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0"/>
  </p:notesMasterIdLst>
  <p:handoutMasterIdLst>
    <p:handoutMasterId r:id="rId21"/>
  </p:handoutMasterIdLst>
  <p:sldIdLst>
    <p:sldId id="256" r:id="rId2"/>
    <p:sldId id="258" r:id="rId3"/>
    <p:sldId id="272" r:id="rId4"/>
    <p:sldId id="257" r:id="rId5"/>
    <p:sldId id="259" r:id="rId6"/>
    <p:sldId id="260" r:id="rId7"/>
    <p:sldId id="264" r:id="rId8"/>
    <p:sldId id="263" r:id="rId9"/>
    <p:sldId id="274" r:id="rId10"/>
    <p:sldId id="273" r:id="rId11"/>
    <p:sldId id="265" r:id="rId12"/>
    <p:sldId id="269" r:id="rId13"/>
    <p:sldId id="268" r:id="rId14"/>
    <p:sldId id="271" r:id="rId15"/>
    <p:sldId id="262" r:id="rId16"/>
    <p:sldId id="266" r:id="rId17"/>
    <p:sldId id="267" r:id="rId18"/>
    <p:sldId id="261" r:id="rId1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6" autoAdjust="0"/>
    <p:restoredTop sz="68300" autoAdjust="0"/>
  </p:normalViewPr>
  <p:slideViewPr>
    <p:cSldViewPr snapToGrid="0">
      <p:cViewPr varScale="1">
        <p:scale>
          <a:sx n="113" d="100"/>
          <a:sy n="113" d="100"/>
        </p:scale>
        <p:origin x="31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19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r>
              <a:rPr lang="en-US" smtClean="0"/>
              <a:t>1/26/2015</a:t>
            </a:r>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31C2F75D-9E1C-48BF-B674-043DC2BF3895}" type="slidenum">
              <a:rPr lang="en-US" smtClean="0"/>
              <a:t>‹#›</a:t>
            </a:fld>
            <a:endParaRPr lang="en-US"/>
          </a:p>
        </p:txBody>
      </p:sp>
    </p:spTree>
    <p:extLst>
      <p:ext uri="{BB962C8B-B14F-4D97-AF65-F5344CB8AC3E}">
        <p14:creationId xmlns:p14="http://schemas.microsoft.com/office/powerpoint/2010/main" val="3408288728"/>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r>
              <a:rPr lang="en-US" smtClean="0"/>
              <a:t>1/26/2015</a:t>
            </a:r>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0445800-C7AE-4C54-AB3C-957DDC222518}" type="slidenum">
              <a:rPr lang="en-US" smtClean="0"/>
              <a:t>‹#›</a:t>
            </a:fld>
            <a:endParaRPr lang="en-US"/>
          </a:p>
        </p:txBody>
      </p:sp>
    </p:spTree>
    <p:extLst>
      <p:ext uri="{BB962C8B-B14F-4D97-AF65-F5344CB8AC3E}">
        <p14:creationId xmlns:p14="http://schemas.microsoft.com/office/powerpoint/2010/main" val="2041691592"/>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fgdc.gov/policyandplanning/a-16/index_html#supplemental-guidanc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gdc.gov/policyandplanning/executive_order"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Date Placeholder 3"/>
          <p:cNvSpPr>
            <a:spLocks noGrp="1"/>
          </p:cNvSpPr>
          <p:nvPr>
            <p:ph type="dt" idx="10"/>
          </p:nvPr>
        </p:nvSpPr>
        <p:spPr/>
        <p:txBody>
          <a:bodyPr/>
          <a:lstStyle/>
          <a:p>
            <a:r>
              <a:rPr lang="en-US" dirty="0" smtClean="0"/>
              <a:t>1/26/2015</a:t>
            </a:r>
            <a:endParaRPr lang="en-US" dirty="0"/>
          </a:p>
        </p:txBody>
      </p:sp>
      <p:sp>
        <p:nvSpPr>
          <p:cNvPr id="5" name="Slide Number Placeholder 4"/>
          <p:cNvSpPr>
            <a:spLocks noGrp="1"/>
          </p:cNvSpPr>
          <p:nvPr>
            <p:ph type="sldNum" sz="quarter" idx="11"/>
          </p:nvPr>
        </p:nvSpPr>
        <p:spPr/>
        <p:txBody>
          <a:bodyPr/>
          <a:lstStyle/>
          <a:p>
            <a:fld id="{30445800-C7AE-4C54-AB3C-957DDC222518}" type="slidenum">
              <a:rPr lang="en-US" smtClean="0"/>
              <a:t>1</a:t>
            </a:fld>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63937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smtClean="0"/>
          </a:p>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10</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48780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r>
              <a:rPr lang="en-US" dirty="0" smtClean="0"/>
              <a:t>current US Federal Metadata standard. </a:t>
            </a:r>
          </a:p>
          <a:p>
            <a:pPr marL="174708" indent="-174708">
              <a:buFontTx/>
              <a:buChar char="-"/>
            </a:pPr>
            <a:endParaRPr lang="en-US" dirty="0" smtClean="0"/>
          </a:p>
          <a:p>
            <a:pPr marL="174708" indent="-174708">
              <a:buFontTx/>
              <a:buChar char="-"/>
            </a:pPr>
            <a:r>
              <a:rPr lang="en-US" dirty="0" smtClean="0"/>
              <a:t>The FGDC originally adopted the CSDGM in 1994 and revised it in 1998 </a:t>
            </a:r>
          </a:p>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11</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88574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12</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581661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13</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181832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14</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879424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1/26/2015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45800-C7AE-4C54-AB3C-957DDC222518}" type="slidenum">
              <a:rPr lang="en-US" smtClean="0"/>
              <a:t>15</a:t>
            </a:fld>
            <a:endParaRPr lang="en-US"/>
          </a:p>
        </p:txBody>
      </p:sp>
    </p:spTree>
    <p:extLst>
      <p:ext uri="{BB962C8B-B14F-4D97-AF65-F5344CB8AC3E}">
        <p14:creationId xmlns:p14="http://schemas.microsoft.com/office/powerpoint/2010/main" val="815299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1/26/2015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45800-C7AE-4C54-AB3C-957DDC222518}" type="slidenum">
              <a:rPr lang="en-US" smtClean="0"/>
              <a:t>16</a:t>
            </a:fld>
            <a:endParaRPr lang="en-US"/>
          </a:p>
        </p:txBody>
      </p:sp>
    </p:spTree>
    <p:extLst>
      <p:ext uri="{BB962C8B-B14F-4D97-AF65-F5344CB8AC3E}">
        <p14:creationId xmlns:p14="http://schemas.microsoft.com/office/powerpoint/2010/main" val="1617303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1/26/2015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45800-C7AE-4C54-AB3C-957DDC222518}" type="slidenum">
              <a:rPr lang="en-US" smtClean="0"/>
              <a:t>17</a:t>
            </a:fld>
            <a:endParaRPr lang="en-US"/>
          </a:p>
        </p:txBody>
      </p:sp>
    </p:spTree>
    <p:extLst>
      <p:ext uri="{BB962C8B-B14F-4D97-AF65-F5344CB8AC3E}">
        <p14:creationId xmlns:p14="http://schemas.microsoft.com/office/powerpoint/2010/main" val="1430847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1/26/2015</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45800-C7AE-4C54-AB3C-957DDC222518}" type="slidenum">
              <a:rPr lang="en-US" smtClean="0"/>
              <a:t>18</a:t>
            </a:fld>
            <a:endParaRPr lang="en-US"/>
          </a:p>
        </p:txBody>
      </p:sp>
    </p:spTree>
    <p:extLst>
      <p:ext uri="{BB962C8B-B14F-4D97-AF65-F5344CB8AC3E}">
        <p14:creationId xmlns:p14="http://schemas.microsoft.com/office/powerpoint/2010/main" val="1742851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mtClean="0"/>
              <a:t>Greetings</a:t>
            </a: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2</a:t>
            </a:fld>
            <a:endParaRPr lang="en-US" dirty="0"/>
          </a:p>
        </p:txBody>
      </p:sp>
      <p:sp>
        <p:nvSpPr>
          <p:cNvPr id="5" name="Date Placeholder 4"/>
          <p:cNvSpPr>
            <a:spLocks noGrp="1"/>
          </p:cNvSpPr>
          <p:nvPr>
            <p:ph type="dt" idx="11"/>
          </p:nvPr>
        </p:nvSpPr>
        <p:spPr/>
        <p:txBody>
          <a:bodyPr/>
          <a:lstStyle/>
          <a:p>
            <a:r>
              <a:rPr lang="en-US" dirty="0" smtClean="0"/>
              <a:t>1/26/2015</a:t>
            </a:r>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201677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445800-C7AE-4C54-AB3C-957DDC222518}" type="slidenum">
              <a:rPr lang="en-US" smtClean="0"/>
              <a:t>3</a:t>
            </a:fld>
            <a:endParaRPr lang="en-US" dirty="0"/>
          </a:p>
        </p:txBody>
      </p:sp>
      <p:sp>
        <p:nvSpPr>
          <p:cNvPr id="5" name="Date Placeholder 4"/>
          <p:cNvSpPr>
            <a:spLocks noGrp="1"/>
          </p:cNvSpPr>
          <p:nvPr>
            <p:ph type="dt" idx="11"/>
          </p:nvPr>
        </p:nvSpPr>
        <p:spPr/>
        <p:txBody>
          <a:bodyPr/>
          <a:lstStyle/>
          <a:p>
            <a:r>
              <a:rPr lang="en-US" dirty="0" smtClean="0"/>
              <a:t>1/26/2015</a:t>
            </a:r>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818920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445800-C7AE-4C54-AB3C-957DDC222518}" type="slidenum">
              <a:rPr lang="en-US" smtClean="0"/>
              <a:t>4</a:t>
            </a:fld>
            <a:endParaRPr lang="en-US" dirty="0"/>
          </a:p>
        </p:txBody>
      </p:sp>
      <p:sp>
        <p:nvSpPr>
          <p:cNvPr id="5" name="Date Placeholder 4"/>
          <p:cNvSpPr>
            <a:spLocks noGrp="1"/>
          </p:cNvSpPr>
          <p:nvPr>
            <p:ph type="dt" idx="11"/>
          </p:nvPr>
        </p:nvSpPr>
        <p:spPr/>
        <p:txBody>
          <a:bodyPr/>
          <a:lstStyle/>
          <a:p>
            <a:r>
              <a:rPr lang="en-US" dirty="0" smtClean="0"/>
              <a:t>1/26/2015</a:t>
            </a:r>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992381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r>
              <a:rPr lang="en-US" dirty="0" smtClean="0"/>
              <a:t>Elaborate</a:t>
            </a:r>
            <a:r>
              <a:rPr lang="en-US" baseline="0" dirty="0" smtClean="0"/>
              <a:t> upon the role of metadata in data management internal data discovery, status, etc.</a:t>
            </a:r>
          </a:p>
          <a:p>
            <a:pPr marL="174708" indent="-174708">
              <a:buFontTx/>
              <a:buChar char="-"/>
            </a:pPr>
            <a:endParaRPr lang="en-US" baseline="0" dirty="0" smtClean="0"/>
          </a:p>
          <a:p>
            <a:pPr marL="174708" indent="-174708">
              <a:buFontTx/>
              <a:buChar char="-"/>
            </a:pPr>
            <a:r>
              <a:rPr lang="en-US" baseline="0" dirty="0" smtClean="0"/>
              <a:t>Avoid duplication of effort and cost</a:t>
            </a:r>
          </a:p>
          <a:p>
            <a:pPr marL="174708" indent="-174708">
              <a:buFontTx/>
              <a:buChar char="-"/>
            </a:pPr>
            <a:endParaRPr lang="en-US" dirty="0"/>
          </a:p>
        </p:txBody>
      </p:sp>
      <p:sp>
        <p:nvSpPr>
          <p:cNvPr id="4" name="Slide Number Placeholder 3"/>
          <p:cNvSpPr>
            <a:spLocks noGrp="1"/>
          </p:cNvSpPr>
          <p:nvPr>
            <p:ph type="sldNum" sz="quarter" idx="10"/>
          </p:nvPr>
        </p:nvSpPr>
        <p:spPr/>
        <p:txBody>
          <a:bodyPr/>
          <a:lstStyle/>
          <a:p>
            <a:fld id="{30445800-C7AE-4C54-AB3C-957DDC222518}" type="slidenum">
              <a:rPr lang="en-US" smtClean="0"/>
              <a:t>5</a:t>
            </a:fld>
            <a:endParaRPr lang="en-US" dirty="0"/>
          </a:p>
        </p:txBody>
      </p:sp>
      <p:sp>
        <p:nvSpPr>
          <p:cNvPr id="5" name="Date Placeholder 4"/>
          <p:cNvSpPr>
            <a:spLocks noGrp="1"/>
          </p:cNvSpPr>
          <p:nvPr>
            <p:ph type="dt" idx="11"/>
          </p:nvPr>
        </p:nvSpPr>
        <p:spPr/>
        <p:txBody>
          <a:bodyPr/>
          <a:lstStyle/>
          <a:p>
            <a:r>
              <a:rPr lang="en-US" dirty="0" smtClean="0"/>
              <a:t>1/26/2015</a:t>
            </a:r>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343715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Tx/>
              <a:buChar char="-"/>
            </a:pPr>
            <a:r>
              <a:rPr lang="en-US" dirty="0" smtClean="0"/>
              <a:t>Informative</a:t>
            </a:r>
            <a:r>
              <a:rPr lang="en-US" baseline="0" dirty="0" smtClean="0"/>
              <a:t> and helpful to the proper use of the data</a:t>
            </a:r>
          </a:p>
          <a:p>
            <a:pPr marL="174708" indent="-174708">
              <a:buFontTx/>
              <a:buChar char="-"/>
            </a:pPr>
            <a:endParaRPr lang="en-US" baseline="0" dirty="0" smtClean="0"/>
          </a:p>
          <a:p>
            <a:pPr marL="174708" indent="-174708">
              <a:buFontTx/>
              <a:buChar char="-"/>
            </a:pPr>
            <a:r>
              <a:rPr lang="en-US" dirty="0" smtClean="0"/>
              <a:t>Completed and reviewed</a:t>
            </a:r>
          </a:p>
          <a:p>
            <a:pPr marL="174708" indent="-174708">
              <a:buFontTx/>
              <a:buChar char="-"/>
            </a:pPr>
            <a:endParaRPr lang="en-US" dirty="0" smtClean="0"/>
          </a:p>
          <a:p>
            <a:pPr marL="174708" indent="-174708">
              <a:buFontTx/>
              <a:buChar char="-"/>
            </a:pPr>
            <a:r>
              <a:rPr lang="en-US" dirty="0" smtClean="0"/>
              <a:t>Correct and current</a:t>
            </a:r>
          </a:p>
          <a:p>
            <a:pPr marL="174708" indent="-174708">
              <a:buFontTx/>
              <a:buChar char="-"/>
            </a:pPr>
            <a:endParaRPr lang="en-US" dirty="0" smtClean="0"/>
          </a:p>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6</a:t>
            </a:fld>
            <a:endParaRPr lang="en-US" dirty="0"/>
          </a:p>
        </p:txBody>
      </p:sp>
      <p:sp>
        <p:nvSpPr>
          <p:cNvPr id="5" name="Date Placeholder 4"/>
          <p:cNvSpPr>
            <a:spLocks noGrp="1"/>
          </p:cNvSpPr>
          <p:nvPr>
            <p:ph type="dt" idx="11"/>
          </p:nvPr>
        </p:nvSpPr>
        <p:spPr/>
        <p:txBody>
          <a:bodyPr/>
          <a:lstStyle/>
          <a:p>
            <a:r>
              <a:rPr lang="en-US" dirty="0" smtClean="0"/>
              <a:t>1/26/2015</a:t>
            </a:r>
            <a:endParaRPr lang="en-US" dirty="0"/>
          </a:p>
        </p:txBody>
      </p:sp>
      <p:sp>
        <p:nvSpPr>
          <p:cNvPr id="6" name="Footer Placeholder 5"/>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063770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Portfolio Management, according to </a:t>
            </a:r>
            <a:r>
              <a:rPr lang="en-US" dirty="0" smtClean="0">
                <a:hlinkClick r:id="rId3" tooltip="The Office of Management &amp; Budget Circular A-16, Coordination of Geographic Information Related Spatial Data Activities"/>
              </a:rPr>
              <a:t>OMB Circular A-16 Supplemental Guidance</a:t>
            </a:r>
            <a:r>
              <a:rPr lang="en-US" dirty="0" smtClean="0"/>
              <a:t>, is the coordination of Federal geospatial data assets and investments to most efficiently support national priorities and government missions. </a:t>
            </a:r>
          </a:p>
        </p:txBody>
      </p:sp>
      <p:sp>
        <p:nvSpPr>
          <p:cNvPr id="4" name="Date Placeholder 3"/>
          <p:cNvSpPr>
            <a:spLocks noGrp="1"/>
          </p:cNvSpPr>
          <p:nvPr>
            <p:ph type="dt" idx="10"/>
          </p:nvPr>
        </p:nvSpPr>
        <p:spPr/>
        <p:txBody>
          <a:bodyPr/>
          <a:lstStyle/>
          <a:p>
            <a:r>
              <a:rPr lang="en-US" dirty="0"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445800-C7AE-4C54-AB3C-957DDC222518}" type="slidenum">
              <a:rPr lang="en-US" smtClean="0"/>
              <a:t>7</a:t>
            </a:fld>
            <a:endParaRPr lang="en-US" dirty="0"/>
          </a:p>
        </p:txBody>
      </p:sp>
    </p:spTree>
    <p:extLst>
      <p:ext uri="{BB962C8B-B14F-4D97-AF65-F5344CB8AC3E}">
        <p14:creationId xmlns:p14="http://schemas.microsoft.com/office/powerpoint/2010/main" val="2001534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 What</a:t>
            </a:r>
            <a:r>
              <a:rPr lang="en-US" baseline="0" dirty="0" smtClean="0"/>
              <a:t> is NSDI? </a:t>
            </a:r>
            <a:r>
              <a:rPr lang="en-US" dirty="0" smtClean="0"/>
              <a:t>Collaboration of governmental, private and academia agencies that generate or use geographic data and facilitate the sharing of geographic data</a:t>
            </a:r>
          </a:p>
          <a:p>
            <a:endParaRPr lang="en-US" dirty="0" smtClean="0"/>
          </a:p>
          <a:p>
            <a:r>
              <a:rPr lang="en-US" dirty="0" smtClean="0"/>
              <a:t>- Executive Order </a:t>
            </a:r>
            <a:r>
              <a:rPr lang="en-US" b="1" dirty="0" smtClean="0"/>
              <a:t>12906: COORDINATING GEOGRAPHIC DATA ACQUISITION AND ACCESS: THE NATIONAL SPATIAL DATA INFRASTRUCTURE, signed by President Bill Clinton on April 11, 1994, launched the initiative to create the National Spatial Data Infrastructure. </a:t>
            </a:r>
          </a:p>
          <a:p>
            <a:pPr marL="0" indent="0">
              <a:buFontTx/>
              <a:buNone/>
            </a:pPr>
            <a:endParaRPr lang="en-US" dirty="0" smtClean="0"/>
          </a:p>
          <a:p>
            <a:pPr marL="174708" indent="-174708">
              <a:buFontTx/>
              <a:buChar char="-"/>
            </a:pPr>
            <a:r>
              <a:rPr lang="en-US" dirty="0" smtClean="0"/>
              <a:t>The NSDI is a physical, organizational, and virtual network designed to enable the development and sharing of this nation's digital geographic information resources. </a:t>
            </a:r>
          </a:p>
          <a:p>
            <a:pPr marL="174708" indent="-174708">
              <a:buFontTx/>
              <a:buChar char="-"/>
            </a:pPr>
            <a:endParaRPr lang="en-US" dirty="0" smtClean="0"/>
          </a:p>
          <a:p>
            <a:pPr marL="174708" indent="-174708">
              <a:buFontTx/>
              <a:buChar char="-"/>
            </a:pPr>
            <a:r>
              <a:rPr lang="en-US" dirty="0" smtClean="0"/>
              <a:t>FGDC activities are administered through the FGDC Secretariat, hosted by the U.S. Geological Survey.</a:t>
            </a:r>
          </a:p>
          <a:p>
            <a:pPr marL="174708" indent="-174708">
              <a:buFontTx/>
              <a:buChar char="-"/>
            </a:pPr>
            <a:endParaRPr lang="en-US" dirty="0" smtClean="0"/>
          </a:p>
          <a:p>
            <a:pPr marL="174708" indent="-174708">
              <a:buFontTx/>
              <a:buChar char="-"/>
            </a:pPr>
            <a:r>
              <a:rPr lang="en-US" dirty="0" smtClean="0"/>
              <a:t>FGDC is tasked by an </a:t>
            </a:r>
            <a:r>
              <a:rPr lang="en-US" dirty="0" smtClean="0">
                <a:hlinkClick r:id="rId3" tooltip="Executive Order"/>
              </a:rPr>
              <a:t>Executive Order</a:t>
            </a:r>
            <a:r>
              <a:rPr lang="en-US" dirty="0" smtClean="0"/>
              <a:t> to develop procedures and assist in the implementation of a distributed discovery mechanism for national digital geospatial data</a:t>
            </a:r>
          </a:p>
          <a:p>
            <a:pPr marL="174708" marR="0" indent="-174708" algn="l" defTabSz="914400" rtl="0" eaLnBrk="1" fontAlgn="auto" latinLnBrk="0" hangingPunct="1">
              <a:lnSpc>
                <a:spcPct val="100000"/>
              </a:lnSpc>
              <a:spcBef>
                <a:spcPts val="0"/>
              </a:spcBef>
              <a:spcAft>
                <a:spcPts val="0"/>
              </a:spcAft>
              <a:buClrTx/>
              <a:buSzTx/>
              <a:buFontTx/>
              <a:buChar char="-"/>
              <a:tabLst/>
              <a:defRPr/>
            </a:pPr>
            <a:endParaRPr lang="en-US" dirty="0" smtClean="0"/>
          </a:p>
          <a:p>
            <a:pPr marL="174708" indent="-174708">
              <a:buFontTx/>
              <a:buChar char="-"/>
            </a:pPr>
            <a:r>
              <a:rPr lang="en-US" dirty="0" smtClean="0"/>
              <a:t>The FGDC is a 32 member interagency committee composed of representatives from the Executive Office of the President, and Cabinet level and independent Federal agencies</a:t>
            </a:r>
          </a:p>
          <a:p>
            <a:pPr marL="174708" indent="-174708">
              <a:buFontTx/>
              <a:buChar char="-"/>
            </a:pPr>
            <a:endParaRPr lang="en-US" dirty="0" smtClean="0"/>
          </a:p>
          <a:p>
            <a:pPr marL="174708" indent="-174708">
              <a:buFontTx/>
              <a:buChar char="-"/>
            </a:pPr>
            <a:r>
              <a:rPr lang="en-US" dirty="0" smtClean="0"/>
              <a:t>A-16 was issued in 2010</a:t>
            </a:r>
          </a:p>
          <a:p>
            <a:pPr marL="174708" indent="-174708">
              <a:buFontTx/>
              <a:buChar char="-"/>
            </a:pPr>
            <a:endParaRPr lang="en-US" dirty="0" smtClean="0"/>
          </a:p>
          <a:p>
            <a:pPr marL="174708" indent="-174708">
              <a:buFontTx/>
              <a:buChar char="-"/>
            </a:pPr>
            <a:r>
              <a:rPr lang="en-US" dirty="0" smtClean="0"/>
              <a:t>Collection of data</a:t>
            </a:r>
            <a:r>
              <a:rPr lang="en-US" baseline="0" dirty="0" smtClean="0"/>
              <a:t> nationally to served many users</a:t>
            </a:r>
          </a:p>
          <a:p>
            <a:pPr marL="174708" indent="-174708">
              <a:buFontTx/>
              <a:buChar char="-"/>
            </a:pPr>
            <a:endParaRPr lang="en-US" dirty="0" smtClean="0"/>
          </a:p>
          <a:p>
            <a:pPr rtl="0"/>
            <a:r>
              <a:rPr lang="en-US" dirty="0" smtClean="0">
                <a:effectLst/>
              </a:rPr>
              <a:t>The National Spatial Data Infrastructure (NSDI) is a means to assemble geographic data nationwide to serve a variety of users. GIS applications of many different disciplines have a recurring need for a few themes of data.  The framework is a collaborative community based effort in which these commonly needed data themes are developed, maintained, and integrated by public and private organizations within a geographic area.  The framework is one of the key building blocks and forms the data backbone of the NSDI.  The framework concept was developed by representatives of county, regional, State, Federal, and other organizations under the auspices of the Federal Geographic Data Committee (FGDC). Local, regional, state and federal government organizations and private companies see the framework as a way to share resources, improve communications, and increase efficiency.</a:t>
            </a:r>
          </a:p>
          <a:p>
            <a:pPr rtl="0"/>
            <a:r>
              <a:rPr lang="en-US" dirty="0" smtClean="0">
                <a:effectLst/>
              </a:rPr>
              <a:t>Framework has three </a:t>
            </a:r>
            <a:r>
              <a:rPr lang="en-US" dirty="0" err="1" smtClean="0">
                <a:effectLst/>
              </a:rPr>
              <a:t>apects</a:t>
            </a:r>
            <a:r>
              <a:rPr lang="en-US" dirty="0" smtClean="0">
                <a:effectLst/>
              </a:rPr>
              <a:t>: Data, Procedures and technology for building and using the data, and Institutional relationships and business practices that support the environment.</a:t>
            </a:r>
          </a:p>
          <a:p>
            <a:pPr rtl="0"/>
            <a:r>
              <a:rPr lang="en-US" dirty="0" smtClean="0"/>
              <a:t>The framework is designed to </a:t>
            </a:r>
            <a:r>
              <a:rPr lang="en-US" dirty="0" err="1" smtClean="0"/>
              <a:t>faciliate</a:t>
            </a:r>
            <a:r>
              <a:rPr lang="en-US" dirty="0" smtClean="0"/>
              <a:t> production and use of geographic data, to reduce costs and improve service and decision making.</a:t>
            </a:r>
          </a:p>
          <a:p>
            <a:pPr marL="174708" indent="-174708">
              <a:buFontTx/>
              <a:buChar char="-"/>
            </a:pPr>
            <a:endParaRPr lang="en-US" dirty="0" smtClean="0"/>
          </a:p>
          <a:p>
            <a:pPr marL="174708" indent="-174708">
              <a:buFontTx/>
              <a:buChar cha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8</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569121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0445800-C7AE-4C54-AB3C-957DDC222518}" type="slidenum">
              <a:rPr lang="en-US" smtClean="0"/>
              <a:t>9</a:t>
            </a:fld>
            <a:endParaRPr lang="en-US"/>
          </a:p>
        </p:txBody>
      </p:sp>
      <p:sp>
        <p:nvSpPr>
          <p:cNvPr id="5" name="Date Placeholder 4"/>
          <p:cNvSpPr>
            <a:spLocks noGrp="1"/>
          </p:cNvSpPr>
          <p:nvPr>
            <p:ph type="dt" idx="11"/>
          </p:nvPr>
        </p:nvSpPr>
        <p:spPr/>
        <p:txBody>
          <a:bodyPr/>
          <a:lstStyle/>
          <a:p>
            <a:r>
              <a:rPr lang="en-US" smtClean="0"/>
              <a:t>1/26/2015</a:t>
            </a:r>
            <a:endParaRPr lang="en-US"/>
          </a:p>
        </p:txBody>
      </p:sp>
      <p:sp>
        <p:nvSpPr>
          <p:cNvPr id="6" name="Footer Placeholder 5"/>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5593316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r>
              <a:rPr lang="en-US" smtClean="0"/>
              <a:t>1/26/2015</a:t>
            </a:r>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1/26/2015</a:t>
            </a: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1/26/2015</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t>1/26/2015</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1/26/2015</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1/26/2015</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1/26/2015</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1/26/2015</a:t>
            </a:r>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1/26/2015</a:t>
            </a:r>
            <a:endParaRPr lang="en-US" dirty="0"/>
          </a:p>
        </p:txBody>
      </p:sp>
      <p:sp>
        <p:nvSpPr>
          <p:cNvPr id="6" name="Footer Placeholder 5"/>
          <p:cNvSpPr>
            <a:spLocks noGrp="1"/>
          </p:cNvSpPr>
          <p:nvPr>
            <p:ph type="ftr" sz="quarter" idx="11"/>
          </p:nvPr>
        </p:nvSpPr>
        <p:spPr/>
        <p:txBody>
          <a:bodyPr/>
          <a:lstStyle/>
          <a:p>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1/26/2015</a:t>
            </a:r>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r>
              <a:rPr lang="en-US" smtClean="0"/>
              <a:t>1/26/2015</a:t>
            </a:r>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isinventory.ne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hyperlink" Target="http://www.data.gov/" TargetMode="External"/><Relationship Id="rId4" Type="http://schemas.openxmlformats.org/officeDocument/2006/relationships/hyperlink" Target="http://www.fgdc.gov/"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fgdc.gov/metadata/documents/workbook_0501_bmk.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hyperlink" Target="http://www.fgdc.gov/metadata/geospatial-metadata-standards#fgdcendorsedisostandard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jpg"/><Relationship Id="rId4" Type="http://schemas.openxmlformats.org/officeDocument/2006/relationships/hyperlink" Target="http://www.fgdc.gov/metadata/geospatial-metadata-standard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fgdc.gov/metadata/events/ISO_Implementation_Webinar/index_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3" Type="http://schemas.openxmlformats.org/officeDocument/2006/relationships/hyperlink" Target="http://www.fgdc.gov/metadata/geospatial-metadata-standards#shouldouragencyuseiso"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search.yahoo.com/search;_ylt=AqgYgF6Qwy1yhcSwIiedNHmbvZx4?fr=yfp-t-336-s&amp;toggle=1&amp;fp=1&amp;cop=mss&amp;ei=UTF-8&amp;p=vivaldi%20four%20season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iamidade.gov/technology/geographic-information-systems.asp"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www.fgdc.gov/training/nsdi-training-program/materials/WhatIsMetadataPPT_20100604.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fgdc.gov/training/nsdi-training-program/materials/ValueofMetaPPT20100604.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fgdc.gov/library/presentations/documents/QualityMetadata_ESRIFedUC_noted.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hyperlink" Target="http://www.fgdc.gov/initiatives/portfolio-managemen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www.fgdc.gov/policyandplanning/a-16/omb-circular-a16-supplemental-guidanc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GIS Metadata Training &amp; Outreach Assistance</a:t>
            </a:r>
            <a:endParaRPr lang="en-US" sz="3200" dirty="0"/>
          </a:p>
        </p:txBody>
      </p:sp>
      <p:sp>
        <p:nvSpPr>
          <p:cNvPr id="3" name="Subtitle 2"/>
          <p:cNvSpPr>
            <a:spLocks noGrp="1"/>
          </p:cNvSpPr>
          <p:nvPr>
            <p:ph type="subTitle" idx="1"/>
          </p:nvPr>
        </p:nvSpPr>
        <p:spPr>
          <a:xfrm>
            <a:off x="2662021" y="5233099"/>
            <a:ext cx="8825658" cy="861420"/>
          </a:xfrm>
        </p:spPr>
        <p:txBody>
          <a:bodyPr/>
          <a:lstStyle/>
          <a:p>
            <a:pPr algn="r"/>
            <a:r>
              <a:rPr lang="en-US" dirty="0" smtClean="0"/>
              <a:t>Miami-Dade county &amp; NSDI</a:t>
            </a:r>
          </a:p>
          <a:p>
            <a:pPr algn="r"/>
            <a:r>
              <a:rPr lang="en-US" dirty="0" smtClean="0"/>
              <a:t>2015</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932" y="440339"/>
            <a:ext cx="753538" cy="342256"/>
          </a:xfrm>
          <a:prstGeom prst="rect">
            <a:avLst/>
          </a:prstGeom>
        </p:spPr>
      </p:pic>
    </p:spTree>
    <p:extLst>
      <p:ext uri="{BB962C8B-B14F-4D97-AF65-F5344CB8AC3E}">
        <p14:creationId xmlns:p14="http://schemas.microsoft.com/office/powerpoint/2010/main" val="1391455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NSDI cont.</a:t>
            </a:r>
            <a:endParaRPr lang="en-US" dirty="0"/>
          </a:p>
        </p:txBody>
      </p:sp>
      <p:sp>
        <p:nvSpPr>
          <p:cNvPr id="3" name="Content Placeholder 2"/>
          <p:cNvSpPr>
            <a:spLocks noGrp="1"/>
          </p:cNvSpPr>
          <p:nvPr>
            <p:ph idx="1"/>
          </p:nvPr>
        </p:nvSpPr>
        <p:spPr>
          <a:xfrm>
            <a:off x="1154955" y="2324100"/>
            <a:ext cx="8761412" cy="3695700"/>
          </a:xfrm>
        </p:spPr>
        <p:txBody>
          <a:bodyPr>
            <a:normAutofit/>
          </a:bodyPr>
          <a:lstStyle/>
          <a:p>
            <a:pPr>
              <a:spcBef>
                <a:spcPts val="1200"/>
              </a:spcBef>
            </a:pPr>
            <a:r>
              <a:rPr lang="en-US" sz="1600" dirty="0" smtClean="0">
                <a:hlinkClick r:id="rId3"/>
              </a:rPr>
              <a:t>GISInventory.net</a:t>
            </a:r>
            <a:r>
              <a:rPr lang="en-US" sz="1600" dirty="0" smtClean="0"/>
              <a:t>   (National inventory of data)</a:t>
            </a:r>
            <a:endParaRPr lang="en-US" sz="1600" dirty="0"/>
          </a:p>
          <a:p>
            <a:pPr lvl="1">
              <a:spcBef>
                <a:spcPts val="600"/>
              </a:spcBef>
            </a:pPr>
            <a:r>
              <a:rPr lang="en-US" dirty="0"/>
              <a:t>Search for data</a:t>
            </a:r>
          </a:p>
          <a:p>
            <a:pPr lvl="1">
              <a:spcBef>
                <a:spcPts val="600"/>
              </a:spcBef>
            </a:pPr>
            <a:r>
              <a:rPr lang="en-US" dirty="0"/>
              <a:t>Create metadata</a:t>
            </a:r>
          </a:p>
          <a:p>
            <a:pPr lvl="1">
              <a:spcBef>
                <a:spcPts val="600"/>
              </a:spcBef>
            </a:pPr>
            <a:r>
              <a:rPr lang="en-US" dirty="0"/>
              <a:t>Publish metadata</a:t>
            </a:r>
          </a:p>
          <a:p>
            <a:pPr lvl="1">
              <a:spcBef>
                <a:spcPts val="600"/>
              </a:spcBef>
            </a:pPr>
            <a:r>
              <a:rPr lang="en-US" dirty="0"/>
              <a:t>Identify community-specific resources via theme</a:t>
            </a:r>
          </a:p>
          <a:p>
            <a:pPr lvl="1">
              <a:spcBef>
                <a:spcPts val="600"/>
              </a:spcBef>
            </a:pPr>
            <a:r>
              <a:rPr lang="en-US" dirty="0"/>
              <a:t>Post data</a:t>
            </a:r>
          </a:p>
          <a:p>
            <a:pPr>
              <a:lnSpc>
                <a:spcPct val="200000"/>
              </a:lnSpc>
            </a:pPr>
            <a:r>
              <a:rPr lang="en-US" dirty="0" smtClean="0">
                <a:hlinkClick r:id="rId4"/>
              </a:rPr>
              <a:t>FGDC</a:t>
            </a:r>
            <a:r>
              <a:rPr lang="en-US" dirty="0" smtClean="0"/>
              <a:t> </a:t>
            </a:r>
          </a:p>
          <a:p>
            <a:pPr>
              <a:lnSpc>
                <a:spcPct val="200000"/>
              </a:lnSpc>
            </a:pPr>
            <a:r>
              <a:rPr lang="en-US" dirty="0" smtClean="0">
                <a:hlinkClick r:id="rId5"/>
              </a:rPr>
              <a:t>Data.gov </a:t>
            </a:r>
            <a:r>
              <a:rPr lang="en-US" dirty="0" smtClean="0"/>
              <a:t>(harvest from </a:t>
            </a:r>
            <a:r>
              <a:rPr lang="en-US" dirty="0" err="1" smtClean="0"/>
              <a:t>GISInventory</a:t>
            </a:r>
            <a:r>
              <a:rPr lang="en-US" dirty="0" smtClean="0"/>
              <a:t>)  </a:t>
            </a: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140106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
                                            <p:txEl>
                                              <p:pRg st="4" end="4"/>
                                            </p:tx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5" dur="500"/>
                                        <p:tgtEl>
                                          <p:spTgt spid="3">
                                            <p:txEl>
                                              <p:pRg st="6" end="6"/>
                                            </p:txEl>
                                          </p:spTgt>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Geospatial Metadata Standards</a:t>
            </a:r>
            <a:endParaRPr lang="en-US" dirty="0"/>
          </a:p>
        </p:txBody>
      </p:sp>
      <p:sp>
        <p:nvSpPr>
          <p:cNvPr id="3" name="Content Placeholder 2"/>
          <p:cNvSpPr>
            <a:spLocks noGrp="1"/>
          </p:cNvSpPr>
          <p:nvPr>
            <p:ph idx="1"/>
          </p:nvPr>
        </p:nvSpPr>
        <p:spPr>
          <a:xfrm>
            <a:off x="1154955" y="2324100"/>
            <a:ext cx="5516778" cy="3357033"/>
          </a:xfrm>
        </p:spPr>
        <p:txBody>
          <a:bodyPr>
            <a:normAutofit/>
          </a:bodyPr>
          <a:lstStyle/>
          <a:p>
            <a:pPr>
              <a:lnSpc>
                <a:spcPct val="200000"/>
              </a:lnSpc>
            </a:pPr>
            <a:endParaRPr lang="en-US" dirty="0" smtClean="0"/>
          </a:p>
          <a:p>
            <a:pPr>
              <a:lnSpc>
                <a:spcPct val="200000"/>
              </a:lnSpc>
            </a:pPr>
            <a:r>
              <a:rPr lang="en-US" dirty="0" smtClean="0"/>
              <a:t>Benefits of standards</a:t>
            </a:r>
          </a:p>
          <a:p>
            <a:pPr>
              <a:lnSpc>
                <a:spcPct val="200000"/>
              </a:lnSpc>
            </a:pPr>
            <a:r>
              <a:rPr lang="en-US" dirty="0"/>
              <a:t>Content Standard for Digital Geospatial Metadata </a:t>
            </a:r>
            <a:r>
              <a:rPr lang="en-US" dirty="0" smtClean="0">
                <a:hlinkClick r:id="rId3"/>
              </a:rPr>
              <a:t>(CSDGM)</a:t>
            </a:r>
            <a:r>
              <a:rPr lang="en-US" dirty="0" smtClean="0"/>
              <a:t> </a:t>
            </a:r>
          </a:p>
          <a:p>
            <a:pPr>
              <a:lnSpc>
                <a:spcPct val="200000"/>
              </a:lnSpc>
            </a:pPr>
            <a:endParaRPr lang="en-US" dirty="0" smtClean="0"/>
          </a:p>
          <a:p>
            <a:pPr>
              <a:lnSpc>
                <a:spcPct val="200000"/>
              </a:lnSpc>
            </a:pP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pic>
        <p:nvPicPr>
          <p:cNvPr id="5" name="Picture 4"/>
          <p:cNvPicPr>
            <a:picLocks noChangeAspect="1"/>
          </p:cNvPicPr>
          <p:nvPr/>
        </p:nvPicPr>
        <p:blipFill>
          <a:blip r:embed="rId5"/>
          <a:stretch>
            <a:fillRect/>
          </a:stretch>
        </p:blipFill>
        <p:spPr>
          <a:xfrm>
            <a:off x="6897389" y="2295041"/>
            <a:ext cx="4705350" cy="3476143"/>
          </a:xfrm>
          <a:prstGeom prst="rect">
            <a:avLst/>
          </a:prstGeom>
        </p:spPr>
      </p:pic>
    </p:spTree>
    <p:extLst>
      <p:ext uri="{BB962C8B-B14F-4D97-AF65-F5344CB8AC3E}">
        <p14:creationId xmlns:p14="http://schemas.microsoft.com/office/powerpoint/2010/main" val="215786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Geospatial Metadata Standards</a:t>
            </a:r>
          </a:p>
        </p:txBody>
      </p:sp>
      <p:sp>
        <p:nvSpPr>
          <p:cNvPr id="3" name="Content Placeholder 2"/>
          <p:cNvSpPr>
            <a:spLocks noGrp="1"/>
          </p:cNvSpPr>
          <p:nvPr>
            <p:ph idx="1"/>
          </p:nvPr>
        </p:nvSpPr>
        <p:spPr>
          <a:xfrm>
            <a:off x="551752" y="2417418"/>
            <a:ext cx="5664945" cy="3695700"/>
          </a:xfrm>
        </p:spPr>
        <p:txBody>
          <a:bodyPr>
            <a:normAutofit/>
          </a:bodyPr>
          <a:lstStyle/>
          <a:p>
            <a:pPr>
              <a:lnSpc>
                <a:spcPct val="200000"/>
              </a:lnSpc>
            </a:pPr>
            <a:endParaRPr lang="en-US" dirty="0" smtClean="0">
              <a:hlinkClick r:id="rId3"/>
            </a:endParaRPr>
          </a:p>
          <a:p>
            <a:pPr>
              <a:lnSpc>
                <a:spcPct val="200000"/>
              </a:lnSpc>
            </a:pPr>
            <a:r>
              <a:rPr lang="en-US" dirty="0" smtClean="0">
                <a:hlinkClick r:id="rId3"/>
              </a:rPr>
              <a:t>International Standard of Organization (ISO) </a:t>
            </a:r>
            <a:endParaRPr lang="en-US" dirty="0" smtClean="0"/>
          </a:p>
          <a:p>
            <a:pPr>
              <a:lnSpc>
                <a:spcPct val="200000"/>
              </a:lnSpc>
            </a:pPr>
            <a:endParaRPr lang="en-US" dirty="0">
              <a:hlinkClick r:id="rId4"/>
            </a:endParaRPr>
          </a:p>
          <a:p>
            <a:pPr>
              <a:lnSpc>
                <a:spcPct val="200000"/>
              </a:lnSpc>
            </a:pPr>
            <a:r>
              <a:rPr lang="en-US" dirty="0" smtClean="0">
                <a:hlinkClick r:id="rId4"/>
              </a:rPr>
              <a:t>Geospatial Metadata Standards </a:t>
            </a:r>
            <a:endParaRPr lang="en-US" dirty="0" smtClean="0"/>
          </a:p>
          <a:p>
            <a:pPr>
              <a:lnSpc>
                <a:spcPct val="200000"/>
              </a:lnSpc>
            </a:pP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pic>
        <p:nvPicPr>
          <p:cNvPr id="5" name="Picture 4"/>
          <p:cNvPicPr>
            <a:picLocks noChangeAspect="1"/>
          </p:cNvPicPr>
          <p:nvPr/>
        </p:nvPicPr>
        <p:blipFill>
          <a:blip r:embed="rId6"/>
          <a:stretch>
            <a:fillRect/>
          </a:stretch>
        </p:blipFill>
        <p:spPr>
          <a:xfrm>
            <a:off x="6337738" y="2469995"/>
            <a:ext cx="5092262" cy="3645324"/>
          </a:xfrm>
          <a:prstGeom prst="rect">
            <a:avLst/>
          </a:prstGeom>
        </p:spPr>
      </p:pic>
    </p:spTree>
    <p:extLst>
      <p:ext uri="{BB962C8B-B14F-4D97-AF65-F5344CB8AC3E}">
        <p14:creationId xmlns:p14="http://schemas.microsoft.com/office/powerpoint/2010/main" val="1879784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tools</a:t>
            </a:r>
            <a:endParaRPr lang="en-US" dirty="0"/>
          </a:p>
        </p:txBody>
      </p:sp>
      <p:sp>
        <p:nvSpPr>
          <p:cNvPr id="3" name="Content Placeholder 2"/>
          <p:cNvSpPr>
            <a:spLocks noGrp="1"/>
          </p:cNvSpPr>
          <p:nvPr>
            <p:ph idx="1"/>
          </p:nvPr>
        </p:nvSpPr>
        <p:spPr>
          <a:xfrm>
            <a:off x="1154955" y="2817628"/>
            <a:ext cx="8761412" cy="3202172"/>
          </a:xfrm>
        </p:spPr>
        <p:txBody>
          <a:bodyPr>
            <a:normAutofit/>
          </a:bodyPr>
          <a:lstStyle/>
          <a:p>
            <a:pPr>
              <a:lnSpc>
                <a:spcPct val="200000"/>
              </a:lnSpc>
            </a:pPr>
            <a:r>
              <a:rPr lang="en-US" u="sng" dirty="0" smtClean="0">
                <a:hlinkClick r:id="rId3"/>
              </a:rPr>
              <a:t>Metadata </a:t>
            </a:r>
            <a:r>
              <a:rPr lang="en-US" u="sng" dirty="0">
                <a:hlinkClick r:id="rId3"/>
              </a:rPr>
              <a:t>Tools (ISO or CSDGM</a:t>
            </a:r>
            <a:r>
              <a:rPr lang="en-US" u="sng" dirty="0" smtClean="0">
                <a:hlinkClick r:id="rId3"/>
              </a:rPr>
              <a:t>)</a:t>
            </a:r>
            <a:endParaRPr lang="en-US" u="sng" dirty="0" smtClean="0"/>
          </a:p>
          <a:p>
            <a:pPr lvl="1">
              <a:lnSpc>
                <a:spcPct val="200000"/>
              </a:lnSpc>
            </a:pPr>
            <a:r>
              <a:rPr lang="en-US" dirty="0" smtClean="0"/>
              <a:t>Freeware</a:t>
            </a:r>
          </a:p>
          <a:p>
            <a:pPr lvl="1">
              <a:lnSpc>
                <a:spcPct val="200000"/>
              </a:lnSpc>
            </a:pPr>
            <a:r>
              <a:rPr lang="en-US" dirty="0" smtClean="0"/>
              <a:t>Commercial  (ArcGIS, etc.)</a:t>
            </a:r>
          </a:p>
          <a:p>
            <a:pPr>
              <a:lnSpc>
                <a:spcPct val="200000"/>
              </a:lnSpc>
            </a:pP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974513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or CSDGM</a:t>
            </a:r>
            <a:endParaRPr lang="en-US" dirty="0"/>
          </a:p>
        </p:txBody>
      </p:sp>
      <p:sp>
        <p:nvSpPr>
          <p:cNvPr id="3" name="Content Placeholder 2"/>
          <p:cNvSpPr>
            <a:spLocks noGrp="1"/>
          </p:cNvSpPr>
          <p:nvPr>
            <p:ph idx="1"/>
          </p:nvPr>
        </p:nvSpPr>
        <p:spPr>
          <a:xfrm>
            <a:off x="807715" y="2781555"/>
            <a:ext cx="5492650" cy="3202172"/>
          </a:xfrm>
        </p:spPr>
        <p:txBody>
          <a:bodyPr>
            <a:normAutofit/>
          </a:bodyPr>
          <a:lstStyle/>
          <a:p>
            <a:pPr>
              <a:lnSpc>
                <a:spcPct val="200000"/>
              </a:lnSpc>
            </a:pPr>
            <a:endParaRPr lang="en-US" u="sng" dirty="0" smtClean="0"/>
          </a:p>
          <a:p>
            <a:pPr>
              <a:lnSpc>
                <a:spcPct val="200000"/>
              </a:lnSpc>
            </a:pPr>
            <a:r>
              <a:rPr lang="en-US" dirty="0" smtClean="0">
                <a:hlinkClick r:id="rId3"/>
              </a:rPr>
              <a:t>Should you agency use ISO or CSGDM?</a:t>
            </a:r>
            <a:endParaRPr lang="en-US" dirty="0" smtClean="0"/>
          </a:p>
          <a:p>
            <a:pPr>
              <a:lnSpc>
                <a:spcPct val="200000"/>
              </a:lnSpc>
            </a:pP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pic>
        <p:nvPicPr>
          <p:cNvPr id="7" name="Picture 6"/>
          <p:cNvPicPr>
            <a:picLocks noChangeAspect="1"/>
          </p:cNvPicPr>
          <p:nvPr/>
        </p:nvPicPr>
        <p:blipFill>
          <a:blip r:embed="rId5"/>
          <a:stretch>
            <a:fillRect/>
          </a:stretch>
        </p:blipFill>
        <p:spPr>
          <a:xfrm>
            <a:off x="6647605" y="2547407"/>
            <a:ext cx="4955133" cy="3670469"/>
          </a:xfrm>
          <a:prstGeom prst="rect">
            <a:avLst/>
          </a:prstGeom>
        </p:spPr>
      </p:pic>
    </p:spTree>
    <p:extLst>
      <p:ext uri="{BB962C8B-B14F-4D97-AF65-F5344CB8AC3E}">
        <p14:creationId xmlns:p14="http://schemas.microsoft.com/office/powerpoint/2010/main" val="2747067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Date Placeholder 3"/>
          <p:cNvSpPr>
            <a:spLocks noGrp="1"/>
          </p:cNvSpPr>
          <p:nvPr>
            <p:ph type="dt" sz="half" idx="10"/>
          </p:nvPr>
        </p:nvSpPr>
        <p:spPr>
          <a:xfrm>
            <a:off x="659653" y="6287735"/>
            <a:ext cx="990599" cy="304799"/>
          </a:xfrm>
        </p:spPr>
        <p:txBody>
          <a:bodyPr/>
          <a:lstStyle/>
          <a:p>
            <a:r>
              <a:rPr lang="en-US" dirty="0" smtClean="0"/>
              <a:t>1/26/2015</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593265" y="2431455"/>
            <a:ext cx="3423683" cy="3731814"/>
          </a:xfrm>
        </p:spPr>
      </p:pic>
    </p:spTree>
    <p:extLst>
      <p:ext uri="{BB962C8B-B14F-4D97-AF65-F5344CB8AC3E}">
        <p14:creationId xmlns:p14="http://schemas.microsoft.com/office/powerpoint/2010/main" val="1267989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endParaRPr lang="en-US" dirty="0" smtClean="0"/>
          </a:p>
          <a:p>
            <a:pPr algn="ctr"/>
            <a:endParaRPr lang="en-US" dirty="0"/>
          </a:p>
          <a:p>
            <a:pPr algn="ctr"/>
            <a:endParaRPr lang="en-US" dirty="0" smtClean="0"/>
          </a:p>
          <a:p>
            <a:pPr algn="ctr"/>
            <a:r>
              <a:rPr lang="en-US" sz="3600" dirty="0" smtClean="0"/>
              <a:t>Break</a:t>
            </a:r>
            <a:endParaRPr lang="en-US" sz="3600" dirty="0"/>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944842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1128" y="2603500"/>
            <a:ext cx="8761412" cy="3416300"/>
          </a:xfrm>
        </p:spPr>
        <p:txBody>
          <a:bodyPr>
            <a:normAutofit fontScale="92500" lnSpcReduction="10000"/>
          </a:bodyPr>
          <a:lstStyle/>
          <a:p>
            <a:pPr algn="ctr"/>
            <a:endParaRPr lang="en-US" dirty="0" smtClean="0"/>
          </a:p>
          <a:p>
            <a:pPr algn="ctr"/>
            <a:endParaRPr lang="en-US" dirty="0" smtClean="0"/>
          </a:p>
          <a:p>
            <a:pPr algn="ctr"/>
            <a:r>
              <a:rPr lang="en-US" sz="3600" dirty="0" smtClean="0">
                <a:hlinkClick r:id="rId3"/>
              </a:rPr>
              <a:t>Hands-on training</a:t>
            </a:r>
            <a:endParaRPr lang="en-US" sz="3600" dirty="0" smtClean="0"/>
          </a:p>
          <a:p>
            <a:pPr marL="0" indent="0" algn="ctr">
              <a:buNone/>
            </a:pPr>
            <a:r>
              <a:rPr lang="en-US" sz="3600" dirty="0" smtClean="0"/>
              <a:t>Using ArcGIS</a:t>
            </a:r>
          </a:p>
          <a:p>
            <a:pPr marL="0" indent="0" algn="ctr">
              <a:buNone/>
            </a:pPr>
            <a:endParaRPr lang="en-US" sz="3600" dirty="0" smtClean="0"/>
          </a:p>
          <a:p>
            <a:pPr marL="0" indent="0" algn="ctr">
              <a:buNone/>
            </a:pPr>
            <a:r>
              <a:rPr lang="en-US" sz="2600" b="1" dirty="0" smtClean="0"/>
              <a:t>User: </a:t>
            </a:r>
            <a:r>
              <a:rPr lang="en-US" sz="2600" dirty="0" err="1" smtClean="0"/>
              <a:t>CitrixTraining</a:t>
            </a:r>
            <a:r>
              <a:rPr lang="en-US" sz="2600" dirty="0" smtClean="0"/>
              <a:t>#</a:t>
            </a:r>
          </a:p>
          <a:p>
            <a:pPr marL="0" indent="0" algn="ctr">
              <a:buNone/>
            </a:pPr>
            <a:r>
              <a:rPr lang="en-US" sz="2600" b="1" dirty="0" smtClean="0"/>
              <a:t>Password: </a:t>
            </a:r>
            <a:r>
              <a:rPr lang="en-US" sz="2600" dirty="0" smtClean="0"/>
              <a:t>Password1! </a:t>
            </a:r>
            <a:endParaRPr lang="en-US" sz="2600" dirty="0"/>
          </a:p>
        </p:txBody>
      </p:sp>
      <p:sp>
        <p:nvSpPr>
          <p:cNvPr id="4" name="Date Placeholder 3"/>
          <p:cNvSpPr>
            <a:spLocks noGrp="1"/>
          </p:cNvSpPr>
          <p:nvPr>
            <p:ph type="dt" sz="half" idx="10"/>
          </p:nvPr>
        </p:nvSpPr>
        <p:spPr/>
        <p:txBody>
          <a:bodyPr/>
          <a:lstStyle/>
          <a:p>
            <a:r>
              <a:rPr lang="en-US" smtClean="0"/>
              <a:t>1/26/2015</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847211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Text Placeholder 2"/>
          <p:cNvSpPr>
            <a:spLocks noGrp="1"/>
          </p:cNvSpPr>
          <p:nvPr>
            <p:ph type="body" sz="half" idx="2"/>
          </p:nvPr>
        </p:nvSpPr>
        <p:spPr>
          <a:xfrm>
            <a:off x="1154954" y="3371850"/>
            <a:ext cx="8825659" cy="2647950"/>
          </a:xfrm>
        </p:spPr>
        <p:txBody>
          <a:bodyPr>
            <a:normAutofit fontScale="92500" lnSpcReduction="20000"/>
          </a:bodyPr>
          <a:lstStyle/>
          <a:p>
            <a:endParaRPr lang="en-US" sz="2000" dirty="0" smtClean="0"/>
          </a:p>
          <a:p>
            <a:r>
              <a:rPr lang="en-US" sz="2000" dirty="0" smtClean="0"/>
              <a:t>Many thanks to the Metadata staff at:</a:t>
            </a:r>
          </a:p>
          <a:p>
            <a:r>
              <a:rPr lang="en-US" sz="2000" dirty="0"/>
              <a:t>	</a:t>
            </a:r>
            <a:r>
              <a:rPr lang="en-US" sz="2000" dirty="0" smtClean="0"/>
              <a:t>FGDC (Jen, Gita, Lynda and others)</a:t>
            </a:r>
          </a:p>
          <a:p>
            <a:r>
              <a:rPr lang="en-US" sz="2000" dirty="0" smtClean="0"/>
              <a:t>	NOAA</a:t>
            </a:r>
          </a:p>
          <a:p>
            <a:r>
              <a:rPr lang="en-US" sz="2000" dirty="0"/>
              <a:t>	</a:t>
            </a:r>
            <a:r>
              <a:rPr lang="en-US" sz="2000" dirty="0" smtClean="0"/>
              <a:t>FGDC site</a:t>
            </a:r>
          </a:p>
          <a:p>
            <a:endParaRPr lang="en-US" sz="2000" dirty="0" smtClean="0"/>
          </a:p>
          <a:p>
            <a:r>
              <a:rPr lang="en-US" sz="2000" dirty="0" smtClean="0"/>
              <a:t>Materials </a:t>
            </a:r>
            <a:r>
              <a:rPr lang="en-US" sz="2000" dirty="0" smtClean="0">
                <a:hlinkClick r:id="rId3"/>
              </a:rPr>
              <a:t>Miami-Dade County GIS site</a:t>
            </a:r>
            <a:r>
              <a:rPr lang="en-US" sz="2000" dirty="0" smtClean="0"/>
              <a:t> </a:t>
            </a:r>
            <a:endParaRPr lang="en-US" dirty="0" smtClean="0"/>
          </a:p>
          <a:p>
            <a:endParaRPr lang="en-US" dirty="0"/>
          </a:p>
        </p:txBody>
      </p:sp>
      <p:sp>
        <p:nvSpPr>
          <p:cNvPr id="4" name="Date Placeholder 3"/>
          <p:cNvSpPr>
            <a:spLocks noGrp="1"/>
          </p:cNvSpPr>
          <p:nvPr>
            <p:ph type="dt" sz="half" idx="10"/>
          </p:nvPr>
        </p:nvSpPr>
        <p:spPr>
          <a:xfrm>
            <a:off x="659654" y="6266470"/>
            <a:ext cx="990599" cy="304799"/>
          </a:xfrm>
        </p:spPr>
        <p:txBody>
          <a:bodyPr/>
          <a:lstStyle/>
          <a:p>
            <a:r>
              <a:rPr lang="en-US" dirty="0" smtClean="0"/>
              <a:t>1/26/2015</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7168" y="3909350"/>
            <a:ext cx="981075" cy="9144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30942" y="4873007"/>
            <a:ext cx="1233788" cy="937679"/>
          </a:xfrm>
          <a:prstGeom prst="rect">
            <a:avLst/>
          </a:prstGeom>
        </p:spPr>
      </p:pic>
    </p:spTree>
    <p:extLst>
      <p:ext uri="{BB962C8B-B14F-4D97-AF65-F5344CB8AC3E}">
        <p14:creationId xmlns:p14="http://schemas.microsoft.com/office/powerpoint/2010/main" val="3024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Content Placeholder 3"/>
          <p:cNvSpPr>
            <a:spLocks noGrp="1"/>
          </p:cNvSpPr>
          <p:nvPr>
            <p:ph sz="half" idx="2"/>
          </p:nvPr>
        </p:nvSpPr>
        <p:spPr>
          <a:xfrm>
            <a:off x="1319553" y="2786380"/>
            <a:ext cx="9452086" cy="3416301"/>
          </a:xfrm>
        </p:spPr>
        <p:txBody>
          <a:bodyPr>
            <a:normAutofit/>
          </a:bodyPr>
          <a:lstStyle/>
          <a:p>
            <a:pPr>
              <a:lnSpc>
                <a:spcPct val="150000"/>
              </a:lnSpc>
            </a:pPr>
            <a:r>
              <a:rPr lang="en-US" sz="2000" dirty="0" smtClean="0"/>
              <a:t>Name</a:t>
            </a:r>
          </a:p>
          <a:p>
            <a:pPr>
              <a:lnSpc>
                <a:spcPct val="150000"/>
              </a:lnSpc>
            </a:pPr>
            <a:r>
              <a:rPr lang="en-US" sz="2000" dirty="0" smtClean="0"/>
              <a:t>Agency</a:t>
            </a:r>
          </a:p>
          <a:p>
            <a:pPr>
              <a:lnSpc>
                <a:spcPct val="150000"/>
              </a:lnSpc>
            </a:pPr>
            <a:r>
              <a:rPr lang="en-US" sz="2000" dirty="0" smtClean="0"/>
              <a:t>Use of GIS</a:t>
            </a:r>
          </a:p>
          <a:p>
            <a:pPr>
              <a:lnSpc>
                <a:spcPct val="150000"/>
              </a:lnSpc>
            </a:pPr>
            <a:r>
              <a:rPr lang="en-US" sz="2000" dirty="0" smtClean="0"/>
              <a:t>Familiarity with Metadata?</a:t>
            </a:r>
          </a:p>
          <a:p>
            <a:pPr>
              <a:lnSpc>
                <a:spcPct val="150000"/>
              </a:lnSpc>
            </a:pPr>
            <a:r>
              <a:rPr lang="en-US" sz="2000" dirty="0" smtClean="0"/>
              <a:t>Workshop expectation?</a:t>
            </a:r>
          </a:p>
        </p:txBody>
      </p:sp>
      <p:sp>
        <p:nvSpPr>
          <p:cNvPr id="7" name="Date Placeholder 6"/>
          <p:cNvSpPr>
            <a:spLocks noGrp="1"/>
          </p:cNvSpPr>
          <p:nvPr>
            <p:ph type="dt" sz="half" idx="10"/>
          </p:nvPr>
        </p:nvSpPr>
        <p:spPr>
          <a:xfrm>
            <a:off x="510160" y="6334545"/>
            <a:ext cx="990599" cy="304799"/>
          </a:xfrm>
        </p:spPr>
        <p:txBody>
          <a:bodyPr/>
          <a:lstStyle/>
          <a:p>
            <a:r>
              <a:rPr lang="en-US" dirty="0" smtClean="0"/>
              <a:t>1/26/2015</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2</a:t>
            </a:fld>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200730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4">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4">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4">
                                            <p:txEl>
                                              <p:pRg st="3" end="3"/>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4" name="Content Placeholder 3"/>
          <p:cNvSpPr>
            <a:spLocks noGrp="1"/>
          </p:cNvSpPr>
          <p:nvPr>
            <p:ph sz="half" idx="2"/>
          </p:nvPr>
        </p:nvSpPr>
        <p:spPr>
          <a:xfrm>
            <a:off x="1154954" y="2603500"/>
            <a:ext cx="4825158" cy="3416301"/>
          </a:xfrm>
        </p:spPr>
        <p:txBody>
          <a:bodyPr>
            <a:normAutofit lnSpcReduction="10000"/>
          </a:bodyPr>
          <a:lstStyle/>
          <a:p>
            <a:pPr>
              <a:lnSpc>
                <a:spcPct val="150000"/>
              </a:lnSpc>
            </a:pPr>
            <a:r>
              <a:rPr lang="en-US" dirty="0" smtClean="0"/>
              <a:t>What is Metadata?</a:t>
            </a:r>
          </a:p>
          <a:p>
            <a:pPr>
              <a:lnSpc>
                <a:spcPct val="150000"/>
              </a:lnSpc>
            </a:pPr>
            <a:r>
              <a:rPr lang="en-US" dirty="0" smtClean="0"/>
              <a:t>Value of Metadata</a:t>
            </a:r>
          </a:p>
          <a:p>
            <a:pPr>
              <a:lnSpc>
                <a:spcPct val="150000"/>
              </a:lnSpc>
            </a:pPr>
            <a:r>
              <a:rPr lang="en-US" dirty="0" smtClean="0"/>
              <a:t>Metadata quality</a:t>
            </a:r>
          </a:p>
          <a:p>
            <a:pPr>
              <a:lnSpc>
                <a:spcPct val="150000"/>
              </a:lnSpc>
            </a:pPr>
            <a:r>
              <a:rPr lang="en-US" dirty="0" smtClean="0"/>
              <a:t>National Geospatial Data Assets (NGDA)</a:t>
            </a:r>
          </a:p>
          <a:p>
            <a:pPr>
              <a:lnSpc>
                <a:spcPct val="150000"/>
              </a:lnSpc>
            </a:pPr>
            <a:r>
              <a:rPr lang="en-US" dirty="0" smtClean="0"/>
              <a:t>National Spatial Data Infrastructure (NSDI)</a:t>
            </a:r>
            <a:endParaRPr lang="en-US" dirty="0"/>
          </a:p>
        </p:txBody>
      </p:sp>
      <p:sp>
        <p:nvSpPr>
          <p:cNvPr id="6" name="Content Placeholder 5"/>
          <p:cNvSpPr>
            <a:spLocks noGrp="1"/>
          </p:cNvSpPr>
          <p:nvPr>
            <p:ph sz="quarter" idx="4"/>
          </p:nvPr>
        </p:nvSpPr>
        <p:spPr>
          <a:xfrm>
            <a:off x="6208710" y="2603500"/>
            <a:ext cx="4825159" cy="3416302"/>
          </a:xfrm>
        </p:spPr>
        <p:txBody>
          <a:bodyPr>
            <a:normAutofit/>
          </a:bodyPr>
          <a:lstStyle/>
          <a:p>
            <a:pPr>
              <a:lnSpc>
                <a:spcPct val="150000"/>
              </a:lnSpc>
            </a:pPr>
            <a:r>
              <a:rPr lang="en-US" dirty="0" smtClean="0"/>
              <a:t>Geospatial Metadata Standards</a:t>
            </a:r>
          </a:p>
          <a:p>
            <a:pPr>
              <a:lnSpc>
                <a:spcPct val="150000"/>
              </a:lnSpc>
            </a:pPr>
            <a:r>
              <a:rPr lang="en-US" dirty="0" smtClean="0"/>
              <a:t>CSDGM &amp; ISO Standards Overview</a:t>
            </a:r>
          </a:p>
          <a:p>
            <a:pPr>
              <a:lnSpc>
                <a:spcPct val="150000"/>
              </a:lnSpc>
            </a:pPr>
            <a:r>
              <a:rPr lang="en-US" dirty="0" smtClean="0"/>
              <a:t>Metadata Tools (CSDGM &amp; ISO)</a:t>
            </a:r>
          </a:p>
          <a:p>
            <a:pPr>
              <a:lnSpc>
                <a:spcPct val="150000"/>
              </a:lnSpc>
            </a:pPr>
            <a:r>
              <a:rPr lang="en-US" dirty="0" smtClean="0"/>
              <a:t>Use ISO or CSDGM?</a:t>
            </a:r>
          </a:p>
          <a:p>
            <a:pPr lvl="1">
              <a:lnSpc>
                <a:spcPct val="150000"/>
              </a:lnSpc>
            </a:pPr>
            <a:r>
              <a:rPr lang="en-US" dirty="0" smtClean="0">
                <a:solidFill>
                  <a:schemeClr val="accent2">
                    <a:lumMod val="75000"/>
                  </a:schemeClr>
                </a:solidFill>
              </a:rPr>
              <a:t>Break</a:t>
            </a:r>
          </a:p>
          <a:p>
            <a:pPr>
              <a:lnSpc>
                <a:spcPct val="150000"/>
              </a:lnSpc>
            </a:pPr>
            <a:r>
              <a:rPr lang="en-US" dirty="0" smtClean="0"/>
              <a:t>Hands-on training using ArcGIS</a:t>
            </a:r>
            <a:endParaRPr lang="en-US" dirty="0"/>
          </a:p>
        </p:txBody>
      </p:sp>
      <p:sp>
        <p:nvSpPr>
          <p:cNvPr id="7" name="Date Placeholder 6"/>
          <p:cNvSpPr>
            <a:spLocks noGrp="1"/>
          </p:cNvSpPr>
          <p:nvPr>
            <p:ph type="dt" sz="half" idx="10"/>
          </p:nvPr>
        </p:nvSpPr>
        <p:spPr>
          <a:xfrm>
            <a:off x="510160" y="6334545"/>
            <a:ext cx="990599" cy="304799"/>
          </a:xfrm>
        </p:spPr>
        <p:txBody>
          <a:bodyPr/>
          <a:lstStyle/>
          <a:p>
            <a:r>
              <a:rPr lang="en-US" dirty="0" smtClean="0"/>
              <a:t>1/26/2015</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173844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4">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4">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4">
                                            <p:txEl>
                                              <p:pRg st="3" end="3"/>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4">
                                            <p:txEl>
                                              <p:pRg st="4" end="4"/>
                                            </p:tx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p:cTn id="3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6">
                                            <p:txEl>
                                              <p:pRg st="0" end="0"/>
                                            </p:txEl>
                                          </p:spTgt>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p:cTn id="43"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44"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45" dur="500"/>
                                        <p:tgtEl>
                                          <p:spTgt spid="6">
                                            <p:txEl>
                                              <p:pRg st="1" end="1"/>
                                            </p:txEl>
                                          </p:spTgt>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 calcmode="lin" valueType="num">
                                      <p:cBhvr>
                                        <p:cTn id="49"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50"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51" dur="500"/>
                                        <p:tgtEl>
                                          <p:spTgt spid="6">
                                            <p:txEl>
                                              <p:pRg st="2" end="2"/>
                                            </p:txEl>
                                          </p:spTgt>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
                                            <p:txEl>
                                              <p:pRg st="3" end="3"/>
                                            </p:txEl>
                                          </p:spTgt>
                                        </p:tgtEl>
                                        <p:attrNameLst>
                                          <p:attrName>style.visibility</p:attrName>
                                        </p:attrNameLst>
                                      </p:cBhvr>
                                      <p:to>
                                        <p:strVal val="visible"/>
                                      </p:to>
                                    </p:set>
                                    <p:anim calcmode="lin" valueType="num">
                                      <p:cBhvr>
                                        <p:cTn id="55"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56" dur="5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57" dur="500"/>
                                        <p:tgtEl>
                                          <p:spTgt spid="6">
                                            <p:txEl>
                                              <p:pRg st="3" end="3"/>
                                            </p:txEl>
                                          </p:spTgt>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6">
                                            <p:txEl>
                                              <p:pRg st="4" end="4"/>
                                            </p:txEl>
                                          </p:spTgt>
                                        </p:tgtEl>
                                        <p:attrNameLst>
                                          <p:attrName>style.visibility</p:attrName>
                                        </p:attrNameLst>
                                      </p:cBhvr>
                                      <p:to>
                                        <p:strVal val="visible"/>
                                      </p:to>
                                    </p:set>
                                    <p:anim calcmode="lin" valueType="num">
                                      <p:cBhvr>
                                        <p:cTn id="61"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62"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63" dur="500"/>
                                        <p:tgtEl>
                                          <p:spTgt spid="6">
                                            <p:txEl>
                                              <p:pRg st="4" end="4"/>
                                            </p:txEl>
                                          </p:spTgt>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6">
                                            <p:txEl>
                                              <p:pRg st="5" end="5"/>
                                            </p:txEl>
                                          </p:spTgt>
                                        </p:tgtEl>
                                        <p:attrNameLst>
                                          <p:attrName>style.visibility</p:attrName>
                                        </p:attrNameLst>
                                      </p:cBhvr>
                                      <p:to>
                                        <p:strVal val="visible"/>
                                      </p:to>
                                    </p:set>
                                    <p:anim calcmode="lin" valueType="num">
                                      <p:cBhvr>
                                        <p:cTn id="67"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68"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6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Metadata</a:t>
            </a:r>
            <a:r>
              <a:rPr lang="en-US" dirty="0" smtClean="0"/>
              <a:t>?</a:t>
            </a:r>
            <a:endParaRPr lang="en-US" dirty="0"/>
          </a:p>
        </p:txBody>
      </p:sp>
      <p:sp>
        <p:nvSpPr>
          <p:cNvPr id="3" name="Content Placeholder 2"/>
          <p:cNvSpPr>
            <a:spLocks noGrp="1"/>
          </p:cNvSpPr>
          <p:nvPr>
            <p:ph idx="1"/>
          </p:nvPr>
        </p:nvSpPr>
        <p:spPr>
          <a:xfrm>
            <a:off x="1154953" y="2966571"/>
            <a:ext cx="8761412" cy="2694641"/>
          </a:xfrm>
        </p:spPr>
        <p:txBody>
          <a:bodyPr>
            <a:normAutofit/>
          </a:bodyPr>
          <a:lstStyle/>
          <a:p>
            <a:pPr>
              <a:lnSpc>
                <a:spcPct val="200000"/>
              </a:lnSpc>
            </a:pPr>
            <a:r>
              <a:rPr lang="en-US" sz="2000" dirty="0" smtClean="0"/>
              <a:t>Information about the data</a:t>
            </a:r>
          </a:p>
          <a:p>
            <a:pPr>
              <a:lnSpc>
                <a:spcPct val="200000"/>
              </a:lnSpc>
            </a:pPr>
            <a:r>
              <a:rPr lang="en-US" sz="2000" dirty="0" smtClean="0"/>
              <a:t>Who, what, when, where, why and how about data</a:t>
            </a:r>
          </a:p>
          <a:p>
            <a:pPr>
              <a:lnSpc>
                <a:spcPct val="200000"/>
              </a:lnSpc>
            </a:pPr>
            <a:r>
              <a:rPr lang="en-US" sz="2000" u="sng" dirty="0" smtClean="0">
                <a:hlinkClick r:id="rId3"/>
              </a:rPr>
              <a:t>Metadata</a:t>
            </a:r>
            <a:endParaRPr lang="en-US" sz="2000" dirty="0"/>
          </a:p>
        </p:txBody>
      </p:sp>
      <p:sp>
        <p:nvSpPr>
          <p:cNvPr id="4" name="Date Placeholder 3"/>
          <p:cNvSpPr>
            <a:spLocks noGrp="1"/>
          </p:cNvSpPr>
          <p:nvPr>
            <p:ph type="dt" sz="half" idx="10"/>
          </p:nvPr>
        </p:nvSpPr>
        <p:spPr>
          <a:xfrm>
            <a:off x="465538" y="6385594"/>
            <a:ext cx="990599" cy="304799"/>
          </a:xfrm>
        </p:spPr>
        <p:txBody>
          <a:bodyPr/>
          <a:lstStyle/>
          <a:p>
            <a:r>
              <a:rPr lang="en-US" dirty="0"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1565751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Metadata</a:t>
            </a:r>
            <a:endParaRPr lang="en-US" dirty="0"/>
          </a:p>
        </p:txBody>
      </p:sp>
      <p:sp>
        <p:nvSpPr>
          <p:cNvPr id="3" name="Content Placeholder 2"/>
          <p:cNvSpPr>
            <a:spLocks noGrp="1"/>
          </p:cNvSpPr>
          <p:nvPr>
            <p:ph idx="1"/>
          </p:nvPr>
        </p:nvSpPr>
        <p:spPr>
          <a:xfrm>
            <a:off x="1034139" y="2960105"/>
            <a:ext cx="4501520" cy="2490071"/>
          </a:xfrm>
        </p:spPr>
        <p:txBody>
          <a:bodyPr>
            <a:normAutofit/>
          </a:bodyPr>
          <a:lstStyle/>
          <a:p>
            <a:pPr>
              <a:lnSpc>
                <a:spcPct val="200000"/>
              </a:lnSpc>
            </a:pPr>
            <a:r>
              <a:rPr lang="en-US" dirty="0"/>
              <a:t>Avoid financial and analysis errors</a:t>
            </a:r>
          </a:p>
          <a:p>
            <a:pPr>
              <a:lnSpc>
                <a:spcPct val="200000"/>
              </a:lnSpc>
            </a:pPr>
            <a:r>
              <a:rPr lang="en-US" dirty="0" smtClean="0"/>
              <a:t>Reduce </a:t>
            </a:r>
            <a:r>
              <a:rPr lang="en-US" dirty="0"/>
              <a:t>support </a:t>
            </a:r>
            <a:r>
              <a:rPr lang="en-US" dirty="0" smtClean="0"/>
              <a:t>efforts</a:t>
            </a:r>
          </a:p>
          <a:p>
            <a:pPr>
              <a:lnSpc>
                <a:spcPct val="200000"/>
              </a:lnSpc>
            </a:pPr>
            <a:r>
              <a:rPr lang="en-US" dirty="0" smtClean="0"/>
              <a:t>Role, restrictions, limitation, etc.</a:t>
            </a:r>
            <a:endParaRPr lang="en-US" dirty="0" smtClean="0"/>
          </a:p>
        </p:txBody>
      </p:sp>
      <p:sp>
        <p:nvSpPr>
          <p:cNvPr id="4" name="Date Placeholder 3"/>
          <p:cNvSpPr>
            <a:spLocks noGrp="1"/>
          </p:cNvSpPr>
          <p:nvPr>
            <p:ph type="dt" sz="half" idx="10"/>
          </p:nvPr>
        </p:nvSpPr>
        <p:spPr>
          <a:xfrm>
            <a:off x="465538" y="6385594"/>
            <a:ext cx="990599" cy="304799"/>
          </a:xfrm>
        </p:spPr>
        <p:txBody>
          <a:bodyPr/>
          <a:lstStyle/>
          <a:p>
            <a:r>
              <a:rPr lang="en-US" dirty="0"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
        <p:nvSpPr>
          <p:cNvPr id="7" name="Content Placeholder 2"/>
          <p:cNvSpPr txBox="1">
            <a:spLocks/>
          </p:cNvSpPr>
          <p:nvPr/>
        </p:nvSpPr>
        <p:spPr>
          <a:xfrm>
            <a:off x="5822748" y="2960104"/>
            <a:ext cx="5367991" cy="260437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200000"/>
              </a:lnSpc>
            </a:pPr>
            <a:r>
              <a:rPr lang="en-US" dirty="0" smtClean="0"/>
              <a:t>Aid data distribution efforts &amp; data users</a:t>
            </a:r>
          </a:p>
          <a:p>
            <a:pPr>
              <a:lnSpc>
                <a:spcPct val="200000"/>
              </a:lnSpc>
            </a:pPr>
            <a:r>
              <a:rPr lang="en-US" dirty="0" smtClean="0"/>
              <a:t>Improve service &amp; decision-making process</a:t>
            </a:r>
          </a:p>
          <a:p>
            <a:pPr>
              <a:lnSpc>
                <a:spcPct val="200000"/>
              </a:lnSpc>
            </a:pPr>
            <a:r>
              <a:rPr lang="en-US" u="sng" dirty="0" smtClean="0">
                <a:hlinkClick r:id="rId4"/>
              </a:rPr>
              <a:t>Value </a:t>
            </a:r>
            <a:r>
              <a:rPr lang="en-US" dirty="0" smtClean="0"/>
              <a:t> </a:t>
            </a:r>
          </a:p>
          <a:p>
            <a:pPr>
              <a:lnSpc>
                <a:spcPct val="200000"/>
              </a:lnSpc>
            </a:pPr>
            <a:endParaRPr lang="en-US" dirty="0"/>
          </a:p>
        </p:txBody>
      </p:sp>
    </p:spTree>
    <p:extLst>
      <p:ext uri="{BB962C8B-B14F-4D97-AF65-F5344CB8AC3E}">
        <p14:creationId xmlns:p14="http://schemas.microsoft.com/office/powerpoint/2010/main" val="311209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p:cTn id="25"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7">
                                            <p:txEl>
                                              <p:pRg st="0" end="0"/>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p:cTn id="31"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33" dur="500"/>
                                        <p:tgtEl>
                                          <p:spTgt spid="7">
                                            <p:txEl>
                                              <p:pRg st="1" end="1"/>
                                            </p:tx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 calcmode="lin" valueType="num">
                                      <p:cBhvr>
                                        <p:cTn id="37"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38"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3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Metadata</a:t>
            </a:r>
            <a:endParaRPr lang="en-US" dirty="0"/>
          </a:p>
        </p:txBody>
      </p:sp>
      <p:sp>
        <p:nvSpPr>
          <p:cNvPr id="3" name="Content Placeholder 2"/>
          <p:cNvSpPr>
            <a:spLocks noGrp="1"/>
          </p:cNvSpPr>
          <p:nvPr>
            <p:ph idx="1"/>
          </p:nvPr>
        </p:nvSpPr>
        <p:spPr/>
        <p:txBody>
          <a:bodyPr/>
          <a:lstStyle/>
          <a:p>
            <a:pPr>
              <a:lnSpc>
                <a:spcPct val="200000"/>
              </a:lnSpc>
            </a:pPr>
            <a:r>
              <a:rPr lang="en-US" dirty="0"/>
              <a:t>Agency standard &amp; level of preservation</a:t>
            </a:r>
          </a:p>
          <a:p>
            <a:pPr>
              <a:lnSpc>
                <a:spcPct val="200000"/>
              </a:lnSpc>
            </a:pPr>
            <a:r>
              <a:rPr lang="en-US" dirty="0" smtClean="0"/>
              <a:t>Difference </a:t>
            </a:r>
            <a:r>
              <a:rPr lang="en-US" dirty="0"/>
              <a:t>between essential and operational level of </a:t>
            </a:r>
            <a:r>
              <a:rPr lang="en-US" dirty="0" smtClean="0"/>
              <a:t>metadata</a:t>
            </a:r>
          </a:p>
          <a:p>
            <a:pPr>
              <a:lnSpc>
                <a:spcPct val="200000"/>
              </a:lnSpc>
            </a:pPr>
            <a:r>
              <a:rPr lang="en-US" dirty="0" smtClean="0"/>
              <a:t>Metadata Review</a:t>
            </a:r>
          </a:p>
          <a:p>
            <a:pPr>
              <a:lnSpc>
                <a:spcPct val="200000"/>
              </a:lnSpc>
            </a:pPr>
            <a:r>
              <a:rPr lang="en-US" dirty="0" smtClean="0">
                <a:hlinkClick r:id="rId3"/>
              </a:rPr>
              <a:t>Quality Metadata</a:t>
            </a:r>
            <a:r>
              <a:rPr lang="en-US" dirty="0" smtClean="0"/>
              <a:t> </a:t>
            </a:r>
            <a:endParaRPr lang="en-US" dirty="0"/>
          </a:p>
          <a:p>
            <a:pPr>
              <a:lnSpc>
                <a:spcPct val="200000"/>
              </a:lnSpc>
            </a:pPr>
            <a:endParaRPr lang="en-US" dirty="0"/>
          </a:p>
        </p:txBody>
      </p:sp>
      <p:sp>
        <p:nvSpPr>
          <p:cNvPr id="4" name="Date Placeholder 3"/>
          <p:cNvSpPr>
            <a:spLocks noGrp="1"/>
          </p:cNvSpPr>
          <p:nvPr>
            <p:ph type="dt" sz="half" idx="10"/>
          </p:nvPr>
        </p:nvSpPr>
        <p:spPr>
          <a:xfrm>
            <a:off x="465538" y="6385594"/>
            <a:ext cx="990599" cy="304799"/>
          </a:xfrm>
        </p:spPr>
        <p:txBody>
          <a:bodyPr/>
          <a:lstStyle/>
          <a:p>
            <a:r>
              <a:rPr lang="en-US" dirty="0"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190546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NGDA</a:t>
            </a:r>
            <a:endParaRPr lang="en-US" dirty="0"/>
          </a:p>
        </p:txBody>
      </p:sp>
      <p:sp>
        <p:nvSpPr>
          <p:cNvPr id="3" name="Content Placeholder 2"/>
          <p:cNvSpPr>
            <a:spLocks noGrp="1"/>
          </p:cNvSpPr>
          <p:nvPr>
            <p:ph idx="1"/>
          </p:nvPr>
        </p:nvSpPr>
        <p:spPr>
          <a:xfrm>
            <a:off x="786809" y="2271790"/>
            <a:ext cx="7004641" cy="3895094"/>
          </a:xfrm>
        </p:spPr>
        <p:txBody>
          <a:bodyPr>
            <a:normAutofit fontScale="92500" lnSpcReduction="10000"/>
          </a:bodyPr>
          <a:lstStyle/>
          <a:p>
            <a:pPr lvl="0"/>
            <a:endParaRPr lang="en-US" u="sng" dirty="0" smtClean="0">
              <a:hlinkClick r:id="rId3"/>
            </a:endParaRPr>
          </a:p>
          <a:p>
            <a:r>
              <a:rPr lang="en-US" dirty="0" smtClean="0"/>
              <a:t>National Geospatial Data Assets (NGDA)</a:t>
            </a:r>
          </a:p>
          <a:p>
            <a:pPr lvl="1"/>
            <a:r>
              <a:rPr lang="en-US" dirty="0" smtClean="0"/>
              <a:t>Coordinate Federal Geospatial assets</a:t>
            </a:r>
          </a:p>
          <a:p>
            <a:pPr lvl="1"/>
            <a:r>
              <a:rPr lang="en-US" dirty="0" smtClean="0"/>
              <a:t>Support government mission</a:t>
            </a:r>
          </a:p>
          <a:p>
            <a:r>
              <a:rPr lang="en-US" dirty="0" smtClean="0"/>
              <a:t>Benefits</a:t>
            </a:r>
          </a:p>
          <a:p>
            <a:pPr lvl="1"/>
            <a:r>
              <a:rPr lang="en-US" dirty="0" smtClean="0"/>
              <a:t>Reduce cost and duplication</a:t>
            </a:r>
          </a:p>
          <a:p>
            <a:pPr lvl="1"/>
            <a:r>
              <a:rPr lang="en-US" dirty="0" smtClean="0"/>
              <a:t>Promotes Accessibility</a:t>
            </a:r>
          </a:p>
          <a:p>
            <a:pPr lvl="1"/>
            <a:r>
              <a:rPr lang="en-US" dirty="0" smtClean="0"/>
              <a:t>Data sharing </a:t>
            </a:r>
          </a:p>
          <a:p>
            <a:pPr lvl="1"/>
            <a:r>
              <a:rPr lang="en-US" dirty="0" smtClean="0"/>
              <a:t>Greater return on investment: reuse data, application &amp;  tools.</a:t>
            </a:r>
          </a:p>
          <a:p>
            <a:pPr lvl="1"/>
            <a:r>
              <a:rPr lang="en-US" dirty="0" smtClean="0"/>
              <a:t>Etc…</a:t>
            </a:r>
            <a:endParaRPr lang="en-US" dirty="0"/>
          </a:p>
          <a:p>
            <a:pPr lvl="0"/>
            <a:r>
              <a:rPr lang="en-US" u="sng" dirty="0" smtClean="0">
                <a:hlinkClick r:id="rId3"/>
              </a:rPr>
              <a:t>NGDA </a:t>
            </a:r>
            <a:endParaRPr lang="en-US" dirty="0"/>
          </a:p>
        </p:txBody>
      </p:sp>
      <p:sp>
        <p:nvSpPr>
          <p:cNvPr id="4" name="Date Placeholder 3"/>
          <p:cNvSpPr>
            <a:spLocks noGrp="1"/>
          </p:cNvSpPr>
          <p:nvPr>
            <p:ph type="dt" sz="half" idx="10"/>
          </p:nvPr>
        </p:nvSpPr>
        <p:spPr/>
        <p:txBody>
          <a:bodyPr/>
          <a:lstStyle/>
          <a:p>
            <a:r>
              <a:rPr lang="en-US" dirty="0" smtClean="0"/>
              <a:t>1/26/2015</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6" name="Picture 5"/>
          <p:cNvPicPr>
            <a:picLocks noChangeAspect="1"/>
          </p:cNvPicPr>
          <p:nvPr/>
        </p:nvPicPr>
        <p:blipFill>
          <a:blip r:embed="rId4"/>
          <a:stretch>
            <a:fillRect/>
          </a:stretch>
        </p:blipFill>
        <p:spPr>
          <a:xfrm>
            <a:off x="8152265" y="2271790"/>
            <a:ext cx="2714209" cy="4071314"/>
          </a:xfrm>
          <a:prstGeom prst="rect">
            <a:avLst/>
          </a:prstGeom>
        </p:spPr>
      </p:pic>
    </p:spTree>
    <p:extLst>
      <p:ext uri="{BB962C8B-B14F-4D97-AF65-F5344CB8AC3E}">
        <p14:creationId xmlns:p14="http://schemas.microsoft.com/office/powerpoint/2010/main" val="336442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5" dur="500"/>
                                        <p:tgtEl>
                                          <p:spTgt spid="3">
                                            <p:txEl>
                                              <p:pRg st="2" end="2"/>
                                            </p:tx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7" dur="500"/>
                                        <p:tgtEl>
                                          <p:spTgt spid="3">
                                            <p:txEl>
                                              <p:pRg st="4" end="4"/>
                                            </p:tx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3" dur="500"/>
                                        <p:tgtEl>
                                          <p:spTgt spid="3">
                                            <p:txEl>
                                              <p:pRg st="5" end="5"/>
                                            </p:tx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3">
                                            <p:txEl>
                                              <p:pRg st="6" end="6"/>
                                            </p:txEl>
                                          </p:spTgt>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5" dur="500"/>
                                        <p:tgtEl>
                                          <p:spTgt spid="3">
                                            <p:txEl>
                                              <p:pRg st="7" end="7"/>
                                            </p:txEl>
                                          </p:spTgt>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1" dur="500"/>
                                        <p:tgtEl>
                                          <p:spTgt spid="3">
                                            <p:txEl>
                                              <p:pRg st="8" end="8"/>
                                            </p:txEl>
                                          </p:spTgt>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p:cTn id="55"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7" dur="500"/>
                                        <p:tgtEl>
                                          <p:spTgt spid="3">
                                            <p:txEl>
                                              <p:pRg st="9" end="9"/>
                                            </p:txEl>
                                          </p:spTgt>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p:cTn id="61"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6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NSDI</a:t>
            </a:r>
            <a:endParaRPr lang="en-US" dirty="0"/>
          </a:p>
        </p:txBody>
      </p:sp>
      <p:sp>
        <p:nvSpPr>
          <p:cNvPr id="3" name="Content Placeholder 2"/>
          <p:cNvSpPr>
            <a:spLocks noGrp="1"/>
          </p:cNvSpPr>
          <p:nvPr>
            <p:ph idx="1"/>
          </p:nvPr>
        </p:nvSpPr>
        <p:spPr>
          <a:xfrm>
            <a:off x="1154953" y="2299048"/>
            <a:ext cx="9579851" cy="3695700"/>
          </a:xfrm>
        </p:spPr>
        <p:txBody>
          <a:bodyPr>
            <a:normAutofit/>
          </a:bodyPr>
          <a:lstStyle/>
          <a:p>
            <a:pPr>
              <a:lnSpc>
                <a:spcPct val="200000"/>
              </a:lnSpc>
            </a:pPr>
            <a:r>
              <a:rPr lang="en-US" dirty="0" smtClean="0"/>
              <a:t>National Spatial Data Infrastructure (NSDI)</a:t>
            </a:r>
          </a:p>
          <a:p>
            <a:pPr lvl="1">
              <a:spcBef>
                <a:spcPts val="1200"/>
              </a:spcBef>
            </a:pPr>
            <a:r>
              <a:rPr lang="en-US" sz="1800" dirty="0"/>
              <a:t>Federal Geographic Data Committee (FGDC) leadership role in geospatial community</a:t>
            </a:r>
            <a:r>
              <a:rPr lang="en-US" sz="1800" dirty="0" smtClean="0"/>
              <a:t>.</a:t>
            </a:r>
            <a:endParaRPr lang="en-US" sz="1800" dirty="0"/>
          </a:p>
          <a:p>
            <a:pPr lvl="1">
              <a:spcBef>
                <a:spcPts val="1200"/>
              </a:spcBef>
            </a:pPr>
            <a:r>
              <a:rPr lang="en-US" sz="1800" u="sng" dirty="0">
                <a:hlinkClick r:id="rId3"/>
              </a:rPr>
              <a:t>Presidential  Executive  Order 12906 (A-16</a:t>
            </a:r>
            <a:r>
              <a:rPr lang="en-US" sz="1800" u="sng" dirty="0" smtClean="0">
                <a:hlinkClick r:id="rId3"/>
              </a:rPr>
              <a:t>)</a:t>
            </a:r>
            <a:endParaRPr lang="en-US" sz="1800" u="sng" dirty="0" smtClean="0"/>
          </a:p>
          <a:p>
            <a:pPr lvl="1">
              <a:spcBef>
                <a:spcPts val="1200"/>
              </a:spcBef>
            </a:pPr>
            <a:r>
              <a:rPr lang="en-US" sz="1800" dirty="0"/>
              <a:t>State of Florida Rule 1B-26.003, </a:t>
            </a:r>
            <a:r>
              <a:rPr lang="en-US" sz="1800" i="1" dirty="0"/>
              <a:t>Florida Administrative </a:t>
            </a:r>
            <a:r>
              <a:rPr lang="en-US" sz="1800" i="1" dirty="0" smtClean="0"/>
              <a:t>Code</a:t>
            </a:r>
            <a:endParaRPr lang="en-US" sz="1800" u="sng" dirty="0" smtClean="0"/>
          </a:p>
          <a:p>
            <a:pPr lvl="1">
              <a:spcBef>
                <a:spcPts val="1200"/>
              </a:spcBef>
            </a:pPr>
            <a:r>
              <a:rPr lang="en-US" sz="1800" dirty="0" smtClean="0"/>
              <a:t>Collaboration </a:t>
            </a:r>
            <a:r>
              <a:rPr lang="en-US" sz="1800" dirty="0"/>
              <a:t>of governmental, private, non-profit and academia agencies</a:t>
            </a:r>
            <a:r>
              <a:rPr lang="en-US" sz="1800" dirty="0" smtClean="0"/>
              <a:t>.</a:t>
            </a:r>
            <a:endParaRPr lang="en-US" sz="1800" dirty="0"/>
          </a:p>
          <a:p>
            <a:pPr lvl="1">
              <a:spcBef>
                <a:spcPts val="1200"/>
              </a:spcBef>
            </a:pPr>
            <a:r>
              <a:rPr lang="en-US" sz="1800" dirty="0"/>
              <a:t>Vision: reduce geographic data duplication effort, improve quality and reduce cost among agencies</a:t>
            </a:r>
            <a:r>
              <a:rPr lang="en-US" sz="1800" dirty="0" smtClean="0"/>
              <a:t>.</a:t>
            </a:r>
            <a:endParaRPr lang="en-US" sz="1800"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2694754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NSDI cont.</a:t>
            </a:r>
            <a:endParaRPr lang="en-US" dirty="0"/>
          </a:p>
        </p:txBody>
      </p:sp>
      <p:sp>
        <p:nvSpPr>
          <p:cNvPr id="3" name="Content Placeholder 2"/>
          <p:cNvSpPr>
            <a:spLocks noGrp="1"/>
          </p:cNvSpPr>
          <p:nvPr>
            <p:ph idx="1"/>
          </p:nvPr>
        </p:nvSpPr>
        <p:spPr>
          <a:xfrm>
            <a:off x="1154955" y="2492678"/>
            <a:ext cx="8761412" cy="3527121"/>
          </a:xfrm>
        </p:spPr>
        <p:txBody>
          <a:bodyPr>
            <a:normAutofit/>
          </a:bodyPr>
          <a:lstStyle/>
          <a:p>
            <a:pPr lvl="1">
              <a:lnSpc>
                <a:spcPct val="150000"/>
              </a:lnSpc>
              <a:spcBef>
                <a:spcPts val="1200"/>
              </a:spcBef>
            </a:pPr>
            <a:r>
              <a:rPr lang="en-US" sz="1800" dirty="0"/>
              <a:t>Source: technology, policies, criteria, standards and promote geospatial data sharing.</a:t>
            </a:r>
          </a:p>
          <a:p>
            <a:pPr lvl="1">
              <a:lnSpc>
                <a:spcPct val="150000"/>
              </a:lnSpc>
              <a:spcBef>
                <a:spcPts val="1200"/>
              </a:spcBef>
            </a:pPr>
            <a:r>
              <a:rPr lang="en-US" sz="1800" dirty="0" smtClean="0"/>
              <a:t>Role</a:t>
            </a:r>
            <a:r>
              <a:rPr lang="en-US" sz="1800" dirty="0"/>
              <a:t>: Provides structure of  practice and relationship among data producers and users</a:t>
            </a:r>
            <a:r>
              <a:rPr lang="en-US" sz="1800" dirty="0" smtClean="0"/>
              <a:t>.</a:t>
            </a:r>
          </a:p>
          <a:p>
            <a:pPr lvl="1">
              <a:lnSpc>
                <a:spcPct val="150000"/>
              </a:lnSpc>
              <a:spcBef>
                <a:spcPts val="1200"/>
              </a:spcBef>
            </a:pPr>
            <a:r>
              <a:rPr lang="en-US" sz="1800" dirty="0" smtClean="0"/>
              <a:t>Set </a:t>
            </a:r>
            <a:r>
              <a:rPr lang="en-US" sz="1800" dirty="0"/>
              <a:t>of actions and new ways of accessing, sharing and using data geographic data</a:t>
            </a:r>
            <a:r>
              <a:rPr lang="en-US" sz="1800" dirty="0" smtClean="0"/>
              <a:t>.</a:t>
            </a:r>
          </a:p>
          <a:p>
            <a:pPr lvl="1">
              <a:lnSpc>
                <a:spcPct val="150000"/>
              </a:lnSpc>
              <a:spcBef>
                <a:spcPts val="1200"/>
              </a:spcBef>
            </a:pPr>
            <a:r>
              <a:rPr lang="en-US" sz="1800" dirty="0" smtClean="0"/>
              <a:t>Clearinghouse: </a:t>
            </a:r>
            <a:r>
              <a:rPr lang="en-US" sz="1800" dirty="0"/>
              <a:t>points to current and </a:t>
            </a:r>
            <a:r>
              <a:rPr lang="en-US" sz="1800" dirty="0" smtClean="0"/>
              <a:t>accurate </a:t>
            </a:r>
            <a:r>
              <a:rPr lang="en-US" sz="1800" dirty="0"/>
              <a:t>data</a:t>
            </a:r>
            <a:r>
              <a:rPr lang="en-US" sz="1800" dirty="0" smtClean="0"/>
              <a:t>.</a:t>
            </a:r>
            <a:endParaRPr lang="en-US" sz="1800" dirty="0"/>
          </a:p>
        </p:txBody>
      </p:sp>
      <p:sp>
        <p:nvSpPr>
          <p:cNvPr id="4" name="Date Placeholder 3"/>
          <p:cNvSpPr>
            <a:spLocks noGrp="1"/>
          </p:cNvSpPr>
          <p:nvPr>
            <p:ph type="dt" sz="half" idx="10"/>
          </p:nvPr>
        </p:nvSpPr>
        <p:spPr>
          <a:xfrm>
            <a:off x="465538" y="6385594"/>
            <a:ext cx="990599" cy="304799"/>
          </a:xfrm>
        </p:spPr>
        <p:txBody>
          <a:bodyPr/>
          <a:lstStyle/>
          <a:p>
            <a:r>
              <a:rPr lang="en-US" smtClean="0"/>
              <a:t>1/26/2015</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869" y="6380964"/>
            <a:ext cx="568870" cy="258380"/>
          </a:xfrm>
          <a:prstGeom prst="rect">
            <a:avLst/>
          </a:prstGeom>
        </p:spPr>
      </p:pic>
    </p:spTree>
    <p:extLst>
      <p:ext uri="{BB962C8B-B14F-4D97-AF65-F5344CB8AC3E}">
        <p14:creationId xmlns:p14="http://schemas.microsoft.com/office/powerpoint/2010/main" val="126860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13579</TotalTime>
  <Words>691</Words>
  <Application>Microsoft Office PowerPoint</Application>
  <PresentationFormat>Widescreen</PresentationFormat>
  <Paragraphs>208</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Wingdings 3</vt:lpstr>
      <vt:lpstr>Ion Boardroom</vt:lpstr>
      <vt:lpstr>GIS Metadata Training &amp; Outreach Assistance</vt:lpstr>
      <vt:lpstr>Introduction</vt:lpstr>
      <vt:lpstr>Outline</vt:lpstr>
      <vt:lpstr>What is Metadata?</vt:lpstr>
      <vt:lpstr>Value of Metadata</vt:lpstr>
      <vt:lpstr>Quality Metadata</vt:lpstr>
      <vt:lpstr>NGDA</vt:lpstr>
      <vt:lpstr>NSDI</vt:lpstr>
      <vt:lpstr>NSDI cont.</vt:lpstr>
      <vt:lpstr>NSDI cont.</vt:lpstr>
      <vt:lpstr>Geospatial Metadata Standards</vt:lpstr>
      <vt:lpstr>Geospatial Metadata Standards</vt:lpstr>
      <vt:lpstr>Metadata tools</vt:lpstr>
      <vt:lpstr>ISO or CSDGM</vt:lpstr>
      <vt:lpstr>Questions</vt:lpstr>
      <vt:lpstr>PowerPoint Presentation</vt:lpstr>
      <vt:lpstr>PowerPoint Presentation</vt:lpstr>
      <vt:lpstr>Credits</vt:lpstr>
    </vt:vector>
  </TitlesOfParts>
  <Company>Miami-Dade County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Metadata Training &amp; Outreach Assistance</dc:title>
  <dc:creator>Oung, Bibi Z. (ITD)</dc:creator>
  <cp:lastModifiedBy>Oung, Bibi Z. (ITD)</cp:lastModifiedBy>
  <cp:revision>61</cp:revision>
  <cp:lastPrinted>2015-01-28T13:25:19Z</cp:lastPrinted>
  <dcterms:created xsi:type="dcterms:W3CDTF">2015-01-26T22:33:14Z</dcterms:created>
  <dcterms:modified xsi:type="dcterms:W3CDTF">2015-03-11T15:29:20Z</dcterms:modified>
</cp:coreProperties>
</file>