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Lst>
  <p:notesMasterIdLst>
    <p:notesMasterId r:id="rId26"/>
  </p:notesMasterIdLst>
  <p:sldIdLst>
    <p:sldId id="256" r:id="rId3"/>
    <p:sldId id="362" r:id="rId4"/>
    <p:sldId id="335" r:id="rId5"/>
    <p:sldId id="607" r:id="rId6"/>
    <p:sldId id="275" r:id="rId7"/>
    <p:sldId id="337" r:id="rId8"/>
    <p:sldId id="277" r:id="rId9"/>
    <p:sldId id="278" r:id="rId10"/>
    <p:sldId id="334" r:id="rId11"/>
    <p:sldId id="279" r:id="rId12"/>
    <p:sldId id="280" r:id="rId13"/>
    <p:sldId id="331" r:id="rId14"/>
    <p:sldId id="363" r:id="rId15"/>
    <p:sldId id="344" r:id="rId16"/>
    <p:sldId id="357" r:id="rId17"/>
    <p:sldId id="354" r:id="rId18"/>
    <p:sldId id="355" r:id="rId19"/>
    <p:sldId id="347" r:id="rId20"/>
    <p:sldId id="352" r:id="rId21"/>
    <p:sldId id="348" r:id="rId22"/>
    <p:sldId id="608" r:id="rId23"/>
    <p:sldId id="361" r:id="rId24"/>
    <p:sldId id="37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4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CFA"/>
    <a:srgbClr val="DD26D8"/>
    <a:srgbClr val="A66DA5"/>
    <a:srgbClr val="025B22"/>
    <a:srgbClr val="D5DCD8"/>
    <a:srgbClr val="543B53"/>
    <a:srgbClr val="6FDA0F"/>
    <a:srgbClr val="05A214"/>
    <a:srgbClr val="9DEF74"/>
    <a:srgbClr val="23C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53"/>
    <p:restoredTop sz="91484" autoAdjust="0"/>
  </p:normalViewPr>
  <p:slideViewPr>
    <p:cSldViewPr snapToGrid="0" snapToObjects="1" showGuides="1">
      <p:cViewPr varScale="1">
        <p:scale>
          <a:sx n="58" d="100"/>
          <a:sy n="58" d="100"/>
        </p:scale>
        <p:origin x="224" y="1336"/>
      </p:cViewPr>
      <p:guideLst>
        <p:guide orient="horz" pos="1944"/>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efrazier/Downloads/AmeriGEOSS%20Open%20Data-20171120.csv"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Open</a:t>
            </a:r>
            <a:r>
              <a:rPr lang="en-US" baseline="0" dirty="0"/>
              <a:t> Data Improvement in the Americas</a:t>
            </a:r>
            <a:endParaRPr lang="en-US" dirty="0"/>
          </a:p>
        </c:rich>
      </c:tx>
      <c:overlay val="0"/>
      <c:spPr>
        <a:noFill/>
        <a:ln>
          <a:noFill/>
        </a:ln>
        <a:effectLst/>
      </c:spPr>
      <c:txPr>
        <a:bodyPr rot="0" spcFirstLastPara="1" vertOverflow="ellipsis" vert="horz" wrap="square" anchor="ctr" anchorCtr="1"/>
        <a:lstStyle/>
        <a:p>
          <a:pPr>
            <a:defRPr sz="192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percentStacked"/>
        <c:varyColors val="0"/>
        <c:ser>
          <c:idx val="0"/>
          <c:order val="0"/>
          <c:tx>
            <c:strRef>
              <c:f>'[AmeriGEOSS Open Data-20171120.csv]AmeriGEOSS Open Data-201711 (2)'!$C$1</c:f>
              <c:strCache>
                <c:ptCount val="1"/>
                <c:pt idx="0">
                  <c:v>2017 Start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'[AmeriGEOSS Open Data-20171120.csv]AmeriGEOSS Open Data-201711 (2)'!$A$2:$A$19</c:f>
              <c:strCache>
                <c:ptCount val="18"/>
                <c:pt idx="0">
                  <c:v>Argentina</c:v>
                </c:pt>
                <c:pt idx="1">
                  <c:v>Bahamas</c:v>
                </c:pt>
                <c:pt idx="2">
                  <c:v>Bolivia</c:v>
                </c:pt>
                <c:pt idx="3">
                  <c:v>Belize</c:v>
                </c:pt>
                <c:pt idx="4">
                  <c:v>Brazil</c:v>
                </c:pt>
                <c:pt idx="5">
                  <c:v>Canada</c:v>
                </c:pt>
                <c:pt idx="6">
                  <c:v>Chile</c:v>
                </c:pt>
                <c:pt idx="7">
                  <c:v>Colombia</c:v>
                </c:pt>
                <c:pt idx="8">
                  <c:v>Costa Rica</c:v>
                </c:pt>
                <c:pt idx="9">
                  <c:v>Ecuador</c:v>
                </c:pt>
                <c:pt idx="10">
                  <c:v>Honduras</c:v>
                </c:pt>
                <c:pt idx="11">
                  <c:v>Jamaica</c:v>
                </c:pt>
                <c:pt idx="12">
                  <c:v>Mexico</c:v>
                </c:pt>
                <c:pt idx="13">
                  <c:v>Panama</c:v>
                </c:pt>
                <c:pt idx="14">
                  <c:v>Paraguay</c:v>
                </c:pt>
                <c:pt idx="15">
                  <c:v>Peru</c:v>
                </c:pt>
                <c:pt idx="16">
                  <c:v>United States</c:v>
                </c:pt>
                <c:pt idx="17">
                  <c:v>Uruguay</c:v>
                </c:pt>
              </c:strCache>
            </c:strRef>
          </c:cat>
          <c:val>
            <c:numRef>
              <c:f>'[AmeriGEOSS Open Data-20171120.csv]AmeriGEOSS Open Data-201711 (2)'!$C$2:$C$19</c:f>
              <c:numCache>
                <c:formatCode>General</c:formatCode>
                <c:ptCount val="18"/>
                <c:pt idx="0">
                  <c:v>10</c:v>
                </c:pt>
                <c:pt idx="1">
                  <c:v>0</c:v>
                </c:pt>
                <c:pt idx="2">
                  <c:v>0</c:v>
                </c:pt>
                <c:pt idx="3">
                  <c:v>0</c:v>
                </c:pt>
                <c:pt idx="4">
                  <c:v>1144</c:v>
                </c:pt>
                <c:pt idx="5">
                  <c:v>121902</c:v>
                </c:pt>
                <c:pt idx="6">
                  <c:v>2541</c:v>
                </c:pt>
                <c:pt idx="7">
                  <c:v>4188</c:v>
                </c:pt>
                <c:pt idx="8">
                  <c:v>143</c:v>
                </c:pt>
                <c:pt idx="9">
                  <c:v>37</c:v>
                </c:pt>
                <c:pt idx="10">
                  <c:v>0</c:v>
                </c:pt>
                <c:pt idx="11">
                  <c:v>0</c:v>
                </c:pt>
                <c:pt idx="12">
                  <c:v>3937</c:v>
                </c:pt>
                <c:pt idx="13">
                  <c:v>0</c:v>
                </c:pt>
                <c:pt idx="14">
                  <c:v>142</c:v>
                </c:pt>
                <c:pt idx="15">
                  <c:v>0</c:v>
                </c:pt>
                <c:pt idx="16">
                  <c:v>193092</c:v>
                </c:pt>
                <c:pt idx="17">
                  <c:v>134</c:v>
                </c:pt>
              </c:numCache>
            </c:numRef>
          </c:val>
          <c:extLst>
            <c:ext xmlns:c16="http://schemas.microsoft.com/office/drawing/2014/chart" uri="{C3380CC4-5D6E-409C-BE32-E72D297353CC}">
              <c16:uniqueId val="{00000000-0EB4-3244-A4CC-4F1746AAF043}"/>
            </c:ext>
          </c:extLst>
        </c:ser>
        <c:ser>
          <c:idx val="1"/>
          <c:order val="1"/>
          <c:tx>
            <c:strRef>
              <c:f>'[AmeriGEOSS Open Data-20171120.csv]AmeriGEOSS Open Data-201711 (2)'!$D$1</c:f>
              <c:strCache>
                <c:ptCount val="1"/>
                <c:pt idx="0">
                  <c:v>2018 Current</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'[AmeriGEOSS Open Data-20171120.csv]AmeriGEOSS Open Data-201711 (2)'!$A$2:$A$19</c:f>
              <c:strCache>
                <c:ptCount val="18"/>
                <c:pt idx="0">
                  <c:v>Argentina</c:v>
                </c:pt>
                <c:pt idx="1">
                  <c:v>Bahamas</c:v>
                </c:pt>
                <c:pt idx="2">
                  <c:v>Bolivia</c:v>
                </c:pt>
                <c:pt idx="3">
                  <c:v>Belize</c:v>
                </c:pt>
                <c:pt idx="4">
                  <c:v>Brazil</c:v>
                </c:pt>
                <c:pt idx="5">
                  <c:v>Canada</c:v>
                </c:pt>
                <c:pt idx="6">
                  <c:v>Chile</c:v>
                </c:pt>
                <c:pt idx="7">
                  <c:v>Colombia</c:v>
                </c:pt>
                <c:pt idx="8">
                  <c:v>Costa Rica</c:v>
                </c:pt>
                <c:pt idx="9">
                  <c:v>Ecuador</c:v>
                </c:pt>
                <c:pt idx="10">
                  <c:v>Honduras</c:v>
                </c:pt>
                <c:pt idx="11">
                  <c:v>Jamaica</c:v>
                </c:pt>
                <c:pt idx="12">
                  <c:v>Mexico</c:v>
                </c:pt>
                <c:pt idx="13">
                  <c:v>Panama</c:v>
                </c:pt>
                <c:pt idx="14">
                  <c:v>Paraguay</c:v>
                </c:pt>
                <c:pt idx="15">
                  <c:v>Peru</c:v>
                </c:pt>
                <c:pt idx="16">
                  <c:v>United States</c:v>
                </c:pt>
                <c:pt idx="17">
                  <c:v>Uruguay</c:v>
                </c:pt>
              </c:strCache>
            </c:strRef>
          </c:cat>
          <c:val>
            <c:numRef>
              <c:f>'[AmeriGEOSS Open Data-20171120.csv]AmeriGEOSS Open Data-201711 (2)'!$D$2:$D$19</c:f>
              <c:numCache>
                <c:formatCode>General</c:formatCode>
                <c:ptCount val="18"/>
                <c:pt idx="0">
                  <c:v>617</c:v>
                </c:pt>
                <c:pt idx="1">
                  <c:v>0</c:v>
                </c:pt>
                <c:pt idx="2">
                  <c:v>25</c:v>
                </c:pt>
                <c:pt idx="3">
                  <c:v>0</c:v>
                </c:pt>
                <c:pt idx="4">
                  <c:v>5285</c:v>
                </c:pt>
                <c:pt idx="6">
                  <c:v>3515</c:v>
                </c:pt>
                <c:pt idx="7">
                  <c:v>11132</c:v>
                </c:pt>
                <c:pt idx="8">
                  <c:v>952</c:v>
                </c:pt>
                <c:pt idx="9">
                  <c:v>108</c:v>
                </c:pt>
                <c:pt idx="10">
                  <c:v>0</c:v>
                </c:pt>
                <c:pt idx="11">
                  <c:v>32</c:v>
                </c:pt>
                <c:pt idx="12">
                  <c:v>9993</c:v>
                </c:pt>
                <c:pt idx="13">
                  <c:v>193</c:v>
                </c:pt>
                <c:pt idx="14">
                  <c:v>221</c:v>
                </c:pt>
                <c:pt idx="15">
                  <c:v>1010</c:v>
                </c:pt>
                <c:pt idx="16">
                  <c:v>194960</c:v>
                </c:pt>
                <c:pt idx="17">
                  <c:v>201</c:v>
                </c:pt>
              </c:numCache>
            </c:numRef>
          </c:val>
          <c:extLst>
            <c:ext xmlns:c16="http://schemas.microsoft.com/office/drawing/2014/chart" uri="{C3380CC4-5D6E-409C-BE32-E72D297353CC}">
              <c16:uniqueId val="{00000001-0EB4-3244-A4CC-4F1746AAF043}"/>
            </c:ext>
          </c:extLst>
        </c:ser>
        <c:dLbls>
          <c:dLblPos val="ctr"/>
          <c:showLegendKey val="0"/>
          <c:showVal val="1"/>
          <c:showCatName val="0"/>
          <c:showSerName val="0"/>
          <c:showPercent val="0"/>
          <c:showBubbleSize val="0"/>
        </c:dLbls>
        <c:gapWidth val="150"/>
        <c:overlap val="100"/>
        <c:axId val="-977152560"/>
        <c:axId val="-977150240"/>
      </c:barChart>
      <c:catAx>
        <c:axId val="-97715256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crossAx val="-977150240"/>
        <c:crosses val="autoZero"/>
        <c:auto val="1"/>
        <c:lblAlgn val="ctr"/>
        <c:lblOffset val="100"/>
        <c:noMultiLvlLbl val="0"/>
      </c:catAx>
      <c:valAx>
        <c:axId val="-977150240"/>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crossAx val="-977152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a:outerShdw blurRad="50800" dist="38100" dir="10800000" algn="r" rotWithShape="0">
        <a:prstClr val="black">
          <a:alpha val="40000"/>
        </a:prstClr>
      </a:outerShdw>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34F7D9-AEAA-4E4D-AA95-313762CDBBE6}" type="doc">
      <dgm:prSet loTypeId="urn:microsoft.com/office/officeart/2008/layout/HexagonCluster" loCatId="" qsTypeId="urn:microsoft.com/office/officeart/2005/8/quickstyle/simple5" qsCatId="simple" csTypeId="urn:microsoft.com/office/officeart/2005/8/colors/colorful5" csCatId="colorful" phldr="1"/>
      <dgm:spPr>
        <a:scene3d>
          <a:camera prst="perspectiveHeroicExtremeRightFacing">
            <a:rot lat="515794" lon="18623082" rev="41560"/>
          </a:camera>
          <a:lightRig rig="threePt" dir="t"/>
        </a:scene3d>
      </dgm:spPr>
      <dgm:t>
        <a:bodyPr/>
        <a:lstStyle/>
        <a:p>
          <a:endParaRPr lang="en-US"/>
        </a:p>
      </dgm:t>
    </dgm:pt>
    <dgm:pt modelId="{9F0081F3-4737-EE49-8EC3-2BBC89C9E21C}">
      <dgm:prSet phldrT="[Text]"/>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WMS</a:t>
          </a:r>
        </a:p>
      </dgm:t>
    </dgm:pt>
    <dgm:pt modelId="{55C9D6FF-7C17-1D46-9403-69BDEFEBA3F2}" type="parTrans" cxnId="{6398419B-9F64-4E42-85B5-A3F678B06632}">
      <dgm:prSet/>
      <dgm:spPr/>
      <dgm:t>
        <a:bodyPr/>
        <a:lstStyle/>
        <a:p>
          <a:endParaRPr lang="en-US" b="1"/>
        </a:p>
      </dgm:t>
    </dgm:pt>
    <dgm:pt modelId="{F45DF312-52EF-734F-981D-C2D28481BF98}" type="sibTrans" cxnId="{6398419B-9F64-4E42-85B5-A3F678B06632}">
      <dgm:prSet/>
      <dgm:spPr>
        <a:solidFill>
          <a:schemeClr val="lt1">
            <a:hueOff val="0"/>
            <a:satOff val="0"/>
            <a:lumOff val="0"/>
            <a:alpha val="53000"/>
          </a:schemeClr>
        </a:solidFill>
        <a:effectLst>
          <a:outerShdw blurRad="63500" sx="102000" sy="102000" algn="ctr" rotWithShape="0">
            <a:prstClr val="black">
              <a:alpha val="40000"/>
            </a:prstClr>
          </a:outerShdw>
          <a:reflection blurRad="6350" stA="52000" endA="300" endPos="35000" dir="5400000" sy="-100000" algn="bl" rotWithShape="0"/>
        </a:effectLst>
      </dgm:spPr>
      <dgm:t>
        <a:bodyPr/>
        <a:lstStyle/>
        <a:p>
          <a:endParaRPr lang="en-US" b="1"/>
        </a:p>
      </dgm:t>
    </dgm:pt>
    <dgm:pt modelId="{568A23C0-94E6-D041-B235-38322C66C393}">
      <dgm:prSet phldrT="[Text]"/>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WFS</a:t>
          </a:r>
        </a:p>
      </dgm:t>
    </dgm:pt>
    <dgm:pt modelId="{194CC2CE-D403-5641-AE24-1D5AA8B35CB2}" type="parTrans" cxnId="{0BCF4C36-FE12-3348-9979-6ADC8DF8BF92}">
      <dgm:prSet/>
      <dgm:spPr/>
      <dgm:t>
        <a:bodyPr/>
        <a:lstStyle/>
        <a:p>
          <a:endParaRPr lang="en-US" b="1"/>
        </a:p>
      </dgm:t>
    </dgm:pt>
    <dgm:pt modelId="{C7187316-3D97-ED49-BA97-C294FE1B4A8E}" type="sibTrans" cxnId="{0BCF4C36-FE12-3348-9979-6ADC8DF8BF92}">
      <dgm:prSet/>
      <dgm:spPr>
        <a:solidFill>
          <a:schemeClr val="lt1">
            <a:hueOff val="0"/>
            <a:satOff val="0"/>
            <a:lumOff val="0"/>
            <a:alpha val="53000"/>
          </a:schemeClr>
        </a:solidFill>
        <a:effectLst>
          <a:outerShdw blurRad="63500" sx="102000" sy="102000" algn="ctr" rotWithShape="0">
            <a:prstClr val="black">
              <a:alpha val="40000"/>
            </a:prstClr>
          </a:outerShdw>
          <a:reflection blurRad="6350" stA="52000" endA="300" endPos="35000" dir="5400000" sy="-100000" algn="bl" rotWithShape="0"/>
        </a:effectLst>
      </dgm:spPr>
      <dgm:t>
        <a:bodyPr/>
        <a:lstStyle/>
        <a:p>
          <a:endParaRPr lang="en-US" b="1"/>
        </a:p>
      </dgm:t>
    </dgm:pt>
    <dgm:pt modelId="{8D7AD2B6-3119-3848-9220-C588CA8D3CB6}">
      <dgm:prSet phldrT="[Text]"/>
      <dgm:spPr>
        <a:gradFill rotWithShape="0">
          <a:gsLst>
            <a:gs pos="0">
              <a:schemeClr val="accent5">
                <a:hueOff val="-2100956"/>
                <a:satOff val="-2922"/>
                <a:lumOff val="-1121"/>
                <a:satMod val="103000"/>
                <a:lumMod val="102000"/>
                <a:tint val="94000"/>
                <a:alpha val="52000"/>
              </a:schemeClr>
            </a:gs>
            <a:gs pos="50000">
              <a:schemeClr val="accent5">
                <a:hueOff val="-2100956"/>
                <a:satOff val="-2922"/>
                <a:lumOff val="-1121"/>
                <a:alphaOff val="0"/>
                <a:satMod val="110000"/>
                <a:lumMod val="100000"/>
                <a:shade val="100000"/>
              </a:schemeClr>
            </a:gs>
            <a:gs pos="100000">
              <a:schemeClr val="accent5">
                <a:hueOff val="-2100956"/>
                <a:satOff val="-2922"/>
                <a:lumOff val="-1121"/>
                <a:alphaOff val="0"/>
                <a:lumMod val="99000"/>
                <a:satMod val="120000"/>
                <a:shade val="78000"/>
              </a:schemeClr>
            </a:gs>
          </a:gsLst>
        </a:gradFill>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WMTS</a:t>
          </a:r>
        </a:p>
      </dgm:t>
    </dgm:pt>
    <dgm:pt modelId="{39200EE0-C7D4-4C45-900C-53AA0810B8F3}" type="parTrans" cxnId="{7928AEF0-46A1-414F-ACA4-429925545ABC}">
      <dgm:prSet/>
      <dgm:spPr/>
      <dgm:t>
        <a:bodyPr/>
        <a:lstStyle/>
        <a:p>
          <a:endParaRPr lang="en-US" b="1"/>
        </a:p>
      </dgm:t>
    </dgm:pt>
    <dgm:pt modelId="{4E773570-AE17-254A-A7DE-D1D0450A7048}" type="sibTrans" cxnId="{7928AEF0-46A1-414F-ACA4-429925545ABC}">
      <dgm:prSet/>
      <dgm:spPr>
        <a:solidFill>
          <a:schemeClr val="lt1">
            <a:hueOff val="0"/>
            <a:satOff val="0"/>
            <a:lumOff val="0"/>
            <a:alpha val="53000"/>
          </a:schemeClr>
        </a:solidFill>
        <a:effectLst>
          <a:outerShdw blurRad="63500" sx="102000" sy="102000" algn="ctr" rotWithShape="0">
            <a:prstClr val="black">
              <a:alpha val="40000"/>
            </a:prstClr>
          </a:outerShdw>
          <a:reflection blurRad="6350" stA="52000" endA="300" endPos="35000" dir="5400000" sy="-100000" algn="bl" rotWithShape="0"/>
        </a:effectLst>
      </dgm:spPr>
      <dgm:t>
        <a:bodyPr/>
        <a:lstStyle/>
        <a:p>
          <a:endParaRPr lang="en-US" b="1"/>
        </a:p>
      </dgm:t>
    </dgm:pt>
    <dgm:pt modelId="{3D5C3F03-67DA-1E41-B488-B6A3CEBB617C}">
      <dgm:prSet phldrT="[Text]"/>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err="1"/>
            <a:t>GeoJSON</a:t>
          </a:r>
          <a:endParaRPr lang="en-US" b="1" dirty="0"/>
        </a:p>
      </dgm:t>
    </dgm:pt>
    <dgm:pt modelId="{375FAA10-5710-7248-B04E-D8C43F832598}" type="parTrans" cxnId="{8F0A6FCB-E4CC-7847-884B-65706BE1DD84}">
      <dgm:prSet/>
      <dgm:spPr/>
      <dgm:t>
        <a:bodyPr/>
        <a:lstStyle/>
        <a:p>
          <a:endParaRPr lang="en-US" b="1"/>
        </a:p>
      </dgm:t>
    </dgm:pt>
    <dgm:pt modelId="{70FC963C-6BF1-4642-AEA3-D5691E2639AB}" type="sibTrans" cxnId="{8F0A6FCB-E4CC-7847-884B-65706BE1DD84}">
      <dgm:prSet/>
      <dgm:spPr>
        <a:solidFill>
          <a:schemeClr val="lt1">
            <a:hueOff val="0"/>
            <a:satOff val="0"/>
            <a:lumOff val="0"/>
            <a:alpha val="53000"/>
          </a:schemeClr>
        </a:solidFill>
        <a:effectLst>
          <a:outerShdw blurRad="63500" sx="102000" sy="102000" algn="ctr" rotWithShape="0">
            <a:prstClr val="black">
              <a:alpha val="40000"/>
            </a:prstClr>
          </a:outerShdw>
          <a:reflection blurRad="6350" stA="52000" endA="300" endPos="35000" dir="5400000" sy="-100000" algn="bl" rotWithShape="0"/>
        </a:effectLst>
      </dgm:spPr>
      <dgm:t>
        <a:bodyPr/>
        <a:lstStyle/>
        <a:p>
          <a:endParaRPr lang="en-US" b="1"/>
        </a:p>
      </dgm:t>
    </dgm:pt>
    <dgm:pt modelId="{250CE23E-52C0-BB4D-86E7-211BF8319B5E}">
      <dgm:prSet phldrT="[Text]"/>
      <dgm:spPr>
        <a:gradFill rotWithShape="0">
          <a:gsLst>
            <a:gs pos="0">
              <a:schemeClr val="accent5">
                <a:hueOff val="-4201911"/>
                <a:satOff val="-5845"/>
                <a:lumOff val="-2241"/>
                <a:satMod val="103000"/>
                <a:lumMod val="102000"/>
                <a:tint val="94000"/>
                <a:alpha val="27000"/>
              </a:schemeClr>
            </a:gs>
            <a:gs pos="50000">
              <a:schemeClr val="accent5">
                <a:hueOff val="-4201911"/>
                <a:satOff val="-5845"/>
                <a:lumOff val="-2241"/>
                <a:alphaOff val="0"/>
                <a:satMod val="110000"/>
                <a:lumMod val="100000"/>
                <a:shade val="100000"/>
              </a:schemeClr>
            </a:gs>
            <a:gs pos="100000">
              <a:schemeClr val="accent5">
                <a:hueOff val="-4201911"/>
                <a:satOff val="-5845"/>
                <a:lumOff val="-2241"/>
                <a:alphaOff val="0"/>
                <a:lumMod val="99000"/>
                <a:satMod val="120000"/>
                <a:shade val="78000"/>
              </a:schemeClr>
            </a:gs>
          </a:gsLst>
        </a:gradFill>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GML</a:t>
          </a:r>
        </a:p>
      </dgm:t>
    </dgm:pt>
    <dgm:pt modelId="{D65AAE00-E31F-734A-BB44-A9F8ACCF0C94}" type="parTrans" cxnId="{650A2164-7DC9-BA4C-858B-5E37FB80F299}">
      <dgm:prSet/>
      <dgm:spPr/>
      <dgm:t>
        <a:bodyPr/>
        <a:lstStyle/>
        <a:p>
          <a:endParaRPr lang="en-US" b="1"/>
        </a:p>
      </dgm:t>
    </dgm:pt>
    <dgm:pt modelId="{B323F429-953F-ED47-9342-029F1A8B1FA4}" type="sibTrans" cxnId="{650A2164-7DC9-BA4C-858B-5E37FB80F299}">
      <dgm:prSet/>
      <dgm:spPr>
        <a:solidFill>
          <a:schemeClr val="lt1">
            <a:hueOff val="0"/>
            <a:satOff val="0"/>
            <a:lumOff val="0"/>
            <a:alpha val="53000"/>
          </a:schemeClr>
        </a:solidFill>
        <a:effectLst>
          <a:outerShdw blurRad="63500" sx="102000" sy="102000" algn="ctr" rotWithShape="0">
            <a:prstClr val="black">
              <a:alpha val="40000"/>
            </a:prstClr>
          </a:outerShdw>
          <a:reflection blurRad="6350" stA="52000" endA="300" endPos="35000" dir="5400000" sy="-100000" algn="bl" rotWithShape="0"/>
        </a:effectLst>
      </dgm:spPr>
      <dgm:t>
        <a:bodyPr/>
        <a:lstStyle/>
        <a:p>
          <a:endParaRPr lang="en-US" b="1"/>
        </a:p>
      </dgm:t>
    </dgm:pt>
    <dgm:pt modelId="{C68F3FAA-560A-0843-9A8A-7680C3228F0A}">
      <dgm:prSet phldrT="[Text]"/>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KML</a:t>
          </a:r>
        </a:p>
      </dgm:t>
    </dgm:pt>
    <dgm:pt modelId="{A533DA1C-28C9-A947-ACA0-6AC8ADD26203}" type="parTrans" cxnId="{3F5F5257-B618-6A4E-829F-BB823A7D2D1A}">
      <dgm:prSet/>
      <dgm:spPr/>
      <dgm:t>
        <a:bodyPr/>
        <a:lstStyle/>
        <a:p>
          <a:endParaRPr lang="en-US" b="1"/>
        </a:p>
      </dgm:t>
    </dgm:pt>
    <dgm:pt modelId="{1E138AF2-D1F1-7644-B0A0-78436F4F5F61}" type="sibTrans" cxnId="{3F5F5257-B618-6A4E-829F-BB823A7D2D1A}">
      <dgm:prSet/>
      <dgm:spPr>
        <a:solidFill>
          <a:schemeClr val="lt1">
            <a:hueOff val="0"/>
            <a:satOff val="0"/>
            <a:lumOff val="0"/>
            <a:alpha val="53000"/>
          </a:schemeClr>
        </a:solidFill>
        <a:effectLst>
          <a:outerShdw blurRad="63500" sx="102000" sy="102000" algn="ctr" rotWithShape="0">
            <a:prstClr val="black">
              <a:alpha val="40000"/>
            </a:prstClr>
          </a:outerShdw>
          <a:reflection blurRad="6350" stA="52000" endA="300" endPos="35000" dir="5400000" sy="-100000" algn="bl" rotWithShape="0"/>
        </a:effectLst>
      </dgm:spPr>
      <dgm:t>
        <a:bodyPr/>
        <a:lstStyle/>
        <a:p>
          <a:endParaRPr lang="en-US" b="1"/>
        </a:p>
      </dgm:t>
    </dgm:pt>
    <dgm:pt modelId="{EAF11542-23C4-6844-923C-FD3FA9957C44}">
      <dgm:prSet phldrT="[Text]"/>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ArcGIS Rest API</a:t>
          </a:r>
        </a:p>
      </dgm:t>
    </dgm:pt>
    <dgm:pt modelId="{40FF8121-25A8-9146-BB9A-B871AB10899D}" type="parTrans" cxnId="{2B56A94D-FC02-1542-B1EB-28B33D5DB7D2}">
      <dgm:prSet/>
      <dgm:spPr/>
      <dgm:t>
        <a:bodyPr/>
        <a:lstStyle/>
        <a:p>
          <a:endParaRPr lang="en-US" b="1"/>
        </a:p>
      </dgm:t>
    </dgm:pt>
    <dgm:pt modelId="{EEBAB647-3659-5846-92CF-8F9ECBBACA5A}" type="sibTrans" cxnId="{2B56A94D-FC02-1542-B1EB-28B33D5DB7D2}">
      <dgm:prSet/>
      <dgm:spPr>
        <a:solidFill>
          <a:schemeClr val="lt1">
            <a:hueOff val="0"/>
            <a:satOff val="0"/>
            <a:lumOff val="0"/>
            <a:alpha val="53000"/>
          </a:schemeClr>
        </a:solidFill>
        <a:effectLst>
          <a:outerShdw blurRad="63500" sx="102000" sy="102000" algn="ctr" rotWithShape="0">
            <a:prstClr val="black">
              <a:alpha val="40000"/>
            </a:prstClr>
          </a:outerShdw>
          <a:reflection blurRad="6350" stA="52000" endA="300" endPos="35000" dir="5400000" sy="-100000" algn="bl" rotWithShape="0"/>
        </a:effectLst>
      </dgm:spPr>
      <dgm:t>
        <a:bodyPr/>
        <a:lstStyle/>
        <a:p>
          <a:endParaRPr lang="en-US" b="1"/>
        </a:p>
      </dgm:t>
    </dgm:pt>
    <dgm:pt modelId="{40AA51C5-2B5A-4F43-AF82-CB347268D4AA}">
      <dgm:prSet phldrT="[Text]"/>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GFT</a:t>
          </a:r>
        </a:p>
      </dgm:t>
    </dgm:pt>
    <dgm:pt modelId="{E52EB26C-BF9C-FF4E-883F-5845920C8695}" type="parTrans" cxnId="{FC8E4209-64CE-1A40-BCF6-620BBFB3DE05}">
      <dgm:prSet/>
      <dgm:spPr/>
      <dgm:t>
        <a:bodyPr/>
        <a:lstStyle/>
        <a:p>
          <a:endParaRPr lang="en-US" b="1"/>
        </a:p>
      </dgm:t>
    </dgm:pt>
    <dgm:pt modelId="{B1530C57-41A0-DF4C-88CD-F36B499F2268}" type="sibTrans" cxnId="{FC8E4209-64CE-1A40-BCF6-620BBFB3DE05}">
      <dgm:prSet/>
      <dgm:spPr>
        <a:solidFill>
          <a:schemeClr val="lt1">
            <a:hueOff val="0"/>
            <a:satOff val="0"/>
            <a:lumOff val="0"/>
            <a:alpha val="53000"/>
          </a:schemeClr>
        </a:solidFill>
        <a:effectLst>
          <a:outerShdw blurRad="63500" sx="102000" sy="102000" algn="ctr" rotWithShape="0">
            <a:prstClr val="black">
              <a:alpha val="40000"/>
            </a:prstClr>
          </a:outerShdw>
          <a:reflection blurRad="6350" stA="52000" endA="300" endPos="35000" dir="5400000" sy="-100000" algn="bl" rotWithShape="0"/>
        </a:effectLst>
      </dgm:spPr>
      <dgm:t>
        <a:bodyPr/>
        <a:lstStyle/>
        <a:p>
          <a:endParaRPr lang="en-US" b="1"/>
        </a:p>
      </dgm:t>
    </dgm:pt>
    <dgm:pt modelId="{62D6EBFB-84E8-A24E-A01A-AF6DAF8A6B7D}" type="pres">
      <dgm:prSet presAssocID="{7D34F7D9-AEAA-4E4D-AA95-313762CDBBE6}" presName="Name0" presStyleCnt="0">
        <dgm:presLayoutVars>
          <dgm:chMax val="21"/>
          <dgm:chPref val="21"/>
        </dgm:presLayoutVars>
      </dgm:prSet>
      <dgm:spPr/>
    </dgm:pt>
    <dgm:pt modelId="{C6BE1A90-786F-194F-9866-A3709E99D5DE}" type="pres">
      <dgm:prSet presAssocID="{9F0081F3-4737-EE49-8EC3-2BBC89C9E21C}" presName="text1" presStyleCnt="0"/>
      <dgm:spPr/>
    </dgm:pt>
    <dgm:pt modelId="{1EC0F7F8-FEE8-674A-8F35-61801D09B4DA}" type="pres">
      <dgm:prSet presAssocID="{9F0081F3-4737-EE49-8EC3-2BBC89C9E21C}" presName="textRepeatNode" presStyleLbl="alignNode1" presStyleIdx="0" presStyleCnt="8">
        <dgm:presLayoutVars>
          <dgm:chMax val="0"/>
          <dgm:chPref val="0"/>
          <dgm:bulletEnabled val="1"/>
        </dgm:presLayoutVars>
      </dgm:prSet>
      <dgm:spPr/>
    </dgm:pt>
    <dgm:pt modelId="{7D0949C7-B00A-9343-85C3-4B1108754E3D}" type="pres">
      <dgm:prSet presAssocID="{9F0081F3-4737-EE49-8EC3-2BBC89C9E21C}" presName="textaccent1" presStyleCnt="0"/>
      <dgm:spPr/>
    </dgm:pt>
    <dgm:pt modelId="{636EBA10-4C14-BD4B-B04A-6CA23CBC903F}" type="pres">
      <dgm:prSet presAssocID="{9F0081F3-4737-EE49-8EC3-2BBC89C9E21C}" presName="accentRepeatNode" presStyleLbl="solidAlignAcc1" presStyleIdx="0"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F061F60F-520C-A947-A245-842B20CBAB60}" type="pres">
      <dgm:prSet presAssocID="{F45DF312-52EF-734F-981D-C2D28481BF98}" presName="image1" presStyleCnt="0"/>
      <dgm:spPr/>
    </dgm:pt>
    <dgm:pt modelId="{4ECCE8E2-1ED6-7E49-A0BE-E07260A58BF6}" type="pres">
      <dgm:prSet presAssocID="{F45DF312-52EF-734F-981D-C2D28481BF98}" presName="imageRepeatNode" presStyleLbl="alignAcc1" presStyleIdx="0" presStyleCnt="8"/>
      <dgm:spPr/>
    </dgm:pt>
    <dgm:pt modelId="{149AFFFC-F6FB-3C49-8364-059141CD0233}" type="pres">
      <dgm:prSet presAssocID="{F45DF312-52EF-734F-981D-C2D28481BF98}" presName="imageaccent1" presStyleCnt="0"/>
      <dgm:spPr/>
    </dgm:pt>
    <dgm:pt modelId="{97DB6D80-F6D1-1E47-8C0E-A14BB21EE391}" type="pres">
      <dgm:prSet presAssocID="{F45DF312-52EF-734F-981D-C2D28481BF98}" presName="accentRepeatNode" presStyleLbl="solidAlignAcc1" presStyleIdx="1"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8514294E-A254-AB47-89F3-9FA103483DBA}" type="pres">
      <dgm:prSet presAssocID="{568A23C0-94E6-D041-B235-38322C66C393}" presName="text2" presStyleCnt="0"/>
      <dgm:spPr/>
    </dgm:pt>
    <dgm:pt modelId="{413FD08E-A553-CB40-BAD1-EC83D7146345}" type="pres">
      <dgm:prSet presAssocID="{568A23C0-94E6-D041-B235-38322C66C393}" presName="textRepeatNode" presStyleLbl="alignNode1" presStyleIdx="1" presStyleCnt="8">
        <dgm:presLayoutVars>
          <dgm:chMax val="0"/>
          <dgm:chPref val="0"/>
          <dgm:bulletEnabled val="1"/>
        </dgm:presLayoutVars>
      </dgm:prSet>
      <dgm:spPr/>
    </dgm:pt>
    <dgm:pt modelId="{1D4379E3-7555-A84B-B9A5-34B7516598FE}" type="pres">
      <dgm:prSet presAssocID="{568A23C0-94E6-D041-B235-38322C66C393}" presName="textaccent2" presStyleCnt="0"/>
      <dgm:spPr/>
    </dgm:pt>
    <dgm:pt modelId="{D91B0605-FB92-0542-AD3C-1A103595A107}" type="pres">
      <dgm:prSet presAssocID="{568A23C0-94E6-D041-B235-38322C66C393}" presName="accentRepeatNode" presStyleLbl="solidAlignAcc1" presStyleIdx="2"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D417730E-2E4B-E24E-ACA2-8EC75D76D4BD}" type="pres">
      <dgm:prSet presAssocID="{C7187316-3D97-ED49-BA97-C294FE1B4A8E}" presName="image2" presStyleCnt="0"/>
      <dgm:spPr/>
    </dgm:pt>
    <dgm:pt modelId="{03043B28-5E41-4443-8A60-F56C52BD4FD0}" type="pres">
      <dgm:prSet presAssocID="{C7187316-3D97-ED49-BA97-C294FE1B4A8E}" presName="imageRepeatNode" presStyleLbl="alignAcc1" presStyleIdx="1" presStyleCnt="8"/>
      <dgm:spPr/>
    </dgm:pt>
    <dgm:pt modelId="{AEBCAB19-507D-734A-9345-C6B1C443990C}" type="pres">
      <dgm:prSet presAssocID="{C7187316-3D97-ED49-BA97-C294FE1B4A8E}" presName="imageaccent2" presStyleCnt="0"/>
      <dgm:spPr/>
    </dgm:pt>
    <dgm:pt modelId="{447786AC-68BC-6849-B291-55F162477EB7}" type="pres">
      <dgm:prSet presAssocID="{C7187316-3D97-ED49-BA97-C294FE1B4A8E}" presName="accentRepeatNode" presStyleLbl="solidAlignAcc1" presStyleIdx="3"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68B16926-2155-9545-AFF5-678CDF6EB723}" type="pres">
      <dgm:prSet presAssocID="{8D7AD2B6-3119-3848-9220-C588CA8D3CB6}" presName="text3" presStyleCnt="0"/>
      <dgm:spPr/>
    </dgm:pt>
    <dgm:pt modelId="{4F65E44A-B637-EE45-B11A-B517EED1CD3E}" type="pres">
      <dgm:prSet presAssocID="{8D7AD2B6-3119-3848-9220-C588CA8D3CB6}" presName="textRepeatNode" presStyleLbl="alignNode1" presStyleIdx="2" presStyleCnt="8">
        <dgm:presLayoutVars>
          <dgm:chMax val="0"/>
          <dgm:chPref val="0"/>
          <dgm:bulletEnabled val="1"/>
        </dgm:presLayoutVars>
      </dgm:prSet>
      <dgm:spPr/>
    </dgm:pt>
    <dgm:pt modelId="{0229B320-9EFD-AB47-96A1-C062801CD0A9}" type="pres">
      <dgm:prSet presAssocID="{8D7AD2B6-3119-3848-9220-C588CA8D3CB6}" presName="textaccent3" presStyleCnt="0"/>
      <dgm:spPr/>
    </dgm:pt>
    <dgm:pt modelId="{DF627F74-8653-9C4B-BD27-DF200D4DDA3B}" type="pres">
      <dgm:prSet presAssocID="{8D7AD2B6-3119-3848-9220-C588CA8D3CB6}" presName="accentRepeatNode" presStyleLbl="solidAlignAcc1" presStyleIdx="4"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3506854D-24EC-EE4D-A74A-788711920000}" type="pres">
      <dgm:prSet presAssocID="{4E773570-AE17-254A-A7DE-D1D0450A7048}" presName="image3" presStyleCnt="0"/>
      <dgm:spPr/>
    </dgm:pt>
    <dgm:pt modelId="{CE1877B9-32EF-374B-BEE9-D19FC724B1A3}" type="pres">
      <dgm:prSet presAssocID="{4E773570-AE17-254A-A7DE-D1D0450A7048}" presName="imageRepeatNode" presStyleLbl="alignAcc1" presStyleIdx="2" presStyleCnt="8"/>
      <dgm:spPr/>
    </dgm:pt>
    <dgm:pt modelId="{F593259D-BD81-9A4C-987B-EAD3CBD29FB4}" type="pres">
      <dgm:prSet presAssocID="{4E773570-AE17-254A-A7DE-D1D0450A7048}" presName="imageaccent3" presStyleCnt="0"/>
      <dgm:spPr/>
    </dgm:pt>
    <dgm:pt modelId="{5FC5A89D-1173-A74B-9B74-B49621DFF6A1}" type="pres">
      <dgm:prSet presAssocID="{4E773570-AE17-254A-A7DE-D1D0450A7048}" presName="accentRepeatNode" presStyleLbl="solidAlignAcc1" presStyleIdx="5"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89C9A772-9FC6-5040-A153-2BACD7A6B039}" type="pres">
      <dgm:prSet presAssocID="{3D5C3F03-67DA-1E41-B488-B6A3CEBB617C}" presName="text4" presStyleCnt="0"/>
      <dgm:spPr/>
    </dgm:pt>
    <dgm:pt modelId="{6AB15CBE-EC87-BB41-B369-237EC707EC85}" type="pres">
      <dgm:prSet presAssocID="{3D5C3F03-67DA-1E41-B488-B6A3CEBB617C}" presName="textRepeatNode" presStyleLbl="alignNode1" presStyleIdx="3" presStyleCnt="8">
        <dgm:presLayoutVars>
          <dgm:chMax val="0"/>
          <dgm:chPref val="0"/>
          <dgm:bulletEnabled val="1"/>
        </dgm:presLayoutVars>
      </dgm:prSet>
      <dgm:spPr/>
    </dgm:pt>
    <dgm:pt modelId="{2737835C-9B01-D64D-9DFD-C41A91A90B98}" type="pres">
      <dgm:prSet presAssocID="{3D5C3F03-67DA-1E41-B488-B6A3CEBB617C}" presName="textaccent4" presStyleCnt="0"/>
      <dgm:spPr/>
    </dgm:pt>
    <dgm:pt modelId="{0A62A120-0443-D349-B8E2-589FFFAC05F4}" type="pres">
      <dgm:prSet presAssocID="{3D5C3F03-67DA-1E41-B488-B6A3CEBB617C}" presName="accentRepeatNode" presStyleLbl="solidAlignAcc1" presStyleIdx="6"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39B5E8D7-1A13-E249-96FB-9C17232DFB7D}" type="pres">
      <dgm:prSet presAssocID="{70FC963C-6BF1-4642-AEA3-D5691E2639AB}" presName="image4" presStyleCnt="0"/>
      <dgm:spPr/>
    </dgm:pt>
    <dgm:pt modelId="{486AB2BC-9497-EA41-8BFC-0CFC3FA703E6}" type="pres">
      <dgm:prSet presAssocID="{70FC963C-6BF1-4642-AEA3-D5691E2639AB}" presName="imageRepeatNode" presStyleLbl="alignAcc1" presStyleIdx="3" presStyleCnt="8"/>
      <dgm:spPr/>
    </dgm:pt>
    <dgm:pt modelId="{1D72D276-C882-F543-833D-D4286C353F37}" type="pres">
      <dgm:prSet presAssocID="{70FC963C-6BF1-4642-AEA3-D5691E2639AB}" presName="imageaccent4" presStyleCnt="0"/>
      <dgm:spPr/>
    </dgm:pt>
    <dgm:pt modelId="{6493C5CB-29B8-584E-990E-F0EE0AACFDEF}" type="pres">
      <dgm:prSet presAssocID="{70FC963C-6BF1-4642-AEA3-D5691E2639AB}" presName="accentRepeatNode" presStyleLbl="solidAlignAcc1" presStyleIdx="7"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3E3383F9-BE6B-974F-849D-C9006738D6A9}" type="pres">
      <dgm:prSet presAssocID="{250CE23E-52C0-BB4D-86E7-211BF8319B5E}" presName="text5" presStyleCnt="0"/>
      <dgm:spPr/>
    </dgm:pt>
    <dgm:pt modelId="{78F7E084-97E3-FF48-AF03-B19130F3BF6B}" type="pres">
      <dgm:prSet presAssocID="{250CE23E-52C0-BB4D-86E7-211BF8319B5E}" presName="textRepeatNode" presStyleLbl="alignNode1" presStyleIdx="4" presStyleCnt="8">
        <dgm:presLayoutVars>
          <dgm:chMax val="0"/>
          <dgm:chPref val="0"/>
          <dgm:bulletEnabled val="1"/>
        </dgm:presLayoutVars>
      </dgm:prSet>
      <dgm:spPr/>
    </dgm:pt>
    <dgm:pt modelId="{E88BE736-878F-8D48-B08E-3413C2CA2B27}" type="pres">
      <dgm:prSet presAssocID="{250CE23E-52C0-BB4D-86E7-211BF8319B5E}" presName="textaccent5" presStyleCnt="0"/>
      <dgm:spPr/>
    </dgm:pt>
    <dgm:pt modelId="{7DC5D155-272F-3A46-BEA0-9E9D438BEB17}" type="pres">
      <dgm:prSet presAssocID="{250CE23E-52C0-BB4D-86E7-211BF8319B5E}" presName="accentRepeatNode" presStyleLbl="solidAlignAcc1" presStyleIdx="8"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DB5A9B75-2B01-F949-B656-937FA804F91B}" type="pres">
      <dgm:prSet presAssocID="{B323F429-953F-ED47-9342-029F1A8B1FA4}" presName="image5" presStyleCnt="0"/>
      <dgm:spPr/>
    </dgm:pt>
    <dgm:pt modelId="{A8702D03-478F-9B4F-891C-F7C4F3AA57B1}" type="pres">
      <dgm:prSet presAssocID="{B323F429-953F-ED47-9342-029F1A8B1FA4}" presName="imageRepeatNode" presStyleLbl="alignAcc1" presStyleIdx="4" presStyleCnt="8"/>
      <dgm:spPr/>
    </dgm:pt>
    <dgm:pt modelId="{042476A3-3BF2-934E-9ADE-32D0AF2CAE42}" type="pres">
      <dgm:prSet presAssocID="{B323F429-953F-ED47-9342-029F1A8B1FA4}" presName="imageaccent5" presStyleCnt="0"/>
      <dgm:spPr/>
    </dgm:pt>
    <dgm:pt modelId="{C02F0033-4998-2343-BD45-F37C4730E89B}" type="pres">
      <dgm:prSet presAssocID="{B323F429-953F-ED47-9342-029F1A8B1FA4}" presName="accentRepeatNode" presStyleLbl="solidAlignAcc1" presStyleIdx="9"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93D9339F-04F8-2843-89E3-02CA8F64CAEA}" type="pres">
      <dgm:prSet presAssocID="{C68F3FAA-560A-0843-9A8A-7680C3228F0A}" presName="text6" presStyleCnt="0"/>
      <dgm:spPr/>
    </dgm:pt>
    <dgm:pt modelId="{184BC9D4-C136-2F4E-ADC0-D70247E96F94}" type="pres">
      <dgm:prSet presAssocID="{C68F3FAA-560A-0843-9A8A-7680C3228F0A}" presName="textRepeatNode" presStyleLbl="alignNode1" presStyleIdx="5" presStyleCnt="8">
        <dgm:presLayoutVars>
          <dgm:chMax val="0"/>
          <dgm:chPref val="0"/>
          <dgm:bulletEnabled val="1"/>
        </dgm:presLayoutVars>
      </dgm:prSet>
      <dgm:spPr/>
    </dgm:pt>
    <dgm:pt modelId="{D7392CFE-F4E0-6640-ADB1-28F26380BA43}" type="pres">
      <dgm:prSet presAssocID="{C68F3FAA-560A-0843-9A8A-7680C3228F0A}" presName="textaccent6" presStyleCnt="0"/>
      <dgm:spPr/>
    </dgm:pt>
    <dgm:pt modelId="{2DDC8F88-C7AF-8440-8173-5EA5DAA1BB23}" type="pres">
      <dgm:prSet presAssocID="{C68F3FAA-560A-0843-9A8A-7680C3228F0A}" presName="accentRepeatNode" presStyleLbl="solidAlignAcc1" presStyleIdx="10"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554D77C9-B756-5C4D-A1D3-2B56CBE5B68D}" type="pres">
      <dgm:prSet presAssocID="{1E138AF2-D1F1-7644-B0A0-78436F4F5F61}" presName="image6" presStyleCnt="0"/>
      <dgm:spPr/>
    </dgm:pt>
    <dgm:pt modelId="{A574AF0D-B27F-F14A-8F2A-7F280357CCA5}" type="pres">
      <dgm:prSet presAssocID="{1E138AF2-D1F1-7644-B0A0-78436F4F5F61}" presName="imageRepeatNode" presStyleLbl="alignAcc1" presStyleIdx="5" presStyleCnt="8"/>
      <dgm:spPr/>
    </dgm:pt>
    <dgm:pt modelId="{6668933B-D023-2E46-9158-B065EE0B4CA7}" type="pres">
      <dgm:prSet presAssocID="{1E138AF2-D1F1-7644-B0A0-78436F4F5F61}" presName="imageaccent6" presStyleCnt="0"/>
      <dgm:spPr/>
    </dgm:pt>
    <dgm:pt modelId="{71EE6FC7-D36D-614C-A709-B355C3B317D5}" type="pres">
      <dgm:prSet presAssocID="{1E138AF2-D1F1-7644-B0A0-78436F4F5F61}" presName="accentRepeatNode" presStyleLbl="solidAlignAcc1" presStyleIdx="11"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8FB6AC49-D346-9943-BE94-64C965884C1C}" type="pres">
      <dgm:prSet presAssocID="{EAF11542-23C4-6844-923C-FD3FA9957C44}" presName="text7" presStyleCnt="0"/>
      <dgm:spPr/>
    </dgm:pt>
    <dgm:pt modelId="{3DD253C5-6115-C443-8182-2968847360D7}" type="pres">
      <dgm:prSet presAssocID="{EAF11542-23C4-6844-923C-FD3FA9957C44}" presName="textRepeatNode" presStyleLbl="alignNode1" presStyleIdx="6" presStyleCnt="8">
        <dgm:presLayoutVars>
          <dgm:chMax val="0"/>
          <dgm:chPref val="0"/>
          <dgm:bulletEnabled val="1"/>
        </dgm:presLayoutVars>
      </dgm:prSet>
      <dgm:spPr/>
    </dgm:pt>
    <dgm:pt modelId="{FB00E53A-D533-2744-86D0-DD332C8186B5}" type="pres">
      <dgm:prSet presAssocID="{EAF11542-23C4-6844-923C-FD3FA9957C44}" presName="textaccent7" presStyleCnt="0"/>
      <dgm:spPr/>
    </dgm:pt>
    <dgm:pt modelId="{EA9D1791-8F14-FE40-9909-50A426AFF4E5}" type="pres">
      <dgm:prSet presAssocID="{EAF11542-23C4-6844-923C-FD3FA9957C44}" presName="accentRepeatNode" presStyleLbl="solidAlignAcc1" presStyleIdx="12"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EF33A56A-80CC-934F-AC01-2F63298E6C43}" type="pres">
      <dgm:prSet presAssocID="{EEBAB647-3659-5846-92CF-8F9ECBBACA5A}" presName="image7" presStyleCnt="0"/>
      <dgm:spPr/>
    </dgm:pt>
    <dgm:pt modelId="{7F8150C0-EBE4-3144-A25A-2DF45FBD29D0}" type="pres">
      <dgm:prSet presAssocID="{EEBAB647-3659-5846-92CF-8F9ECBBACA5A}" presName="imageRepeatNode" presStyleLbl="alignAcc1" presStyleIdx="6" presStyleCnt="8"/>
      <dgm:spPr/>
    </dgm:pt>
    <dgm:pt modelId="{11E95C78-1541-D34B-A828-4876055D8229}" type="pres">
      <dgm:prSet presAssocID="{EEBAB647-3659-5846-92CF-8F9ECBBACA5A}" presName="imageaccent7" presStyleCnt="0"/>
      <dgm:spPr/>
    </dgm:pt>
    <dgm:pt modelId="{B986E359-C83C-5941-B7BD-BE32D28873BA}" type="pres">
      <dgm:prSet presAssocID="{EEBAB647-3659-5846-92CF-8F9ECBBACA5A}" presName="accentRepeatNode" presStyleLbl="solidAlignAcc1" presStyleIdx="13"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2166B438-1544-A645-B38D-42CF71CEB918}" type="pres">
      <dgm:prSet presAssocID="{40AA51C5-2B5A-4F43-AF82-CB347268D4AA}" presName="text8" presStyleCnt="0"/>
      <dgm:spPr/>
    </dgm:pt>
    <dgm:pt modelId="{93FE0938-F7D8-4D47-AE08-4E42C1A33E30}" type="pres">
      <dgm:prSet presAssocID="{40AA51C5-2B5A-4F43-AF82-CB347268D4AA}" presName="textRepeatNode" presStyleLbl="alignNode1" presStyleIdx="7" presStyleCnt="8">
        <dgm:presLayoutVars>
          <dgm:chMax val="0"/>
          <dgm:chPref val="0"/>
          <dgm:bulletEnabled val="1"/>
        </dgm:presLayoutVars>
      </dgm:prSet>
      <dgm:spPr/>
    </dgm:pt>
    <dgm:pt modelId="{273E6A2B-13EE-9949-9DD2-B7A20669C59D}" type="pres">
      <dgm:prSet presAssocID="{40AA51C5-2B5A-4F43-AF82-CB347268D4AA}" presName="textaccent8" presStyleCnt="0"/>
      <dgm:spPr/>
    </dgm:pt>
    <dgm:pt modelId="{25787EBA-14DD-6145-A072-CC6A837D446A}" type="pres">
      <dgm:prSet presAssocID="{40AA51C5-2B5A-4F43-AF82-CB347268D4AA}" presName="accentRepeatNode" presStyleLbl="solidAlignAcc1" presStyleIdx="14"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74CA9B6A-20B4-2D4B-8716-6E05EFF160C4}" type="pres">
      <dgm:prSet presAssocID="{B1530C57-41A0-DF4C-88CD-F36B499F2268}" presName="image8" presStyleCnt="0"/>
      <dgm:spPr/>
    </dgm:pt>
    <dgm:pt modelId="{5B31FA92-B53B-2346-BCF8-FA0BBFADDFA5}" type="pres">
      <dgm:prSet presAssocID="{B1530C57-41A0-DF4C-88CD-F36B499F2268}" presName="imageRepeatNode" presStyleLbl="alignAcc1" presStyleIdx="7" presStyleCnt="8"/>
      <dgm:spPr/>
    </dgm:pt>
    <dgm:pt modelId="{77AF8E09-7D66-154E-8760-1CB8A8D74A8D}" type="pres">
      <dgm:prSet presAssocID="{B1530C57-41A0-DF4C-88CD-F36B499F2268}" presName="imageaccent8" presStyleCnt="0"/>
      <dgm:spPr/>
    </dgm:pt>
    <dgm:pt modelId="{57918EE5-C204-6A4A-82B7-A6A8B6BC73B4}" type="pres">
      <dgm:prSet presAssocID="{B1530C57-41A0-DF4C-88CD-F36B499F2268}" presName="accentRepeatNode" presStyleLbl="solidAlignAcc1" presStyleIdx="15"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Lst>
  <dgm:cxnLst>
    <dgm:cxn modelId="{FC8E4209-64CE-1A40-BCF6-620BBFB3DE05}" srcId="{7D34F7D9-AEAA-4E4D-AA95-313762CDBBE6}" destId="{40AA51C5-2B5A-4F43-AF82-CB347268D4AA}" srcOrd="7" destOrd="0" parTransId="{E52EB26C-BF9C-FF4E-883F-5845920C8695}" sibTransId="{B1530C57-41A0-DF4C-88CD-F36B499F2268}"/>
    <dgm:cxn modelId="{37142D0F-CA8F-214B-98C1-AA4098400324}" type="presOf" srcId="{B323F429-953F-ED47-9342-029F1A8B1FA4}" destId="{A8702D03-478F-9B4F-891C-F7C4F3AA57B1}" srcOrd="0" destOrd="0" presId="urn:microsoft.com/office/officeart/2008/layout/HexagonCluster"/>
    <dgm:cxn modelId="{28B75422-45E4-5142-9B83-08D47C95FF28}" type="presOf" srcId="{3D5C3F03-67DA-1E41-B488-B6A3CEBB617C}" destId="{6AB15CBE-EC87-BB41-B369-237EC707EC85}" srcOrd="0" destOrd="0" presId="urn:microsoft.com/office/officeart/2008/layout/HexagonCluster"/>
    <dgm:cxn modelId="{83104427-FBF1-5E47-8812-7E763BC990D7}" type="presOf" srcId="{70FC963C-6BF1-4642-AEA3-D5691E2639AB}" destId="{486AB2BC-9497-EA41-8BFC-0CFC3FA703E6}" srcOrd="0" destOrd="0" presId="urn:microsoft.com/office/officeart/2008/layout/HexagonCluster"/>
    <dgm:cxn modelId="{DDB1FA2A-8F3A-6845-BDBE-39F998543BC0}" type="presOf" srcId="{8D7AD2B6-3119-3848-9220-C588CA8D3CB6}" destId="{4F65E44A-B637-EE45-B11A-B517EED1CD3E}" srcOrd="0" destOrd="0" presId="urn:microsoft.com/office/officeart/2008/layout/HexagonCluster"/>
    <dgm:cxn modelId="{73285B2C-DFAA-8949-8243-F081C21272E4}" type="presOf" srcId="{C7187316-3D97-ED49-BA97-C294FE1B4A8E}" destId="{03043B28-5E41-4443-8A60-F56C52BD4FD0}" srcOrd="0" destOrd="0" presId="urn:microsoft.com/office/officeart/2008/layout/HexagonCluster"/>
    <dgm:cxn modelId="{0BCF4C36-FE12-3348-9979-6ADC8DF8BF92}" srcId="{7D34F7D9-AEAA-4E4D-AA95-313762CDBBE6}" destId="{568A23C0-94E6-D041-B235-38322C66C393}" srcOrd="1" destOrd="0" parTransId="{194CC2CE-D403-5641-AE24-1D5AA8B35CB2}" sibTransId="{C7187316-3D97-ED49-BA97-C294FE1B4A8E}"/>
    <dgm:cxn modelId="{2B56A94D-FC02-1542-B1EB-28B33D5DB7D2}" srcId="{7D34F7D9-AEAA-4E4D-AA95-313762CDBBE6}" destId="{EAF11542-23C4-6844-923C-FD3FA9957C44}" srcOrd="6" destOrd="0" parTransId="{40FF8121-25A8-9146-BB9A-B871AB10899D}" sibTransId="{EEBAB647-3659-5846-92CF-8F9ECBBACA5A}"/>
    <dgm:cxn modelId="{3F5F5257-B618-6A4E-829F-BB823A7D2D1A}" srcId="{7D34F7D9-AEAA-4E4D-AA95-313762CDBBE6}" destId="{C68F3FAA-560A-0843-9A8A-7680C3228F0A}" srcOrd="5" destOrd="0" parTransId="{A533DA1C-28C9-A947-ACA0-6AC8ADD26203}" sibTransId="{1E138AF2-D1F1-7644-B0A0-78436F4F5F61}"/>
    <dgm:cxn modelId="{C312A757-625B-FE41-8EBC-BD7F1F67AE39}" type="presOf" srcId="{B1530C57-41A0-DF4C-88CD-F36B499F2268}" destId="{5B31FA92-B53B-2346-BCF8-FA0BBFADDFA5}" srcOrd="0" destOrd="0" presId="urn:microsoft.com/office/officeart/2008/layout/HexagonCluster"/>
    <dgm:cxn modelId="{D732D35C-CB81-214C-B1A4-546E3E6ED8B1}" type="presOf" srcId="{7D34F7D9-AEAA-4E4D-AA95-313762CDBBE6}" destId="{62D6EBFB-84E8-A24E-A01A-AF6DAF8A6B7D}" srcOrd="0" destOrd="0" presId="urn:microsoft.com/office/officeart/2008/layout/HexagonCluster"/>
    <dgm:cxn modelId="{F0105361-8783-FE42-974C-DFE24744C832}" type="presOf" srcId="{EEBAB647-3659-5846-92CF-8F9ECBBACA5A}" destId="{7F8150C0-EBE4-3144-A25A-2DF45FBD29D0}" srcOrd="0" destOrd="0" presId="urn:microsoft.com/office/officeart/2008/layout/HexagonCluster"/>
    <dgm:cxn modelId="{650A2164-7DC9-BA4C-858B-5E37FB80F299}" srcId="{7D34F7D9-AEAA-4E4D-AA95-313762CDBBE6}" destId="{250CE23E-52C0-BB4D-86E7-211BF8319B5E}" srcOrd="4" destOrd="0" parTransId="{D65AAE00-E31F-734A-BB44-A9F8ACCF0C94}" sibTransId="{B323F429-953F-ED47-9342-029F1A8B1FA4}"/>
    <dgm:cxn modelId="{50D21A66-A7D1-4048-BBE4-858B6E4F0F41}" type="presOf" srcId="{C68F3FAA-560A-0843-9A8A-7680C3228F0A}" destId="{184BC9D4-C136-2F4E-ADC0-D70247E96F94}" srcOrd="0" destOrd="0" presId="urn:microsoft.com/office/officeart/2008/layout/HexagonCluster"/>
    <dgm:cxn modelId="{6398419B-9F64-4E42-85B5-A3F678B06632}" srcId="{7D34F7D9-AEAA-4E4D-AA95-313762CDBBE6}" destId="{9F0081F3-4737-EE49-8EC3-2BBC89C9E21C}" srcOrd="0" destOrd="0" parTransId="{55C9D6FF-7C17-1D46-9403-69BDEFEBA3F2}" sibTransId="{F45DF312-52EF-734F-981D-C2D28481BF98}"/>
    <dgm:cxn modelId="{1DD0EEAA-B2BF-A24D-BC2C-647141A598EB}" type="presOf" srcId="{250CE23E-52C0-BB4D-86E7-211BF8319B5E}" destId="{78F7E084-97E3-FF48-AF03-B19130F3BF6B}" srcOrd="0" destOrd="0" presId="urn:microsoft.com/office/officeart/2008/layout/HexagonCluster"/>
    <dgm:cxn modelId="{B52C4EAE-D5D3-614B-AFDD-2AF5011D8F5E}" type="presOf" srcId="{9F0081F3-4737-EE49-8EC3-2BBC89C9E21C}" destId="{1EC0F7F8-FEE8-674A-8F35-61801D09B4DA}" srcOrd="0" destOrd="0" presId="urn:microsoft.com/office/officeart/2008/layout/HexagonCluster"/>
    <dgm:cxn modelId="{6FB7CDB0-C9FD-D64C-A18F-F7D8329B74AD}" type="presOf" srcId="{40AA51C5-2B5A-4F43-AF82-CB347268D4AA}" destId="{93FE0938-F7D8-4D47-AE08-4E42C1A33E30}" srcOrd="0" destOrd="0" presId="urn:microsoft.com/office/officeart/2008/layout/HexagonCluster"/>
    <dgm:cxn modelId="{CE8DBFBA-5E28-8747-9A6B-C8FE857D8B3A}" type="presOf" srcId="{EAF11542-23C4-6844-923C-FD3FA9957C44}" destId="{3DD253C5-6115-C443-8182-2968847360D7}" srcOrd="0" destOrd="0" presId="urn:microsoft.com/office/officeart/2008/layout/HexagonCluster"/>
    <dgm:cxn modelId="{8F0A6FCB-E4CC-7847-884B-65706BE1DD84}" srcId="{7D34F7D9-AEAA-4E4D-AA95-313762CDBBE6}" destId="{3D5C3F03-67DA-1E41-B488-B6A3CEBB617C}" srcOrd="3" destOrd="0" parTransId="{375FAA10-5710-7248-B04E-D8C43F832598}" sibTransId="{70FC963C-6BF1-4642-AEA3-D5691E2639AB}"/>
    <dgm:cxn modelId="{509C9AE7-5B16-2343-973A-C88DBC72DEA6}" type="presOf" srcId="{1E138AF2-D1F1-7644-B0A0-78436F4F5F61}" destId="{A574AF0D-B27F-F14A-8F2A-7F280357CCA5}" srcOrd="0" destOrd="0" presId="urn:microsoft.com/office/officeart/2008/layout/HexagonCluster"/>
    <dgm:cxn modelId="{7928AEF0-46A1-414F-ACA4-429925545ABC}" srcId="{7D34F7D9-AEAA-4E4D-AA95-313762CDBBE6}" destId="{8D7AD2B6-3119-3848-9220-C588CA8D3CB6}" srcOrd="2" destOrd="0" parTransId="{39200EE0-C7D4-4C45-900C-53AA0810B8F3}" sibTransId="{4E773570-AE17-254A-A7DE-D1D0450A7048}"/>
    <dgm:cxn modelId="{2F34CAF2-1D07-F249-9035-F039F9EAD353}" type="presOf" srcId="{4E773570-AE17-254A-A7DE-D1D0450A7048}" destId="{CE1877B9-32EF-374B-BEE9-D19FC724B1A3}" srcOrd="0" destOrd="0" presId="urn:microsoft.com/office/officeart/2008/layout/HexagonCluster"/>
    <dgm:cxn modelId="{8A0F26F8-9F27-A247-9B58-56F44C14A1C4}" type="presOf" srcId="{F45DF312-52EF-734F-981D-C2D28481BF98}" destId="{4ECCE8E2-1ED6-7E49-A0BE-E07260A58BF6}" srcOrd="0" destOrd="0" presId="urn:microsoft.com/office/officeart/2008/layout/HexagonCluster"/>
    <dgm:cxn modelId="{15BE52FC-4F1A-024E-9639-E63F62A0DA88}" type="presOf" srcId="{568A23C0-94E6-D041-B235-38322C66C393}" destId="{413FD08E-A553-CB40-BAD1-EC83D7146345}" srcOrd="0" destOrd="0" presId="urn:microsoft.com/office/officeart/2008/layout/HexagonCluster"/>
    <dgm:cxn modelId="{A5F6082B-C380-1046-9217-A4CB921262F1}" type="presParOf" srcId="{62D6EBFB-84E8-A24E-A01A-AF6DAF8A6B7D}" destId="{C6BE1A90-786F-194F-9866-A3709E99D5DE}" srcOrd="0" destOrd="0" presId="urn:microsoft.com/office/officeart/2008/layout/HexagonCluster"/>
    <dgm:cxn modelId="{CFDD6BED-BA0F-5B4D-B594-4733615A9248}" type="presParOf" srcId="{C6BE1A90-786F-194F-9866-A3709E99D5DE}" destId="{1EC0F7F8-FEE8-674A-8F35-61801D09B4DA}" srcOrd="0" destOrd="0" presId="urn:microsoft.com/office/officeart/2008/layout/HexagonCluster"/>
    <dgm:cxn modelId="{C3A20D47-959D-7E42-B0C8-800FAC268576}" type="presParOf" srcId="{62D6EBFB-84E8-A24E-A01A-AF6DAF8A6B7D}" destId="{7D0949C7-B00A-9343-85C3-4B1108754E3D}" srcOrd="1" destOrd="0" presId="urn:microsoft.com/office/officeart/2008/layout/HexagonCluster"/>
    <dgm:cxn modelId="{63190505-6B51-F443-8517-67202D099562}" type="presParOf" srcId="{7D0949C7-B00A-9343-85C3-4B1108754E3D}" destId="{636EBA10-4C14-BD4B-B04A-6CA23CBC903F}" srcOrd="0" destOrd="0" presId="urn:microsoft.com/office/officeart/2008/layout/HexagonCluster"/>
    <dgm:cxn modelId="{9BAE1E99-727C-C148-890A-A0F61155BC06}" type="presParOf" srcId="{62D6EBFB-84E8-A24E-A01A-AF6DAF8A6B7D}" destId="{F061F60F-520C-A947-A245-842B20CBAB60}" srcOrd="2" destOrd="0" presId="urn:microsoft.com/office/officeart/2008/layout/HexagonCluster"/>
    <dgm:cxn modelId="{178844CA-406C-C442-A51D-8606B67FC4D1}" type="presParOf" srcId="{F061F60F-520C-A947-A245-842B20CBAB60}" destId="{4ECCE8E2-1ED6-7E49-A0BE-E07260A58BF6}" srcOrd="0" destOrd="0" presId="urn:microsoft.com/office/officeart/2008/layout/HexagonCluster"/>
    <dgm:cxn modelId="{33541B59-610C-ED4F-ACCA-485EE77C1E54}" type="presParOf" srcId="{62D6EBFB-84E8-A24E-A01A-AF6DAF8A6B7D}" destId="{149AFFFC-F6FB-3C49-8364-059141CD0233}" srcOrd="3" destOrd="0" presId="urn:microsoft.com/office/officeart/2008/layout/HexagonCluster"/>
    <dgm:cxn modelId="{34755D20-2BA8-DC4C-B3A0-F049C111D313}" type="presParOf" srcId="{149AFFFC-F6FB-3C49-8364-059141CD0233}" destId="{97DB6D80-F6D1-1E47-8C0E-A14BB21EE391}" srcOrd="0" destOrd="0" presId="urn:microsoft.com/office/officeart/2008/layout/HexagonCluster"/>
    <dgm:cxn modelId="{BCEC28A4-01AB-DE4E-A606-785D75AD8E8E}" type="presParOf" srcId="{62D6EBFB-84E8-A24E-A01A-AF6DAF8A6B7D}" destId="{8514294E-A254-AB47-89F3-9FA103483DBA}" srcOrd="4" destOrd="0" presId="urn:microsoft.com/office/officeart/2008/layout/HexagonCluster"/>
    <dgm:cxn modelId="{DDB5EA00-EEA3-E340-B851-309107C43926}" type="presParOf" srcId="{8514294E-A254-AB47-89F3-9FA103483DBA}" destId="{413FD08E-A553-CB40-BAD1-EC83D7146345}" srcOrd="0" destOrd="0" presId="urn:microsoft.com/office/officeart/2008/layout/HexagonCluster"/>
    <dgm:cxn modelId="{735CD6D3-BE12-7D41-A45E-3FC236E884C8}" type="presParOf" srcId="{62D6EBFB-84E8-A24E-A01A-AF6DAF8A6B7D}" destId="{1D4379E3-7555-A84B-B9A5-34B7516598FE}" srcOrd="5" destOrd="0" presId="urn:microsoft.com/office/officeart/2008/layout/HexagonCluster"/>
    <dgm:cxn modelId="{AC1AE070-1094-8946-A9CA-219751F7FBEA}" type="presParOf" srcId="{1D4379E3-7555-A84B-B9A5-34B7516598FE}" destId="{D91B0605-FB92-0542-AD3C-1A103595A107}" srcOrd="0" destOrd="0" presId="urn:microsoft.com/office/officeart/2008/layout/HexagonCluster"/>
    <dgm:cxn modelId="{9835CE7B-BE51-864F-B018-85FC634217FD}" type="presParOf" srcId="{62D6EBFB-84E8-A24E-A01A-AF6DAF8A6B7D}" destId="{D417730E-2E4B-E24E-ACA2-8EC75D76D4BD}" srcOrd="6" destOrd="0" presId="urn:microsoft.com/office/officeart/2008/layout/HexagonCluster"/>
    <dgm:cxn modelId="{38907422-883C-784C-939B-6D2312D701AE}" type="presParOf" srcId="{D417730E-2E4B-E24E-ACA2-8EC75D76D4BD}" destId="{03043B28-5E41-4443-8A60-F56C52BD4FD0}" srcOrd="0" destOrd="0" presId="urn:microsoft.com/office/officeart/2008/layout/HexagonCluster"/>
    <dgm:cxn modelId="{3AEF8C83-2F73-8C47-8AE0-A2B7FC15C971}" type="presParOf" srcId="{62D6EBFB-84E8-A24E-A01A-AF6DAF8A6B7D}" destId="{AEBCAB19-507D-734A-9345-C6B1C443990C}" srcOrd="7" destOrd="0" presId="urn:microsoft.com/office/officeart/2008/layout/HexagonCluster"/>
    <dgm:cxn modelId="{C6B68F57-FCC1-424C-A395-D01F0BD86A25}" type="presParOf" srcId="{AEBCAB19-507D-734A-9345-C6B1C443990C}" destId="{447786AC-68BC-6849-B291-55F162477EB7}" srcOrd="0" destOrd="0" presId="urn:microsoft.com/office/officeart/2008/layout/HexagonCluster"/>
    <dgm:cxn modelId="{F5C13AC9-96D0-1948-BF78-680C97BE9EC9}" type="presParOf" srcId="{62D6EBFB-84E8-A24E-A01A-AF6DAF8A6B7D}" destId="{68B16926-2155-9545-AFF5-678CDF6EB723}" srcOrd="8" destOrd="0" presId="urn:microsoft.com/office/officeart/2008/layout/HexagonCluster"/>
    <dgm:cxn modelId="{B7E16F2D-A826-784A-8772-A23964AFD4C5}" type="presParOf" srcId="{68B16926-2155-9545-AFF5-678CDF6EB723}" destId="{4F65E44A-B637-EE45-B11A-B517EED1CD3E}" srcOrd="0" destOrd="0" presId="urn:microsoft.com/office/officeart/2008/layout/HexagonCluster"/>
    <dgm:cxn modelId="{94726D7E-1651-3546-9989-828426419B13}" type="presParOf" srcId="{62D6EBFB-84E8-A24E-A01A-AF6DAF8A6B7D}" destId="{0229B320-9EFD-AB47-96A1-C062801CD0A9}" srcOrd="9" destOrd="0" presId="urn:microsoft.com/office/officeart/2008/layout/HexagonCluster"/>
    <dgm:cxn modelId="{25FA7FB3-82D3-1E4F-8C3C-17AF15017DDB}" type="presParOf" srcId="{0229B320-9EFD-AB47-96A1-C062801CD0A9}" destId="{DF627F74-8653-9C4B-BD27-DF200D4DDA3B}" srcOrd="0" destOrd="0" presId="urn:microsoft.com/office/officeart/2008/layout/HexagonCluster"/>
    <dgm:cxn modelId="{8E8A6D4A-4F78-FF45-98DE-A0C3713C73AB}" type="presParOf" srcId="{62D6EBFB-84E8-A24E-A01A-AF6DAF8A6B7D}" destId="{3506854D-24EC-EE4D-A74A-788711920000}" srcOrd="10" destOrd="0" presId="urn:microsoft.com/office/officeart/2008/layout/HexagonCluster"/>
    <dgm:cxn modelId="{A78FA175-93D4-0A42-A5EF-EEC5CE5947BE}" type="presParOf" srcId="{3506854D-24EC-EE4D-A74A-788711920000}" destId="{CE1877B9-32EF-374B-BEE9-D19FC724B1A3}" srcOrd="0" destOrd="0" presId="urn:microsoft.com/office/officeart/2008/layout/HexagonCluster"/>
    <dgm:cxn modelId="{4B149988-24C2-3A41-8A3C-737F5081B41F}" type="presParOf" srcId="{62D6EBFB-84E8-A24E-A01A-AF6DAF8A6B7D}" destId="{F593259D-BD81-9A4C-987B-EAD3CBD29FB4}" srcOrd="11" destOrd="0" presId="urn:microsoft.com/office/officeart/2008/layout/HexagonCluster"/>
    <dgm:cxn modelId="{8B936267-233C-4449-A1E8-02CC621BF727}" type="presParOf" srcId="{F593259D-BD81-9A4C-987B-EAD3CBD29FB4}" destId="{5FC5A89D-1173-A74B-9B74-B49621DFF6A1}" srcOrd="0" destOrd="0" presId="urn:microsoft.com/office/officeart/2008/layout/HexagonCluster"/>
    <dgm:cxn modelId="{AA50D716-DBE6-B04A-93C0-1B99AB43D9E0}" type="presParOf" srcId="{62D6EBFB-84E8-A24E-A01A-AF6DAF8A6B7D}" destId="{89C9A772-9FC6-5040-A153-2BACD7A6B039}" srcOrd="12" destOrd="0" presId="urn:microsoft.com/office/officeart/2008/layout/HexagonCluster"/>
    <dgm:cxn modelId="{7BC56E8C-CA8B-1E4E-BB56-054998C64E5F}" type="presParOf" srcId="{89C9A772-9FC6-5040-A153-2BACD7A6B039}" destId="{6AB15CBE-EC87-BB41-B369-237EC707EC85}" srcOrd="0" destOrd="0" presId="urn:microsoft.com/office/officeart/2008/layout/HexagonCluster"/>
    <dgm:cxn modelId="{D172231F-14C4-0943-93E9-CAE68E48C891}" type="presParOf" srcId="{62D6EBFB-84E8-A24E-A01A-AF6DAF8A6B7D}" destId="{2737835C-9B01-D64D-9DFD-C41A91A90B98}" srcOrd="13" destOrd="0" presId="urn:microsoft.com/office/officeart/2008/layout/HexagonCluster"/>
    <dgm:cxn modelId="{AF115EFA-0247-E645-AFFA-ACD18E1D8911}" type="presParOf" srcId="{2737835C-9B01-D64D-9DFD-C41A91A90B98}" destId="{0A62A120-0443-D349-B8E2-589FFFAC05F4}" srcOrd="0" destOrd="0" presId="urn:microsoft.com/office/officeart/2008/layout/HexagonCluster"/>
    <dgm:cxn modelId="{C5C7D1B1-5282-F240-8053-3A14755A39E1}" type="presParOf" srcId="{62D6EBFB-84E8-A24E-A01A-AF6DAF8A6B7D}" destId="{39B5E8D7-1A13-E249-96FB-9C17232DFB7D}" srcOrd="14" destOrd="0" presId="urn:microsoft.com/office/officeart/2008/layout/HexagonCluster"/>
    <dgm:cxn modelId="{7A0E3C74-34B1-0B4F-9022-4E5D6DBA2A9D}" type="presParOf" srcId="{39B5E8D7-1A13-E249-96FB-9C17232DFB7D}" destId="{486AB2BC-9497-EA41-8BFC-0CFC3FA703E6}" srcOrd="0" destOrd="0" presId="urn:microsoft.com/office/officeart/2008/layout/HexagonCluster"/>
    <dgm:cxn modelId="{D04E9E31-CDCF-5347-8A2A-E46DA96DB10B}" type="presParOf" srcId="{62D6EBFB-84E8-A24E-A01A-AF6DAF8A6B7D}" destId="{1D72D276-C882-F543-833D-D4286C353F37}" srcOrd="15" destOrd="0" presId="urn:microsoft.com/office/officeart/2008/layout/HexagonCluster"/>
    <dgm:cxn modelId="{6CB38F38-2EF6-5D44-910E-78603898EA57}" type="presParOf" srcId="{1D72D276-C882-F543-833D-D4286C353F37}" destId="{6493C5CB-29B8-584E-990E-F0EE0AACFDEF}" srcOrd="0" destOrd="0" presId="urn:microsoft.com/office/officeart/2008/layout/HexagonCluster"/>
    <dgm:cxn modelId="{7CF1D79D-46F0-A745-A11A-37852F3139E4}" type="presParOf" srcId="{62D6EBFB-84E8-A24E-A01A-AF6DAF8A6B7D}" destId="{3E3383F9-BE6B-974F-849D-C9006738D6A9}" srcOrd="16" destOrd="0" presId="urn:microsoft.com/office/officeart/2008/layout/HexagonCluster"/>
    <dgm:cxn modelId="{B4F1C501-60B4-9F42-A662-DD48844257DC}" type="presParOf" srcId="{3E3383F9-BE6B-974F-849D-C9006738D6A9}" destId="{78F7E084-97E3-FF48-AF03-B19130F3BF6B}" srcOrd="0" destOrd="0" presId="urn:microsoft.com/office/officeart/2008/layout/HexagonCluster"/>
    <dgm:cxn modelId="{28766C8F-089E-3D4D-8A84-EF228F130D4E}" type="presParOf" srcId="{62D6EBFB-84E8-A24E-A01A-AF6DAF8A6B7D}" destId="{E88BE736-878F-8D48-B08E-3413C2CA2B27}" srcOrd="17" destOrd="0" presId="urn:microsoft.com/office/officeart/2008/layout/HexagonCluster"/>
    <dgm:cxn modelId="{0947E3C8-25FC-B141-8B8F-79BAF789B814}" type="presParOf" srcId="{E88BE736-878F-8D48-B08E-3413C2CA2B27}" destId="{7DC5D155-272F-3A46-BEA0-9E9D438BEB17}" srcOrd="0" destOrd="0" presId="urn:microsoft.com/office/officeart/2008/layout/HexagonCluster"/>
    <dgm:cxn modelId="{D96EC0CE-7441-7941-9D44-CB91FAA25332}" type="presParOf" srcId="{62D6EBFB-84E8-A24E-A01A-AF6DAF8A6B7D}" destId="{DB5A9B75-2B01-F949-B656-937FA804F91B}" srcOrd="18" destOrd="0" presId="urn:microsoft.com/office/officeart/2008/layout/HexagonCluster"/>
    <dgm:cxn modelId="{9242F028-6EC8-F041-B455-20FA6DD8B422}" type="presParOf" srcId="{DB5A9B75-2B01-F949-B656-937FA804F91B}" destId="{A8702D03-478F-9B4F-891C-F7C4F3AA57B1}" srcOrd="0" destOrd="0" presId="urn:microsoft.com/office/officeart/2008/layout/HexagonCluster"/>
    <dgm:cxn modelId="{3538B07C-970B-844B-B98A-AF6410EF86FB}" type="presParOf" srcId="{62D6EBFB-84E8-A24E-A01A-AF6DAF8A6B7D}" destId="{042476A3-3BF2-934E-9ADE-32D0AF2CAE42}" srcOrd="19" destOrd="0" presId="urn:microsoft.com/office/officeart/2008/layout/HexagonCluster"/>
    <dgm:cxn modelId="{725C6676-E35A-3F42-97B5-2804A4FB0A1D}" type="presParOf" srcId="{042476A3-3BF2-934E-9ADE-32D0AF2CAE42}" destId="{C02F0033-4998-2343-BD45-F37C4730E89B}" srcOrd="0" destOrd="0" presId="urn:microsoft.com/office/officeart/2008/layout/HexagonCluster"/>
    <dgm:cxn modelId="{F1346136-1F8D-6846-90BD-466FBB56E876}" type="presParOf" srcId="{62D6EBFB-84E8-A24E-A01A-AF6DAF8A6B7D}" destId="{93D9339F-04F8-2843-89E3-02CA8F64CAEA}" srcOrd="20" destOrd="0" presId="urn:microsoft.com/office/officeart/2008/layout/HexagonCluster"/>
    <dgm:cxn modelId="{D1B13F8E-5F74-A04F-B5A7-DBC2DCDE3A5A}" type="presParOf" srcId="{93D9339F-04F8-2843-89E3-02CA8F64CAEA}" destId="{184BC9D4-C136-2F4E-ADC0-D70247E96F94}" srcOrd="0" destOrd="0" presId="urn:microsoft.com/office/officeart/2008/layout/HexagonCluster"/>
    <dgm:cxn modelId="{C89CA896-C768-4642-B0A3-98BE723F01FE}" type="presParOf" srcId="{62D6EBFB-84E8-A24E-A01A-AF6DAF8A6B7D}" destId="{D7392CFE-F4E0-6640-ADB1-28F26380BA43}" srcOrd="21" destOrd="0" presId="urn:microsoft.com/office/officeart/2008/layout/HexagonCluster"/>
    <dgm:cxn modelId="{F8D3C451-9A50-6042-B703-3A54615FA843}" type="presParOf" srcId="{D7392CFE-F4E0-6640-ADB1-28F26380BA43}" destId="{2DDC8F88-C7AF-8440-8173-5EA5DAA1BB23}" srcOrd="0" destOrd="0" presId="urn:microsoft.com/office/officeart/2008/layout/HexagonCluster"/>
    <dgm:cxn modelId="{C090BB3E-2985-8A4A-844F-678E2D04BE6D}" type="presParOf" srcId="{62D6EBFB-84E8-A24E-A01A-AF6DAF8A6B7D}" destId="{554D77C9-B756-5C4D-A1D3-2B56CBE5B68D}" srcOrd="22" destOrd="0" presId="urn:microsoft.com/office/officeart/2008/layout/HexagonCluster"/>
    <dgm:cxn modelId="{318CA827-0197-1D49-86F0-37080986589C}" type="presParOf" srcId="{554D77C9-B756-5C4D-A1D3-2B56CBE5B68D}" destId="{A574AF0D-B27F-F14A-8F2A-7F280357CCA5}" srcOrd="0" destOrd="0" presId="urn:microsoft.com/office/officeart/2008/layout/HexagonCluster"/>
    <dgm:cxn modelId="{8C5C1C68-3070-954B-AE7A-C3261CDDA437}" type="presParOf" srcId="{62D6EBFB-84E8-A24E-A01A-AF6DAF8A6B7D}" destId="{6668933B-D023-2E46-9158-B065EE0B4CA7}" srcOrd="23" destOrd="0" presId="urn:microsoft.com/office/officeart/2008/layout/HexagonCluster"/>
    <dgm:cxn modelId="{29FF3652-AC2C-B848-8B89-05D2865AEF6D}" type="presParOf" srcId="{6668933B-D023-2E46-9158-B065EE0B4CA7}" destId="{71EE6FC7-D36D-614C-A709-B355C3B317D5}" srcOrd="0" destOrd="0" presId="urn:microsoft.com/office/officeart/2008/layout/HexagonCluster"/>
    <dgm:cxn modelId="{1422C50B-2B48-B042-B415-5DD7FBBBCA30}" type="presParOf" srcId="{62D6EBFB-84E8-A24E-A01A-AF6DAF8A6B7D}" destId="{8FB6AC49-D346-9943-BE94-64C965884C1C}" srcOrd="24" destOrd="0" presId="urn:microsoft.com/office/officeart/2008/layout/HexagonCluster"/>
    <dgm:cxn modelId="{1E1DC688-BAA4-1245-A9FB-B2DF96C86DE4}" type="presParOf" srcId="{8FB6AC49-D346-9943-BE94-64C965884C1C}" destId="{3DD253C5-6115-C443-8182-2968847360D7}" srcOrd="0" destOrd="0" presId="urn:microsoft.com/office/officeart/2008/layout/HexagonCluster"/>
    <dgm:cxn modelId="{AA573B63-1F4D-8A4A-8EF3-94036625FD11}" type="presParOf" srcId="{62D6EBFB-84E8-A24E-A01A-AF6DAF8A6B7D}" destId="{FB00E53A-D533-2744-86D0-DD332C8186B5}" srcOrd="25" destOrd="0" presId="urn:microsoft.com/office/officeart/2008/layout/HexagonCluster"/>
    <dgm:cxn modelId="{1C2A4E89-3233-BA41-81CB-D59D21DDE083}" type="presParOf" srcId="{FB00E53A-D533-2744-86D0-DD332C8186B5}" destId="{EA9D1791-8F14-FE40-9909-50A426AFF4E5}" srcOrd="0" destOrd="0" presId="urn:microsoft.com/office/officeart/2008/layout/HexagonCluster"/>
    <dgm:cxn modelId="{B580E11B-777C-E64B-A4A6-1E2C3F9CA319}" type="presParOf" srcId="{62D6EBFB-84E8-A24E-A01A-AF6DAF8A6B7D}" destId="{EF33A56A-80CC-934F-AC01-2F63298E6C43}" srcOrd="26" destOrd="0" presId="urn:microsoft.com/office/officeart/2008/layout/HexagonCluster"/>
    <dgm:cxn modelId="{E1368B82-2259-594E-BA22-E744ECD1D7D4}" type="presParOf" srcId="{EF33A56A-80CC-934F-AC01-2F63298E6C43}" destId="{7F8150C0-EBE4-3144-A25A-2DF45FBD29D0}" srcOrd="0" destOrd="0" presId="urn:microsoft.com/office/officeart/2008/layout/HexagonCluster"/>
    <dgm:cxn modelId="{1DF53A5C-BEAA-3F4F-AFAA-DF3E8503C98A}" type="presParOf" srcId="{62D6EBFB-84E8-A24E-A01A-AF6DAF8A6B7D}" destId="{11E95C78-1541-D34B-A828-4876055D8229}" srcOrd="27" destOrd="0" presId="urn:microsoft.com/office/officeart/2008/layout/HexagonCluster"/>
    <dgm:cxn modelId="{7BF6CD91-CC63-1249-BE8E-E2140EE4F55A}" type="presParOf" srcId="{11E95C78-1541-D34B-A828-4876055D8229}" destId="{B986E359-C83C-5941-B7BD-BE32D28873BA}" srcOrd="0" destOrd="0" presId="urn:microsoft.com/office/officeart/2008/layout/HexagonCluster"/>
    <dgm:cxn modelId="{20F348C1-54FC-8F44-8FBA-8C83D647F724}" type="presParOf" srcId="{62D6EBFB-84E8-A24E-A01A-AF6DAF8A6B7D}" destId="{2166B438-1544-A645-B38D-42CF71CEB918}" srcOrd="28" destOrd="0" presId="urn:microsoft.com/office/officeart/2008/layout/HexagonCluster"/>
    <dgm:cxn modelId="{C58A0B94-72CF-1F49-8648-24999548850F}" type="presParOf" srcId="{2166B438-1544-A645-B38D-42CF71CEB918}" destId="{93FE0938-F7D8-4D47-AE08-4E42C1A33E30}" srcOrd="0" destOrd="0" presId="urn:microsoft.com/office/officeart/2008/layout/HexagonCluster"/>
    <dgm:cxn modelId="{48B9C261-55DA-1D4B-8850-D9845DCFE8D0}" type="presParOf" srcId="{62D6EBFB-84E8-A24E-A01A-AF6DAF8A6B7D}" destId="{273E6A2B-13EE-9949-9DD2-B7A20669C59D}" srcOrd="29" destOrd="0" presId="urn:microsoft.com/office/officeart/2008/layout/HexagonCluster"/>
    <dgm:cxn modelId="{3E1DCB72-BFDD-4D45-A9FC-0D346DB76A49}" type="presParOf" srcId="{273E6A2B-13EE-9949-9DD2-B7A20669C59D}" destId="{25787EBA-14DD-6145-A072-CC6A837D446A}" srcOrd="0" destOrd="0" presId="urn:microsoft.com/office/officeart/2008/layout/HexagonCluster"/>
    <dgm:cxn modelId="{009FC55F-403E-864C-978D-F13266FB5866}" type="presParOf" srcId="{62D6EBFB-84E8-A24E-A01A-AF6DAF8A6B7D}" destId="{74CA9B6A-20B4-2D4B-8716-6E05EFF160C4}" srcOrd="30" destOrd="0" presId="urn:microsoft.com/office/officeart/2008/layout/HexagonCluster"/>
    <dgm:cxn modelId="{5F7722A6-DBAE-E641-A775-8E87672BE98F}" type="presParOf" srcId="{74CA9B6A-20B4-2D4B-8716-6E05EFF160C4}" destId="{5B31FA92-B53B-2346-BCF8-FA0BBFADDFA5}" srcOrd="0" destOrd="0" presId="urn:microsoft.com/office/officeart/2008/layout/HexagonCluster"/>
    <dgm:cxn modelId="{E21921DE-4697-6A41-BD96-D672B80425D4}" type="presParOf" srcId="{62D6EBFB-84E8-A24E-A01A-AF6DAF8A6B7D}" destId="{77AF8E09-7D66-154E-8760-1CB8A8D74A8D}" srcOrd="31" destOrd="0" presId="urn:microsoft.com/office/officeart/2008/layout/HexagonCluster"/>
    <dgm:cxn modelId="{98F1D31A-330C-814D-AADC-3367E03C328B}" type="presParOf" srcId="{77AF8E09-7D66-154E-8760-1CB8A8D74A8D}" destId="{57918EE5-C204-6A4A-82B7-A6A8B6BC73B4}" srcOrd="0" destOrd="0" presId="urn:microsoft.com/office/officeart/2008/layout/HexagonCluster"/>
  </dgm:cxnLst>
  <dgm:bg>
    <a:noFill/>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34F7D9-AEAA-4E4D-AA95-313762CDBBE6}" type="doc">
      <dgm:prSet loTypeId="urn:microsoft.com/office/officeart/2008/layout/HexagonCluster" loCatId="" qsTypeId="urn:microsoft.com/office/officeart/2005/8/quickstyle/simple5" qsCatId="simple" csTypeId="urn:microsoft.com/office/officeart/2005/8/colors/colorful5" csCatId="colorful" phldr="1"/>
      <dgm:spPr>
        <a:scene3d>
          <a:camera prst="perspectiveHeroicExtremeLeftFacing"/>
          <a:lightRig rig="threePt" dir="t"/>
        </a:scene3d>
      </dgm:spPr>
      <dgm:t>
        <a:bodyPr/>
        <a:lstStyle/>
        <a:p>
          <a:endParaRPr lang="en-US"/>
        </a:p>
      </dgm:t>
    </dgm:pt>
    <dgm:pt modelId="{9F0081F3-4737-EE49-8EC3-2BBC89C9E21C}">
      <dgm:prSet phldrT="[Text]"/>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PDF</a:t>
          </a:r>
        </a:p>
      </dgm:t>
    </dgm:pt>
    <dgm:pt modelId="{55C9D6FF-7C17-1D46-9403-69BDEFEBA3F2}" type="parTrans" cxnId="{6398419B-9F64-4E42-85B5-A3F678B06632}">
      <dgm:prSet/>
      <dgm:spPr/>
      <dgm:t>
        <a:bodyPr/>
        <a:lstStyle/>
        <a:p>
          <a:endParaRPr lang="en-US" b="1"/>
        </a:p>
      </dgm:t>
    </dgm:pt>
    <dgm:pt modelId="{F45DF312-52EF-734F-981D-C2D28481BF98}" type="sibTrans" cxnId="{6398419B-9F64-4E42-85B5-A3F678B06632}">
      <dgm:prSet/>
      <dgm:spPr>
        <a:solidFill>
          <a:schemeClr val="lt1">
            <a:hueOff val="0"/>
            <a:satOff val="0"/>
            <a:lumOff val="0"/>
            <a:alpha val="53000"/>
          </a:schemeClr>
        </a:solidFill>
        <a:effectLst>
          <a:outerShdw blurRad="63500" sx="102000" sy="102000" algn="ctr" rotWithShape="0">
            <a:prstClr val="black">
              <a:alpha val="40000"/>
            </a:prstClr>
          </a:outerShdw>
          <a:reflection blurRad="6350" stA="52000" endA="300" endPos="35000" dir="5400000" sy="-100000" algn="bl" rotWithShape="0"/>
        </a:effectLst>
      </dgm:spPr>
      <dgm:t>
        <a:bodyPr/>
        <a:lstStyle/>
        <a:p>
          <a:endParaRPr lang="en-US" b="1"/>
        </a:p>
      </dgm:t>
    </dgm:pt>
    <dgm:pt modelId="{568A23C0-94E6-D041-B235-38322C66C393}">
      <dgm:prSet phldrT="[Text]"/>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TXT</a:t>
          </a:r>
        </a:p>
      </dgm:t>
    </dgm:pt>
    <dgm:pt modelId="{194CC2CE-D403-5641-AE24-1D5AA8B35CB2}" type="parTrans" cxnId="{0BCF4C36-FE12-3348-9979-6ADC8DF8BF92}">
      <dgm:prSet/>
      <dgm:spPr/>
      <dgm:t>
        <a:bodyPr/>
        <a:lstStyle/>
        <a:p>
          <a:endParaRPr lang="en-US" b="1"/>
        </a:p>
      </dgm:t>
    </dgm:pt>
    <dgm:pt modelId="{C7187316-3D97-ED49-BA97-C294FE1B4A8E}" type="sibTrans" cxnId="{0BCF4C36-FE12-3348-9979-6ADC8DF8BF92}">
      <dgm:prSet/>
      <dgm:spPr>
        <a:solidFill>
          <a:schemeClr val="lt1">
            <a:hueOff val="0"/>
            <a:satOff val="0"/>
            <a:lumOff val="0"/>
            <a:alpha val="53000"/>
          </a:schemeClr>
        </a:solidFill>
        <a:effectLst>
          <a:outerShdw blurRad="63500" sx="102000" sy="102000" algn="ctr" rotWithShape="0">
            <a:prstClr val="black">
              <a:alpha val="40000"/>
            </a:prstClr>
          </a:outerShdw>
          <a:reflection blurRad="6350" stA="52000" endA="300" endPos="35000" dir="5400000" sy="-100000" algn="bl" rotWithShape="0"/>
        </a:effectLst>
      </dgm:spPr>
      <dgm:t>
        <a:bodyPr/>
        <a:lstStyle/>
        <a:p>
          <a:endParaRPr lang="en-US" b="1"/>
        </a:p>
      </dgm:t>
    </dgm:pt>
    <dgm:pt modelId="{8D7AD2B6-3119-3848-9220-C588CA8D3CB6}">
      <dgm:prSet phldrT="[Text]"/>
      <dgm:spPr>
        <a:gradFill rotWithShape="0">
          <a:gsLst>
            <a:gs pos="0">
              <a:schemeClr val="accent5">
                <a:hueOff val="-2100956"/>
                <a:satOff val="-2922"/>
                <a:lumOff val="-1121"/>
                <a:satMod val="103000"/>
                <a:lumMod val="102000"/>
                <a:tint val="94000"/>
                <a:alpha val="52000"/>
              </a:schemeClr>
            </a:gs>
            <a:gs pos="50000">
              <a:schemeClr val="accent5">
                <a:hueOff val="-2100956"/>
                <a:satOff val="-2922"/>
                <a:lumOff val="-1121"/>
                <a:alphaOff val="0"/>
                <a:satMod val="110000"/>
                <a:lumMod val="100000"/>
                <a:shade val="100000"/>
              </a:schemeClr>
            </a:gs>
            <a:gs pos="100000">
              <a:schemeClr val="accent5">
                <a:hueOff val="-2100956"/>
                <a:satOff val="-2922"/>
                <a:lumOff val="-1121"/>
                <a:alphaOff val="0"/>
                <a:lumMod val="99000"/>
                <a:satMod val="120000"/>
                <a:shade val="78000"/>
              </a:schemeClr>
            </a:gs>
          </a:gsLst>
        </a:gradFill>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PNG</a:t>
          </a:r>
        </a:p>
      </dgm:t>
    </dgm:pt>
    <dgm:pt modelId="{39200EE0-C7D4-4C45-900C-53AA0810B8F3}" type="parTrans" cxnId="{7928AEF0-46A1-414F-ACA4-429925545ABC}">
      <dgm:prSet/>
      <dgm:spPr/>
      <dgm:t>
        <a:bodyPr/>
        <a:lstStyle/>
        <a:p>
          <a:endParaRPr lang="en-US" b="1"/>
        </a:p>
      </dgm:t>
    </dgm:pt>
    <dgm:pt modelId="{4E773570-AE17-254A-A7DE-D1D0450A7048}" type="sibTrans" cxnId="{7928AEF0-46A1-414F-ACA4-429925545ABC}">
      <dgm:prSet/>
      <dgm:spPr>
        <a:solidFill>
          <a:schemeClr val="lt1">
            <a:hueOff val="0"/>
            <a:satOff val="0"/>
            <a:lumOff val="0"/>
            <a:alpha val="53000"/>
          </a:schemeClr>
        </a:solidFill>
        <a:effectLst>
          <a:outerShdw blurRad="63500" sx="102000" sy="102000" algn="ctr" rotWithShape="0">
            <a:prstClr val="black">
              <a:alpha val="40000"/>
            </a:prstClr>
          </a:outerShdw>
          <a:reflection blurRad="6350" stA="52000" endA="300" endPos="35000" dir="5400000" sy="-100000" algn="bl" rotWithShape="0"/>
        </a:effectLst>
      </dgm:spPr>
      <dgm:t>
        <a:bodyPr/>
        <a:lstStyle/>
        <a:p>
          <a:endParaRPr lang="en-US" b="1"/>
        </a:p>
      </dgm:t>
    </dgm:pt>
    <dgm:pt modelId="{250CE23E-52C0-BB4D-86E7-211BF8319B5E}">
      <dgm:prSet phldrT="[Text]"/>
      <dgm:spPr>
        <a:gradFill rotWithShape="0">
          <a:gsLst>
            <a:gs pos="0">
              <a:schemeClr val="accent5">
                <a:hueOff val="-4201911"/>
                <a:satOff val="-5845"/>
                <a:lumOff val="-2241"/>
                <a:satMod val="103000"/>
                <a:lumMod val="102000"/>
                <a:tint val="94000"/>
                <a:alpha val="27000"/>
              </a:schemeClr>
            </a:gs>
            <a:gs pos="50000">
              <a:schemeClr val="accent5">
                <a:hueOff val="-4201911"/>
                <a:satOff val="-5845"/>
                <a:lumOff val="-2241"/>
                <a:alphaOff val="0"/>
                <a:satMod val="110000"/>
                <a:lumMod val="100000"/>
                <a:shade val="100000"/>
              </a:schemeClr>
            </a:gs>
            <a:gs pos="100000">
              <a:schemeClr val="accent5">
                <a:hueOff val="-4201911"/>
                <a:satOff val="-5845"/>
                <a:lumOff val="-2241"/>
                <a:alphaOff val="0"/>
                <a:lumMod val="99000"/>
                <a:satMod val="120000"/>
                <a:shade val="78000"/>
              </a:schemeClr>
            </a:gs>
          </a:gsLst>
        </a:gradFill>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PDF</a:t>
          </a:r>
        </a:p>
      </dgm:t>
    </dgm:pt>
    <dgm:pt modelId="{D65AAE00-E31F-734A-BB44-A9F8ACCF0C94}" type="parTrans" cxnId="{650A2164-7DC9-BA4C-858B-5E37FB80F299}">
      <dgm:prSet/>
      <dgm:spPr/>
      <dgm:t>
        <a:bodyPr/>
        <a:lstStyle/>
        <a:p>
          <a:endParaRPr lang="en-US" b="1"/>
        </a:p>
      </dgm:t>
    </dgm:pt>
    <dgm:pt modelId="{B323F429-953F-ED47-9342-029F1A8B1FA4}" type="sibTrans" cxnId="{650A2164-7DC9-BA4C-858B-5E37FB80F299}">
      <dgm:prSet/>
      <dgm:spPr>
        <a:solidFill>
          <a:schemeClr val="lt1">
            <a:hueOff val="0"/>
            <a:satOff val="0"/>
            <a:lumOff val="0"/>
            <a:alpha val="53000"/>
          </a:schemeClr>
        </a:solidFill>
        <a:effectLst>
          <a:outerShdw blurRad="63500" sx="102000" sy="102000" algn="ctr" rotWithShape="0">
            <a:prstClr val="black">
              <a:alpha val="40000"/>
            </a:prstClr>
          </a:outerShdw>
          <a:reflection blurRad="6350" stA="52000" endA="300" endPos="35000" dir="5400000" sy="-100000" algn="bl" rotWithShape="0"/>
        </a:effectLst>
      </dgm:spPr>
      <dgm:t>
        <a:bodyPr/>
        <a:lstStyle/>
        <a:p>
          <a:endParaRPr lang="en-US" b="1"/>
        </a:p>
      </dgm:t>
    </dgm:pt>
    <dgm:pt modelId="{C68F3FAA-560A-0843-9A8A-7680C3228F0A}">
      <dgm:prSet phldrT="[Text]"/>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XLS</a:t>
          </a:r>
        </a:p>
      </dgm:t>
    </dgm:pt>
    <dgm:pt modelId="{A533DA1C-28C9-A947-ACA0-6AC8ADD26203}" type="parTrans" cxnId="{3F5F5257-B618-6A4E-829F-BB823A7D2D1A}">
      <dgm:prSet/>
      <dgm:spPr/>
      <dgm:t>
        <a:bodyPr/>
        <a:lstStyle/>
        <a:p>
          <a:endParaRPr lang="en-US" b="1"/>
        </a:p>
      </dgm:t>
    </dgm:pt>
    <dgm:pt modelId="{1E138AF2-D1F1-7644-B0A0-78436F4F5F61}" type="sibTrans" cxnId="{3F5F5257-B618-6A4E-829F-BB823A7D2D1A}">
      <dgm:prSet/>
      <dgm:spPr>
        <a:solidFill>
          <a:schemeClr val="lt1">
            <a:hueOff val="0"/>
            <a:satOff val="0"/>
            <a:lumOff val="0"/>
            <a:alpha val="53000"/>
          </a:schemeClr>
        </a:solidFill>
        <a:effectLst>
          <a:outerShdw blurRad="63500" sx="102000" sy="102000" algn="ctr" rotWithShape="0">
            <a:prstClr val="black">
              <a:alpha val="40000"/>
            </a:prstClr>
          </a:outerShdw>
          <a:reflection blurRad="6350" stA="52000" endA="300" endPos="35000" dir="5400000" sy="-100000" algn="bl" rotWithShape="0"/>
        </a:effectLst>
      </dgm:spPr>
      <dgm:t>
        <a:bodyPr/>
        <a:lstStyle/>
        <a:p>
          <a:endParaRPr lang="en-US" b="1"/>
        </a:p>
      </dgm:t>
    </dgm:pt>
    <dgm:pt modelId="{EAF11542-23C4-6844-923C-FD3FA9957C44}">
      <dgm:prSet phldrT="[Text]"/>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CSV</a:t>
          </a:r>
        </a:p>
      </dgm:t>
    </dgm:pt>
    <dgm:pt modelId="{40FF8121-25A8-9146-BB9A-B871AB10899D}" type="parTrans" cxnId="{2B56A94D-FC02-1542-B1EB-28B33D5DB7D2}">
      <dgm:prSet/>
      <dgm:spPr/>
      <dgm:t>
        <a:bodyPr/>
        <a:lstStyle/>
        <a:p>
          <a:endParaRPr lang="en-US" b="1"/>
        </a:p>
      </dgm:t>
    </dgm:pt>
    <dgm:pt modelId="{EEBAB647-3659-5846-92CF-8F9ECBBACA5A}" type="sibTrans" cxnId="{2B56A94D-FC02-1542-B1EB-28B33D5DB7D2}">
      <dgm:prSet/>
      <dgm:spPr>
        <a:solidFill>
          <a:schemeClr val="lt1">
            <a:hueOff val="0"/>
            <a:satOff val="0"/>
            <a:lumOff val="0"/>
            <a:alpha val="53000"/>
          </a:schemeClr>
        </a:solidFill>
        <a:effectLst>
          <a:outerShdw blurRad="63500" sx="102000" sy="102000" algn="ctr" rotWithShape="0">
            <a:prstClr val="black">
              <a:alpha val="40000"/>
            </a:prstClr>
          </a:outerShdw>
          <a:reflection blurRad="6350" stA="52000" endA="300" endPos="35000" dir="5400000" sy="-100000" algn="bl" rotWithShape="0"/>
        </a:effectLst>
      </dgm:spPr>
      <dgm:t>
        <a:bodyPr/>
        <a:lstStyle/>
        <a:p>
          <a:endParaRPr lang="en-US" b="1"/>
        </a:p>
      </dgm:t>
    </dgm:pt>
    <dgm:pt modelId="{C0FE8947-F98C-0841-A818-D732A8533AB0}">
      <dgm:prSet phldrT="[Text]"/>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RTF</a:t>
          </a:r>
        </a:p>
      </dgm:t>
    </dgm:pt>
    <dgm:pt modelId="{BB9A0D2A-C38A-F841-8B9F-32C129E1A47E}" type="parTrans" cxnId="{19929052-E22C-2D4D-96D6-1586F6A9D644}">
      <dgm:prSet/>
      <dgm:spPr/>
      <dgm:t>
        <a:bodyPr/>
        <a:lstStyle/>
        <a:p>
          <a:endParaRPr lang="en-US" b="1"/>
        </a:p>
      </dgm:t>
    </dgm:pt>
    <dgm:pt modelId="{B3CE7C1A-BB4F-3444-B755-FAD00845CA95}" type="sibTrans" cxnId="{19929052-E22C-2D4D-96D6-1586F6A9D644}">
      <dgm:prSet/>
      <dgm:spPr/>
      <dgm:t>
        <a:bodyPr/>
        <a:lstStyle/>
        <a:p>
          <a:endParaRPr lang="en-US" b="1"/>
        </a:p>
      </dgm:t>
    </dgm:pt>
    <dgm:pt modelId="{49A218E0-1918-3C47-A130-B86B8B4EA79C}">
      <dgm:prSet phldrT="[Text]"/>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DOC</a:t>
          </a:r>
        </a:p>
      </dgm:t>
    </dgm:pt>
    <dgm:pt modelId="{E7463BA5-DDC3-4342-80B4-3B3CFC7E4C09}" type="parTrans" cxnId="{E97D04AB-1D52-C44E-89A5-CBC95891079F}">
      <dgm:prSet/>
      <dgm:spPr/>
      <dgm:t>
        <a:bodyPr/>
        <a:lstStyle/>
        <a:p>
          <a:endParaRPr lang="en-US" b="1"/>
        </a:p>
      </dgm:t>
    </dgm:pt>
    <dgm:pt modelId="{EEE04125-1454-024E-AA60-094C8374A859}" type="sibTrans" cxnId="{E97D04AB-1D52-C44E-89A5-CBC95891079F}">
      <dgm:prSet/>
      <dgm:spPr/>
      <dgm:t>
        <a:bodyPr/>
        <a:lstStyle/>
        <a:p>
          <a:endParaRPr lang="en-US" b="1"/>
        </a:p>
      </dgm:t>
    </dgm:pt>
    <dgm:pt modelId="{85060AE3-D851-7449-93CF-741D84DEB0CF}">
      <dgm:prSet phldrT="[Text]"/>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HTML</a:t>
          </a:r>
        </a:p>
      </dgm:t>
    </dgm:pt>
    <dgm:pt modelId="{36BCF93F-0247-EC45-8618-FC479ADE45B5}" type="parTrans" cxnId="{FBF4640B-D4A1-4440-96EF-5D6FCDC73063}">
      <dgm:prSet/>
      <dgm:spPr/>
      <dgm:t>
        <a:bodyPr/>
        <a:lstStyle/>
        <a:p>
          <a:endParaRPr lang="en-US" b="1"/>
        </a:p>
      </dgm:t>
    </dgm:pt>
    <dgm:pt modelId="{F08EBBF4-80F0-2B49-913E-84A2F8A57038}" type="sibTrans" cxnId="{FBF4640B-D4A1-4440-96EF-5D6FCDC73063}">
      <dgm:prSet/>
      <dgm:spPr/>
      <dgm:t>
        <a:bodyPr/>
        <a:lstStyle/>
        <a:p>
          <a:endParaRPr lang="en-US" b="1"/>
        </a:p>
      </dgm:t>
    </dgm:pt>
    <dgm:pt modelId="{B5B3F1E3-F97C-8946-9B75-A6395F9C105E}">
      <dgm:prSet phldrT="[Text]"/>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GIF</a:t>
          </a:r>
        </a:p>
      </dgm:t>
    </dgm:pt>
    <dgm:pt modelId="{031555F1-83DE-9247-8EC2-8655C7423652}" type="parTrans" cxnId="{EA9235EE-ED2E-B546-A248-75D4E4E74792}">
      <dgm:prSet/>
      <dgm:spPr/>
      <dgm:t>
        <a:bodyPr/>
        <a:lstStyle/>
        <a:p>
          <a:endParaRPr lang="en-US" b="1"/>
        </a:p>
      </dgm:t>
    </dgm:pt>
    <dgm:pt modelId="{43D1E136-E642-7145-B9C1-F353FBAB7CF4}" type="sibTrans" cxnId="{EA9235EE-ED2E-B546-A248-75D4E4E74792}">
      <dgm:prSet/>
      <dgm:spPr/>
      <dgm:t>
        <a:bodyPr/>
        <a:lstStyle/>
        <a:p>
          <a:endParaRPr lang="en-US" b="1"/>
        </a:p>
      </dgm:t>
    </dgm:pt>
    <dgm:pt modelId="{62D6EBFB-84E8-A24E-A01A-AF6DAF8A6B7D}" type="pres">
      <dgm:prSet presAssocID="{7D34F7D9-AEAA-4E4D-AA95-313762CDBBE6}" presName="Name0" presStyleCnt="0">
        <dgm:presLayoutVars>
          <dgm:chMax val="21"/>
          <dgm:chPref val="21"/>
        </dgm:presLayoutVars>
      </dgm:prSet>
      <dgm:spPr/>
    </dgm:pt>
    <dgm:pt modelId="{C6BE1A90-786F-194F-9866-A3709E99D5DE}" type="pres">
      <dgm:prSet presAssocID="{9F0081F3-4737-EE49-8EC3-2BBC89C9E21C}" presName="text1" presStyleCnt="0"/>
      <dgm:spPr/>
    </dgm:pt>
    <dgm:pt modelId="{1EC0F7F8-FEE8-674A-8F35-61801D09B4DA}" type="pres">
      <dgm:prSet presAssocID="{9F0081F3-4737-EE49-8EC3-2BBC89C9E21C}" presName="textRepeatNode" presStyleLbl="alignNode1" presStyleIdx="0" presStyleCnt="10">
        <dgm:presLayoutVars>
          <dgm:chMax val="0"/>
          <dgm:chPref val="0"/>
          <dgm:bulletEnabled val="1"/>
        </dgm:presLayoutVars>
      </dgm:prSet>
      <dgm:spPr/>
    </dgm:pt>
    <dgm:pt modelId="{7D0949C7-B00A-9343-85C3-4B1108754E3D}" type="pres">
      <dgm:prSet presAssocID="{9F0081F3-4737-EE49-8EC3-2BBC89C9E21C}" presName="textaccent1" presStyleCnt="0"/>
      <dgm:spPr/>
    </dgm:pt>
    <dgm:pt modelId="{636EBA10-4C14-BD4B-B04A-6CA23CBC903F}" type="pres">
      <dgm:prSet presAssocID="{9F0081F3-4737-EE49-8EC3-2BBC89C9E21C}" presName="accentRepeatNode" presStyleLbl="solidAlignAcc1" presStyleIdx="0" presStyleCnt="20"/>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F061F60F-520C-A947-A245-842B20CBAB60}" type="pres">
      <dgm:prSet presAssocID="{F45DF312-52EF-734F-981D-C2D28481BF98}" presName="image1" presStyleCnt="0"/>
      <dgm:spPr/>
    </dgm:pt>
    <dgm:pt modelId="{4ECCE8E2-1ED6-7E49-A0BE-E07260A58BF6}" type="pres">
      <dgm:prSet presAssocID="{F45DF312-52EF-734F-981D-C2D28481BF98}" presName="imageRepeatNode" presStyleLbl="alignAcc1" presStyleIdx="0" presStyleCnt="10"/>
      <dgm:spPr/>
    </dgm:pt>
    <dgm:pt modelId="{149AFFFC-F6FB-3C49-8364-059141CD0233}" type="pres">
      <dgm:prSet presAssocID="{F45DF312-52EF-734F-981D-C2D28481BF98}" presName="imageaccent1" presStyleCnt="0"/>
      <dgm:spPr/>
    </dgm:pt>
    <dgm:pt modelId="{97DB6D80-F6D1-1E47-8C0E-A14BB21EE391}" type="pres">
      <dgm:prSet presAssocID="{F45DF312-52EF-734F-981D-C2D28481BF98}" presName="accentRepeatNode" presStyleLbl="solidAlignAcc1" presStyleIdx="1" presStyleCnt="20"/>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B2E65BC4-CA24-5E43-BAA0-02305C6AD1ED}" type="pres">
      <dgm:prSet presAssocID="{C0FE8947-F98C-0841-A818-D732A8533AB0}" presName="text2" presStyleCnt="0"/>
      <dgm:spPr/>
    </dgm:pt>
    <dgm:pt modelId="{4E9AEFA6-19A6-1D4B-9BCA-8D27499120BC}" type="pres">
      <dgm:prSet presAssocID="{C0FE8947-F98C-0841-A818-D732A8533AB0}" presName="textRepeatNode" presStyleLbl="alignNode1" presStyleIdx="1" presStyleCnt="10">
        <dgm:presLayoutVars>
          <dgm:chMax val="0"/>
          <dgm:chPref val="0"/>
          <dgm:bulletEnabled val="1"/>
        </dgm:presLayoutVars>
      </dgm:prSet>
      <dgm:spPr/>
    </dgm:pt>
    <dgm:pt modelId="{E7155D0B-2E1C-734A-B9A8-69674AB60816}" type="pres">
      <dgm:prSet presAssocID="{C0FE8947-F98C-0841-A818-D732A8533AB0}" presName="textaccent2" presStyleCnt="0"/>
      <dgm:spPr/>
    </dgm:pt>
    <dgm:pt modelId="{6FD59F87-D751-EC48-83D3-4F64A22E3F16}" type="pres">
      <dgm:prSet presAssocID="{C0FE8947-F98C-0841-A818-D732A8533AB0}" presName="accentRepeatNode" presStyleLbl="solidAlignAcc1" presStyleIdx="2" presStyleCnt="20"/>
      <dgm:spPr/>
    </dgm:pt>
    <dgm:pt modelId="{CAFBAAA2-3B56-B447-BBDC-39EC30006B78}" type="pres">
      <dgm:prSet presAssocID="{B3CE7C1A-BB4F-3444-B755-FAD00845CA95}" presName="image2" presStyleCnt="0"/>
      <dgm:spPr/>
    </dgm:pt>
    <dgm:pt modelId="{E39C30A0-82FD-1747-8DCD-EA29614627E2}" type="pres">
      <dgm:prSet presAssocID="{B3CE7C1A-BB4F-3444-B755-FAD00845CA95}" presName="imageRepeatNode" presStyleLbl="alignAcc1" presStyleIdx="1" presStyleCnt="10"/>
      <dgm:spPr/>
    </dgm:pt>
    <dgm:pt modelId="{4D68D2FE-37BF-D24C-A995-BEF74F82CAE2}" type="pres">
      <dgm:prSet presAssocID="{B3CE7C1A-BB4F-3444-B755-FAD00845CA95}" presName="imageaccent2" presStyleCnt="0"/>
      <dgm:spPr/>
    </dgm:pt>
    <dgm:pt modelId="{EA3160A1-5782-F546-9E6C-DDCFC5907EB4}" type="pres">
      <dgm:prSet presAssocID="{B3CE7C1A-BB4F-3444-B755-FAD00845CA95}" presName="accentRepeatNode" presStyleLbl="solidAlignAcc1" presStyleIdx="3" presStyleCnt="20"/>
      <dgm:spPr/>
    </dgm:pt>
    <dgm:pt modelId="{122A1413-46C5-8A4A-94C3-ABC970C54CD7}" type="pres">
      <dgm:prSet presAssocID="{49A218E0-1918-3C47-A130-B86B8B4EA79C}" presName="text3" presStyleCnt="0"/>
      <dgm:spPr/>
    </dgm:pt>
    <dgm:pt modelId="{54A8217E-B847-474C-B4FE-BAF87FF780B6}" type="pres">
      <dgm:prSet presAssocID="{49A218E0-1918-3C47-A130-B86B8B4EA79C}" presName="textRepeatNode" presStyleLbl="alignNode1" presStyleIdx="2" presStyleCnt="10">
        <dgm:presLayoutVars>
          <dgm:chMax val="0"/>
          <dgm:chPref val="0"/>
          <dgm:bulletEnabled val="1"/>
        </dgm:presLayoutVars>
      </dgm:prSet>
      <dgm:spPr/>
    </dgm:pt>
    <dgm:pt modelId="{58C1FFD3-D0E7-EC40-854D-DA5D2770B458}" type="pres">
      <dgm:prSet presAssocID="{49A218E0-1918-3C47-A130-B86B8B4EA79C}" presName="textaccent3" presStyleCnt="0"/>
      <dgm:spPr/>
    </dgm:pt>
    <dgm:pt modelId="{C5A0EBA1-E1F3-1147-B5C2-C92739BD5995}" type="pres">
      <dgm:prSet presAssocID="{49A218E0-1918-3C47-A130-B86B8B4EA79C}" presName="accentRepeatNode" presStyleLbl="solidAlignAcc1" presStyleIdx="4" presStyleCnt="20"/>
      <dgm:spPr/>
    </dgm:pt>
    <dgm:pt modelId="{A9C43357-D531-594C-BCD8-DCDE4560300B}" type="pres">
      <dgm:prSet presAssocID="{EEE04125-1454-024E-AA60-094C8374A859}" presName="image3" presStyleCnt="0"/>
      <dgm:spPr/>
    </dgm:pt>
    <dgm:pt modelId="{86F99B05-4111-5A40-8AC9-1554B1D7189D}" type="pres">
      <dgm:prSet presAssocID="{EEE04125-1454-024E-AA60-094C8374A859}" presName="imageRepeatNode" presStyleLbl="alignAcc1" presStyleIdx="2" presStyleCnt="10"/>
      <dgm:spPr/>
    </dgm:pt>
    <dgm:pt modelId="{52E5C277-E0D0-4646-907F-DA21FE3B6497}" type="pres">
      <dgm:prSet presAssocID="{EEE04125-1454-024E-AA60-094C8374A859}" presName="imageaccent3" presStyleCnt="0"/>
      <dgm:spPr/>
    </dgm:pt>
    <dgm:pt modelId="{BCF7EDAC-D06D-964A-95A3-01F0BC4C0685}" type="pres">
      <dgm:prSet presAssocID="{EEE04125-1454-024E-AA60-094C8374A859}" presName="accentRepeatNode" presStyleLbl="solidAlignAcc1" presStyleIdx="5" presStyleCnt="20"/>
      <dgm:spPr/>
    </dgm:pt>
    <dgm:pt modelId="{4CB950F0-C851-3547-90D6-36683D0EFE4B}" type="pres">
      <dgm:prSet presAssocID="{568A23C0-94E6-D041-B235-38322C66C393}" presName="text4" presStyleCnt="0"/>
      <dgm:spPr/>
    </dgm:pt>
    <dgm:pt modelId="{413FD08E-A553-CB40-BAD1-EC83D7146345}" type="pres">
      <dgm:prSet presAssocID="{568A23C0-94E6-D041-B235-38322C66C393}" presName="textRepeatNode" presStyleLbl="alignNode1" presStyleIdx="3" presStyleCnt="10">
        <dgm:presLayoutVars>
          <dgm:chMax val="0"/>
          <dgm:chPref val="0"/>
          <dgm:bulletEnabled val="1"/>
        </dgm:presLayoutVars>
      </dgm:prSet>
      <dgm:spPr/>
    </dgm:pt>
    <dgm:pt modelId="{C82705E8-33F7-514A-9E14-8CEBF020C057}" type="pres">
      <dgm:prSet presAssocID="{568A23C0-94E6-D041-B235-38322C66C393}" presName="textaccent4" presStyleCnt="0"/>
      <dgm:spPr/>
    </dgm:pt>
    <dgm:pt modelId="{D91B0605-FB92-0542-AD3C-1A103595A107}" type="pres">
      <dgm:prSet presAssocID="{568A23C0-94E6-D041-B235-38322C66C393}" presName="accentRepeatNode" presStyleLbl="solidAlignAcc1" presStyleIdx="6" presStyleCnt="20"/>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371D3DFC-E0DA-3648-8DE4-50471E6DC417}" type="pres">
      <dgm:prSet presAssocID="{C7187316-3D97-ED49-BA97-C294FE1B4A8E}" presName="image4" presStyleCnt="0"/>
      <dgm:spPr/>
    </dgm:pt>
    <dgm:pt modelId="{03043B28-5E41-4443-8A60-F56C52BD4FD0}" type="pres">
      <dgm:prSet presAssocID="{C7187316-3D97-ED49-BA97-C294FE1B4A8E}" presName="imageRepeatNode" presStyleLbl="alignAcc1" presStyleIdx="3" presStyleCnt="10"/>
      <dgm:spPr/>
    </dgm:pt>
    <dgm:pt modelId="{960FC943-35C3-3B4A-8690-736A89DC825F}" type="pres">
      <dgm:prSet presAssocID="{C7187316-3D97-ED49-BA97-C294FE1B4A8E}" presName="imageaccent4" presStyleCnt="0"/>
      <dgm:spPr/>
    </dgm:pt>
    <dgm:pt modelId="{447786AC-68BC-6849-B291-55F162477EB7}" type="pres">
      <dgm:prSet presAssocID="{C7187316-3D97-ED49-BA97-C294FE1B4A8E}" presName="accentRepeatNode" presStyleLbl="solidAlignAcc1" presStyleIdx="7" presStyleCnt="20"/>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CF925F7E-DBED-584B-911A-BD17AF96F188}" type="pres">
      <dgm:prSet presAssocID="{8D7AD2B6-3119-3848-9220-C588CA8D3CB6}" presName="text5" presStyleCnt="0"/>
      <dgm:spPr/>
    </dgm:pt>
    <dgm:pt modelId="{4F65E44A-B637-EE45-B11A-B517EED1CD3E}" type="pres">
      <dgm:prSet presAssocID="{8D7AD2B6-3119-3848-9220-C588CA8D3CB6}" presName="textRepeatNode" presStyleLbl="alignNode1" presStyleIdx="4" presStyleCnt="10">
        <dgm:presLayoutVars>
          <dgm:chMax val="0"/>
          <dgm:chPref val="0"/>
          <dgm:bulletEnabled val="1"/>
        </dgm:presLayoutVars>
      </dgm:prSet>
      <dgm:spPr/>
    </dgm:pt>
    <dgm:pt modelId="{8D96B564-B305-104B-879E-DB15FB14A19B}" type="pres">
      <dgm:prSet presAssocID="{8D7AD2B6-3119-3848-9220-C588CA8D3CB6}" presName="textaccent5" presStyleCnt="0"/>
      <dgm:spPr/>
    </dgm:pt>
    <dgm:pt modelId="{DF627F74-8653-9C4B-BD27-DF200D4DDA3B}" type="pres">
      <dgm:prSet presAssocID="{8D7AD2B6-3119-3848-9220-C588CA8D3CB6}" presName="accentRepeatNode" presStyleLbl="solidAlignAcc1" presStyleIdx="8" presStyleCnt="20"/>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74A04EE7-684E-3141-9C62-84F85E9EA9B6}" type="pres">
      <dgm:prSet presAssocID="{4E773570-AE17-254A-A7DE-D1D0450A7048}" presName="image5" presStyleCnt="0"/>
      <dgm:spPr/>
    </dgm:pt>
    <dgm:pt modelId="{CE1877B9-32EF-374B-BEE9-D19FC724B1A3}" type="pres">
      <dgm:prSet presAssocID="{4E773570-AE17-254A-A7DE-D1D0450A7048}" presName="imageRepeatNode" presStyleLbl="alignAcc1" presStyleIdx="4" presStyleCnt="10"/>
      <dgm:spPr/>
    </dgm:pt>
    <dgm:pt modelId="{E0D56EBE-2908-EA49-A421-4B0CEC51C10E}" type="pres">
      <dgm:prSet presAssocID="{4E773570-AE17-254A-A7DE-D1D0450A7048}" presName="imageaccent5" presStyleCnt="0"/>
      <dgm:spPr/>
    </dgm:pt>
    <dgm:pt modelId="{5FC5A89D-1173-A74B-9B74-B49621DFF6A1}" type="pres">
      <dgm:prSet presAssocID="{4E773570-AE17-254A-A7DE-D1D0450A7048}" presName="accentRepeatNode" presStyleLbl="solidAlignAcc1" presStyleIdx="9" presStyleCnt="20"/>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9EEEE5F9-9F8B-5646-93B6-0CBAA7E60319}" type="pres">
      <dgm:prSet presAssocID="{250CE23E-52C0-BB4D-86E7-211BF8319B5E}" presName="text6" presStyleCnt="0"/>
      <dgm:spPr/>
    </dgm:pt>
    <dgm:pt modelId="{78F7E084-97E3-FF48-AF03-B19130F3BF6B}" type="pres">
      <dgm:prSet presAssocID="{250CE23E-52C0-BB4D-86E7-211BF8319B5E}" presName="textRepeatNode" presStyleLbl="alignNode1" presStyleIdx="5" presStyleCnt="10">
        <dgm:presLayoutVars>
          <dgm:chMax val="0"/>
          <dgm:chPref val="0"/>
          <dgm:bulletEnabled val="1"/>
        </dgm:presLayoutVars>
      </dgm:prSet>
      <dgm:spPr/>
    </dgm:pt>
    <dgm:pt modelId="{BB815085-C32D-0643-B19D-3F44E94ECE08}" type="pres">
      <dgm:prSet presAssocID="{250CE23E-52C0-BB4D-86E7-211BF8319B5E}" presName="textaccent6" presStyleCnt="0"/>
      <dgm:spPr/>
    </dgm:pt>
    <dgm:pt modelId="{7DC5D155-272F-3A46-BEA0-9E9D438BEB17}" type="pres">
      <dgm:prSet presAssocID="{250CE23E-52C0-BB4D-86E7-211BF8319B5E}" presName="accentRepeatNode" presStyleLbl="solidAlignAcc1" presStyleIdx="10" presStyleCnt="20"/>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A441D231-75C3-3144-A817-B82D354DBC49}" type="pres">
      <dgm:prSet presAssocID="{B323F429-953F-ED47-9342-029F1A8B1FA4}" presName="image6" presStyleCnt="0"/>
      <dgm:spPr/>
    </dgm:pt>
    <dgm:pt modelId="{A8702D03-478F-9B4F-891C-F7C4F3AA57B1}" type="pres">
      <dgm:prSet presAssocID="{B323F429-953F-ED47-9342-029F1A8B1FA4}" presName="imageRepeatNode" presStyleLbl="alignAcc1" presStyleIdx="5" presStyleCnt="10"/>
      <dgm:spPr/>
    </dgm:pt>
    <dgm:pt modelId="{3F9FDD0D-985C-7D46-A273-B0035451A340}" type="pres">
      <dgm:prSet presAssocID="{B323F429-953F-ED47-9342-029F1A8B1FA4}" presName="imageaccent6" presStyleCnt="0"/>
      <dgm:spPr/>
    </dgm:pt>
    <dgm:pt modelId="{C02F0033-4998-2343-BD45-F37C4730E89B}" type="pres">
      <dgm:prSet presAssocID="{B323F429-953F-ED47-9342-029F1A8B1FA4}" presName="accentRepeatNode" presStyleLbl="solidAlignAcc1" presStyleIdx="11" presStyleCnt="20"/>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896A8307-00F6-8142-80D1-798C6A433CA2}" type="pres">
      <dgm:prSet presAssocID="{C68F3FAA-560A-0843-9A8A-7680C3228F0A}" presName="text7" presStyleCnt="0"/>
      <dgm:spPr/>
    </dgm:pt>
    <dgm:pt modelId="{184BC9D4-C136-2F4E-ADC0-D70247E96F94}" type="pres">
      <dgm:prSet presAssocID="{C68F3FAA-560A-0843-9A8A-7680C3228F0A}" presName="textRepeatNode" presStyleLbl="alignNode1" presStyleIdx="6" presStyleCnt="10">
        <dgm:presLayoutVars>
          <dgm:chMax val="0"/>
          <dgm:chPref val="0"/>
          <dgm:bulletEnabled val="1"/>
        </dgm:presLayoutVars>
      </dgm:prSet>
      <dgm:spPr/>
    </dgm:pt>
    <dgm:pt modelId="{56335A62-0C77-6B47-A1EA-FED1F2CB7FE2}" type="pres">
      <dgm:prSet presAssocID="{C68F3FAA-560A-0843-9A8A-7680C3228F0A}" presName="textaccent7" presStyleCnt="0"/>
      <dgm:spPr/>
    </dgm:pt>
    <dgm:pt modelId="{2DDC8F88-C7AF-8440-8173-5EA5DAA1BB23}" type="pres">
      <dgm:prSet presAssocID="{C68F3FAA-560A-0843-9A8A-7680C3228F0A}" presName="accentRepeatNode" presStyleLbl="solidAlignAcc1" presStyleIdx="12" presStyleCnt="20"/>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BF29EDB1-3E31-F543-A326-AED5A010FC20}" type="pres">
      <dgm:prSet presAssocID="{1E138AF2-D1F1-7644-B0A0-78436F4F5F61}" presName="image7" presStyleCnt="0"/>
      <dgm:spPr/>
    </dgm:pt>
    <dgm:pt modelId="{A574AF0D-B27F-F14A-8F2A-7F280357CCA5}" type="pres">
      <dgm:prSet presAssocID="{1E138AF2-D1F1-7644-B0A0-78436F4F5F61}" presName="imageRepeatNode" presStyleLbl="alignAcc1" presStyleIdx="6" presStyleCnt="10"/>
      <dgm:spPr/>
    </dgm:pt>
    <dgm:pt modelId="{05F5D383-EDCE-5D45-A2A0-BF33C3CFE43E}" type="pres">
      <dgm:prSet presAssocID="{1E138AF2-D1F1-7644-B0A0-78436F4F5F61}" presName="imageaccent7" presStyleCnt="0"/>
      <dgm:spPr/>
    </dgm:pt>
    <dgm:pt modelId="{71EE6FC7-D36D-614C-A709-B355C3B317D5}" type="pres">
      <dgm:prSet presAssocID="{1E138AF2-D1F1-7644-B0A0-78436F4F5F61}" presName="accentRepeatNode" presStyleLbl="solidAlignAcc1" presStyleIdx="13" presStyleCnt="20"/>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C45249B0-3283-B247-A81F-E5A2289C8382}" type="pres">
      <dgm:prSet presAssocID="{EAF11542-23C4-6844-923C-FD3FA9957C44}" presName="text8" presStyleCnt="0"/>
      <dgm:spPr/>
    </dgm:pt>
    <dgm:pt modelId="{3DD253C5-6115-C443-8182-2968847360D7}" type="pres">
      <dgm:prSet presAssocID="{EAF11542-23C4-6844-923C-FD3FA9957C44}" presName="textRepeatNode" presStyleLbl="alignNode1" presStyleIdx="7" presStyleCnt="10">
        <dgm:presLayoutVars>
          <dgm:chMax val="0"/>
          <dgm:chPref val="0"/>
          <dgm:bulletEnabled val="1"/>
        </dgm:presLayoutVars>
      </dgm:prSet>
      <dgm:spPr/>
    </dgm:pt>
    <dgm:pt modelId="{7F84004B-FEAA-D042-B617-C26A5F9A6C51}" type="pres">
      <dgm:prSet presAssocID="{EAF11542-23C4-6844-923C-FD3FA9957C44}" presName="textaccent8" presStyleCnt="0"/>
      <dgm:spPr/>
    </dgm:pt>
    <dgm:pt modelId="{EA9D1791-8F14-FE40-9909-50A426AFF4E5}" type="pres">
      <dgm:prSet presAssocID="{EAF11542-23C4-6844-923C-FD3FA9957C44}" presName="accentRepeatNode" presStyleLbl="solidAlignAcc1" presStyleIdx="14" presStyleCnt="20"/>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FA3061DC-F11C-2E42-9BF3-8EB8194876AC}" type="pres">
      <dgm:prSet presAssocID="{EEBAB647-3659-5846-92CF-8F9ECBBACA5A}" presName="image8" presStyleCnt="0"/>
      <dgm:spPr/>
    </dgm:pt>
    <dgm:pt modelId="{7F8150C0-EBE4-3144-A25A-2DF45FBD29D0}" type="pres">
      <dgm:prSet presAssocID="{EEBAB647-3659-5846-92CF-8F9ECBBACA5A}" presName="imageRepeatNode" presStyleLbl="alignAcc1" presStyleIdx="7" presStyleCnt="10"/>
      <dgm:spPr/>
    </dgm:pt>
    <dgm:pt modelId="{A0D3E9EF-6332-F648-9941-EEAE8F6F7854}" type="pres">
      <dgm:prSet presAssocID="{EEBAB647-3659-5846-92CF-8F9ECBBACA5A}" presName="imageaccent8" presStyleCnt="0"/>
      <dgm:spPr/>
    </dgm:pt>
    <dgm:pt modelId="{B986E359-C83C-5941-B7BD-BE32D28873BA}" type="pres">
      <dgm:prSet presAssocID="{EEBAB647-3659-5846-92CF-8F9ECBBACA5A}" presName="accentRepeatNode" presStyleLbl="solidAlignAcc1" presStyleIdx="15" presStyleCnt="20"/>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2DE5627F-4309-334B-8377-F6F1485D12F0}" type="pres">
      <dgm:prSet presAssocID="{85060AE3-D851-7449-93CF-741D84DEB0CF}" presName="text9" presStyleCnt="0"/>
      <dgm:spPr/>
    </dgm:pt>
    <dgm:pt modelId="{A39B5B94-799D-6B4A-8F5C-58A78D15451D}" type="pres">
      <dgm:prSet presAssocID="{85060AE3-D851-7449-93CF-741D84DEB0CF}" presName="textRepeatNode" presStyleLbl="alignNode1" presStyleIdx="8" presStyleCnt="10">
        <dgm:presLayoutVars>
          <dgm:chMax val="0"/>
          <dgm:chPref val="0"/>
          <dgm:bulletEnabled val="1"/>
        </dgm:presLayoutVars>
      </dgm:prSet>
      <dgm:spPr/>
    </dgm:pt>
    <dgm:pt modelId="{5D16AED7-15C5-6342-82DB-283A227D818C}" type="pres">
      <dgm:prSet presAssocID="{85060AE3-D851-7449-93CF-741D84DEB0CF}" presName="textaccent9" presStyleCnt="0"/>
      <dgm:spPr/>
    </dgm:pt>
    <dgm:pt modelId="{AD7ED48F-8FDB-7742-A102-37A364FEE2A8}" type="pres">
      <dgm:prSet presAssocID="{85060AE3-D851-7449-93CF-741D84DEB0CF}" presName="accentRepeatNode" presStyleLbl="solidAlignAcc1" presStyleIdx="16" presStyleCnt="20"/>
      <dgm:spPr/>
    </dgm:pt>
    <dgm:pt modelId="{BD8F9162-78EC-E249-B484-C7ECB920BC8A}" type="pres">
      <dgm:prSet presAssocID="{F08EBBF4-80F0-2B49-913E-84A2F8A57038}" presName="image9" presStyleCnt="0"/>
      <dgm:spPr/>
    </dgm:pt>
    <dgm:pt modelId="{596C9D6A-6FBD-394F-8E69-E4C3E06051CF}" type="pres">
      <dgm:prSet presAssocID="{F08EBBF4-80F0-2B49-913E-84A2F8A57038}" presName="imageRepeatNode" presStyleLbl="alignAcc1" presStyleIdx="8" presStyleCnt="10"/>
      <dgm:spPr/>
    </dgm:pt>
    <dgm:pt modelId="{0E0E6860-0B73-CC48-89DC-F56A7808342F}" type="pres">
      <dgm:prSet presAssocID="{F08EBBF4-80F0-2B49-913E-84A2F8A57038}" presName="imageaccent9" presStyleCnt="0"/>
      <dgm:spPr/>
    </dgm:pt>
    <dgm:pt modelId="{7CEFA85B-CA64-634D-9ED1-38AF185225C9}" type="pres">
      <dgm:prSet presAssocID="{F08EBBF4-80F0-2B49-913E-84A2F8A57038}" presName="accentRepeatNode" presStyleLbl="solidAlignAcc1" presStyleIdx="17" presStyleCnt="20"/>
      <dgm:spPr/>
    </dgm:pt>
    <dgm:pt modelId="{D872B242-9C0C-7E4F-943E-84880C3067B5}" type="pres">
      <dgm:prSet presAssocID="{B5B3F1E3-F97C-8946-9B75-A6395F9C105E}" presName="text10" presStyleCnt="0"/>
      <dgm:spPr/>
    </dgm:pt>
    <dgm:pt modelId="{CA784719-0B6B-BF40-AE0F-6E9AAA9A4D88}" type="pres">
      <dgm:prSet presAssocID="{B5B3F1E3-F97C-8946-9B75-A6395F9C105E}" presName="textRepeatNode" presStyleLbl="alignNode1" presStyleIdx="9" presStyleCnt="10">
        <dgm:presLayoutVars>
          <dgm:chMax val="0"/>
          <dgm:chPref val="0"/>
          <dgm:bulletEnabled val="1"/>
        </dgm:presLayoutVars>
      </dgm:prSet>
      <dgm:spPr/>
    </dgm:pt>
    <dgm:pt modelId="{DFB4E620-73B0-C144-811D-B5E887781899}" type="pres">
      <dgm:prSet presAssocID="{B5B3F1E3-F97C-8946-9B75-A6395F9C105E}" presName="textaccent10" presStyleCnt="0"/>
      <dgm:spPr/>
    </dgm:pt>
    <dgm:pt modelId="{86E9E424-12B6-DC4C-A93C-5139845FE4F5}" type="pres">
      <dgm:prSet presAssocID="{B5B3F1E3-F97C-8946-9B75-A6395F9C105E}" presName="accentRepeatNode" presStyleLbl="solidAlignAcc1" presStyleIdx="18" presStyleCnt="20"/>
      <dgm:spPr/>
    </dgm:pt>
    <dgm:pt modelId="{FB6B7ACC-1072-2646-954D-6911271C67AE}" type="pres">
      <dgm:prSet presAssocID="{43D1E136-E642-7145-B9C1-F353FBAB7CF4}" presName="image10" presStyleCnt="0"/>
      <dgm:spPr/>
    </dgm:pt>
    <dgm:pt modelId="{AE2C5E7E-FB22-0644-A2EF-61B15E4882FE}" type="pres">
      <dgm:prSet presAssocID="{43D1E136-E642-7145-B9C1-F353FBAB7CF4}" presName="imageRepeatNode" presStyleLbl="alignAcc1" presStyleIdx="9" presStyleCnt="10"/>
      <dgm:spPr/>
    </dgm:pt>
    <dgm:pt modelId="{519CAC97-0D05-8A45-B62B-82778DD31CF7}" type="pres">
      <dgm:prSet presAssocID="{43D1E136-E642-7145-B9C1-F353FBAB7CF4}" presName="imageaccent10" presStyleCnt="0"/>
      <dgm:spPr/>
    </dgm:pt>
    <dgm:pt modelId="{435D994D-7FA8-574C-BB45-8DEA9C4E1973}" type="pres">
      <dgm:prSet presAssocID="{43D1E136-E642-7145-B9C1-F353FBAB7CF4}" presName="accentRepeatNode" presStyleLbl="solidAlignAcc1" presStyleIdx="19" presStyleCnt="20"/>
      <dgm:spPr/>
    </dgm:pt>
  </dgm:ptLst>
  <dgm:cxnLst>
    <dgm:cxn modelId="{FBF4640B-D4A1-4440-96EF-5D6FCDC73063}" srcId="{7D34F7D9-AEAA-4E4D-AA95-313762CDBBE6}" destId="{85060AE3-D851-7449-93CF-741D84DEB0CF}" srcOrd="8" destOrd="0" parTransId="{36BCF93F-0247-EC45-8618-FC479ADE45B5}" sibTransId="{F08EBBF4-80F0-2B49-913E-84A2F8A57038}"/>
    <dgm:cxn modelId="{BBB8B816-527D-4641-9444-0701DC72A8F5}" type="presOf" srcId="{C7187316-3D97-ED49-BA97-C294FE1B4A8E}" destId="{03043B28-5E41-4443-8A60-F56C52BD4FD0}" srcOrd="0" destOrd="0" presId="urn:microsoft.com/office/officeart/2008/layout/HexagonCluster"/>
    <dgm:cxn modelId="{69DDD61E-585C-CE4B-9605-AFF165F0C20C}" type="presOf" srcId="{4E773570-AE17-254A-A7DE-D1D0450A7048}" destId="{CE1877B9-32EF-374B-BEE9-D19FC724B1A3}" srcOrd="0" destOrd="0" presId="urn:microsoft.com/office/officeart/2008/layout/HexagonCluster"/>
    <dgm:cxn modelId="{2403992C-7372-6D47-9772-B077FBA83E8D}" type="presOf" srcId="{C0FE8947-F98C-0841-A818-D732A8533AB0}" destId="{4E9AEFA6-19A6-1D4B-9BCA-8D27499120BC}" srcOrd="0" destOrd="0" presId="urn:microsoft.com/office/officeart/2008/layout/HexagonCluster"/>
    <dgm:cxn modelId="{7AF32B34-3221-1E43-81A6-F40CEDBCCC78}" type="presOf" srcId="{85060AE3-D851-7449-93CF-741D84DEB0CF}" destId="{A39B5B94-799D-6B4A-8F5C-58A78D15451D}" srcOrd="0" destOrd="0" presId="urn:microsoft.com/office/officeart/2008/layout/HexagonCluster"/>
    <dgm:cxn modelId="{0BCF4C36-FE12-3348-9979-6ADC8DF8BF92}" srcId="{7D34F7D9-AEAA-4E4D-AA95-313762CDBBE6}" destId="{568A23C0-94E6-D041-B235-38322C66C393}" srcOrd="3" destOrd="0" parTransId="{194CC2CE-D403-5641-AE24-1D5AA8B35CB2}" sibTransId="{C7187316-3D97-ED49-BA97-C294FE1B4A8E}"/>
    <dgm:cxn modelId="{B5BD363C-D509-AC48-8BE7-8409C2DD2271}" type="presOf" srcId="{B5B3F1E3-F97C-8946-9B75-A6395F9C105E}" destId="{CA784719-0B6B-BF40-AE0F-6E9AAA9A4D88}" srcOrd="0" destOrd="0" presId="urn:microsoft.com/office/officeart/2008/layout/HexagonCluster"/>
    <dgm:cxn modelId="{2B56A94D-FC02-1542-B1EB-28B33D5DB7D2}" srcId="{7D34F7D9-AEAA-4E4D-AA95-313762CDBBE6}" destId="{EAF11542-23C4-6844-923C-FD3FA9957C44}" srcOrd="7" destOrd="0" parTransId="{40FF8121-25A8-9146-BB9A-B871AB10899D}" sibTransId="{EEBAB647-3659-5846-92CF-8F9ECBBACA5A}"/>
    <dgm:cxn modelId="{19929052-E22C-2D4D-96D6-1586F6A9D644}" srcId="{7D34F7D9-AEAA-4E4D-AA95-313762CDBBE6}" destId="{C0FE8947-F98C-0841-A818-D732A8533AB0}" srcOrd="1" destOrd="0" parTransId="{BB9A0D2A-C38A-F841-8B9F-32C129E1A47E}" sibTransId="{B3CE7C1A-BB4F-3444-B755-FAD00845CA95}"/>
    <dgm:cxn modelId="{3F5F5257-B618-6A4E-829F-BB823A7D2D1A}" srcId="{7D34F7D9-AEAA-4E4D-AA95-313762CDBBE6}" destId="{C68F3FAA-560A-0843-9A8A-7680C3228F0A}" srcOrd="6" destOrd="0" parTransId="{A533DA1C-28C9-A947-ACA0-6AC8ADD26203}" sibTransId="{1E138AF2-D1F1-7644-B0A0-78436F4F5F61}"/>
    <dgm:cxn modelId="{4637B058-0149-1B4B-B602-9BCC85E68158}" type="presOf" srcId="{EEBAB647-3659-5846-92CF-8F9ECBBACA5A}" destId="{7F8150C0-EBE4-3144-A25A-2DF45FBD29D0}" srcOrd="0" destOrd="0" presId="urn:microsoft.com/office/officeart/2008/layout/HexagonCluster"/>
    <dgm:cxn modelId="{1A54ED59-F1CD-664E-8E86-F5D17FB8F076}" type="presOf" srcId="{B3CE7C1A-BB4F-3444-B755-FAD00845CA95}" destId="{E39C30A0-82FD-1747-8DCD-EA29614627E2}" srcOrd="0" destOrd="0" presId="urn:microsoft.com/office/officeart/2008/layout/HexagonCluster"/>
    <dgm:cxn modelId="{1149735A-8CC2-3746-9096-747C8E43D949}" type="presOf" srcId="{F45DF312-52EF-734F-981D-C2D28481BF98}" destId="{4ECCE8E2-1ED6-7E49-A0BE-E07260A58BF6}" srcOrd="0" destOrd="0" presId="urn:microsoft.com/office/officeart/2008/layout/HexagonCluster"/>
    <dgm:cxn modelId="{E4C2E45A-45D9-084D-89F6-377874B55D88}" type="presOf" srcId="{9F0081F3-4737-EE49-8EC3-2BBC89C9E21C}" destId="{1EC0F7F8-FEE8-674A-8F35-61801D09B4DA}" srcOrd="0" destOrd="0" presId="urn:microsoft.com/office/officeart/2008/layout/HexagonCluster"/>
    <dgm:cxn modelId="{F2382F5E-7837-404E-BF9A-D7A7998C248B}" type="presOf" srcId="{B323F429-953F-ED47-9342-029F1A8B1FA4}" destId="{A8702D03-478F-9B4F-891C-F7C4F3AA57B1}" srcOrd="0" destOrd="0" presId="urn:microsoft.com/office/officeart/2008/layout/HexagonCluster"/>
    <dgm:cxn modelId="{650A2164-7DC9-BA4C-858B-5E37FB80F299}" srcId="{7D34F7D9-AEAA-4E4D-AA95-313762CDBBE6}" destId="{250CE23E-52C0-BB4D-86E7-211BF8319B5E}" srcOrd="5" destOrd="0" parTransId="{D65AAE00-E31F-734A-BB44-A9F8ACCF0C94}" sibTransId="{B323F429-953F-ED47-9342-029F1A8B1FA4}"/>
    <dgm:cxn modelId="{DB6B0681-1625-754A-AD6A-5B07C4D44071}" type="presOf" srcId="{8D7AD2B6-3119-3848-9220-C588CA8D3CB6}" destId="{4F65E44A-B637-EE45-B11A-B517EED1CD3E}" srcOrd="0" destOrd="0" presId="urn:microsoft.com/office/officeart/2008/layout/HexagonCluster"/>
    <dgm:cxn modelId="{C7828099-5569-0B4C-9E89-69836D0A75A1}" type="presOf" srcId="{250CE23E-52C0-BB4D-86E7-211BF8319B5E}" destId="{78F7E084-97E3-FF48-AF03-B19130F3BF6B}" srcOrd="0" destOrd="0" presId="urn:microsoft.com/office/officeart/2008/layout/HexagonCluster"/>
    <dgm:cxn modelId="{7CEF089B-A274-714B-960E-CBFC6EE31691}" type="presOf" srcId="{568A23C0-94E6-D041-B235-38322C66C393}" destId="{413FD08E-A553-CB40-BAD1-EC83D7146345}" srcOrd="0" destOrd="0" presId="urn:microsoft.com/office/officeart/2008/layout/HexagonCluster"/>
    <dgm:cxn modelId="{6398419B-9F64-4E42-85B5-A3F678B06632}" srcId="{7D34F7D9-AEAA-4E4D-AA95-313762CDBBE6}" destId="{9F0081F3-4737-EE49-8EC3-2BBC89C9E21C}" srcOrd="0" destOrd="0" parTransId="{55C9D6FF-7C17-1D46-9403-69BDEFEBA3F2}" sibTransId="{F45DF312-52EF-734F-981D-C2D28481BF98}"/>
    <dgm:cxn modelId="{7F0EC8A8-477D-6844-A162-637939B59BD2}" type="presOf" srcId="{C68F3FAA-560A-0843-9A8A-7680C3228F0A}" destId="{184BC9D4-C136-2F4E-ADC0-D70247E96F94}" srcOrd="0" destOrd="0" presId="urn:microsoft.com/office/officeart/2008/layout/HexagonCluster"/>
    <dgm:cxn modelId="{30A541AA-88DA-1947-9B7C-1A4CF4268940}" type="presOf" srcId="{EAF11542-23C4-6844-923C-FD3FA9957C44}" destId="{3DD253C5-6115-C443-8182-2968847360D7}" srcOrd="0" destOrd="0" presId="urn:microsoft.com/office/officeart/2008/layout/HexagonCluster"/>
    <dgm:cxn modelId="{E97D04AB-1D52-C44E-89A5-CBC95891079F}" srcId="{7D34F7D9-AEAA-4E4D-AA95-313762CDBBE6}" destId="{49A218E0-1918-3C47-A130-B86B8B4EA79C}" srcOrd="2" destOrd="0" parTransId="{E7463BA5-DDC3-4342-80B4-3B3CFC7E4C09}" sibTransId="{EEE04125-1454-024E-AA60-094C8374A859}"/>
    <dgm:cxn modelId="{5941CAAC-852B-F541-960D-A12D66E3EC26}" type="presOf" srcId="{1E138AF2-D1F1-7644-B0A0-78436F4F5F61}" destId="{A574AF0D-B27F-F14A-8F2A-7F280357CCA5}" srcOrd="0" destOrd="0" presId="urn:microsoft.com/office/officeart/2008/layout/HexagonCluster"/>
    <dgm:cxn modelId="{F388CEB0-BD83-544C-BFB2-D63C56EF0179}" type="presOf" srcId="{49A218E0-1918-3C47-A130-B86B8B4EA79C}" destId="{54A8217E-B847-474C-B4FE-BAF87FF780B6}" srcOrd="0" destOrd="0" presId="urn:microsoft.com/office/officeart/2008/layout/HexagonCluster"/>
    <dgm:cxn modelId="{A238AEBC-55F9-3C4C-9944-6D985FA61387}" type="presOf" srcId="{7D34F7D9-AEAA-4E4D-AA95-313762CDBBE6}" destId="{62D6EBFB-84E8-A24E-A01A-AF6DAF8A6B7D}" srcOrd="0" destOrd="0" presId="urn:microsoft.com/office/officeart/2008/layout/HexagonCluster"/>
    <dgm:cxn modelId="{4A2D33C5-BF2A-8E44-88FA-29225D893DE5}" type="presOf" srcId="{EEE04125-1454-024E-AA60-094C8374A859}" destId="{86F99B05-4111-5A40-8AC9-1554B1D7189D}" srcOrd="0" destOrd="0" presId="urn:microsoft.com/office/officeart/2008/layout/HexagonCluster"/>
    <dgm:cxn modelId="{8CC816D4-5BD4-0C41-A8C0-79D06446B1ED}" type="presOf" srcId="{43D1E136-E642-7145-B9C1-F353FBAB7CF4}" destId="{AE2C5E7E-FB22-0644-A2EF-61B15E4882FE}" srcOrd="0" destOrd="0" presId="urn:microsoft.com/office/officeart/2008/layout/HexagonCluster"/>
    <dgm:cxn modelId="{BED3C5D9-DD10-6040-9D45-242710D6D9CD}" type="presOf" srcId="{F08EBBF4-80F0-2B49-913E-84A2F8A57038}" destId="{596C9D6A-6FBD-394F-8E69-E4C3E06051CF}" srcOrd="0" destOrd="0" presId="urn:microsoft.com/office/officeart/2008/layout/HexagonCluster"/>
    <dgm:cxn modelId="{EA9235EE-ED2E-B546-A248-75D4E4E74792}" srcId="{7D34F7D9-AEAA-4E4D-AA95-313762CDBBE6}" destId="{B5B3F1E3-F97C-8946-9B75-A6395F9C105E}" srcOrd="9" destOrd="0" parTransId="{031555F1-83DE-9247-8EC2-8655C7423652}" sibTransId="{43D1E136-E642-7145-B9C1-F353FBAB7CF4}"/>
    <dgm:cxn modelId="{7928AEF0-46A1-414F-ACA4-429925545ABC}" srcId="{7D34F7D9-AEAA-4E4D-AA95-313762CDBBE6}" destId="{8D7AD2B6-3119-3848-9220-C588CA8D3CB6}" srcOrd="4" destOrd="0" parTransId="{39200EE0-C7D4-4C45-900C-53AA0810B8F3}" sibTransId="{4E773570-AE17-254A-A7DE-D1D0450A7048}"/>
    <dgm:cxn modelId="{A694A89A-445D-2449-8530-9531D40DAEE2}" type="presParOf" srcId="{62D6EBFB-84E8-A24E-A01A-AF6DAF8A6B7D}" destId="{C6BE1A90-786F-194F-9866-A3709E99D5DE}" srcOrd="0" destOrd="0" presId="urn:microsoft.com/office/officeart/2008/layout/HexagonCluster"/>
    <dgm:cxn modelId="{07147A53-21B6-F440-9CFD-617E20CCBE56}" type="presParOf" srcId="{C6BE1A90-786F-194F-9866-A3709E99D5DE}" destId="{1EC0F7F8-FEE8-674A-8F35-61801D09B4DA}" srcOrd="0" destOrd="0" presId="urn:microsoft.com/office/officeart/2008/layout/HexagonCluster"/>
    <dgm:cxn modelId="{AAB145D1-984B-6A4C-A688-E25FFA1B5550}" type="presParOf" srcId="{62D6EBFB-84E8-A24E-A01A-AF6DAF8A6B7D}" destId="{7D0949C7-B00A-9343-85C3-4B1108754E3D}" srcOrd="1" destOrd="0" presId="urn:microsoft.com/office/officeart/2008/layout/HexagonCluster"/>
    <dgm:cxn modelId="{F50C0DE4-64F7-2748-942A-13B4E18F27E0}" type="presParOf" srcId="{7D0949C7-B00A-9343-85C3-4B1108754E3D}" destId="{636EBA10-4C14-BD4B-B04A-6CA23CBC903F}" srcOrd="0" destOrd="0" presId="urn:microsoft.com/office/officeart/2008/layout/HexagonCluster"/>
    <dgm:cxn modelId="{1993E63E-0D3A-EA4E-9555-BB518A971AC7}" type="presParOf" srcId="{62D6EBFB-84E8-A24E-A01A-AF6DAF8A6B7D}" destId="{F061F60F-520C-A947-A245-842B20CBAB60}" srcOrd="2" destOrd="0" presId="urn:microsoft.com/office/officeart/2008/layout/HexagonCluster"/>
    <dgm:cxn modelId="{306536B4-F229-9A40-9C95-392BDA83036B}" type="presParOf" srcId="{F061F60F-520C-A947-A245-842B20CBAB60}" destId="{4ECCE8E2-1ED6-7E49-A0BE-E07260A58BF6}" srcOrd="0" destOrd="0" presId="urn:microsoft.com/office/officeart/2008/layout/HexagonCluster"/>
    <dgm:cxn modelId="{AE64A7E0-0912-3443-9037-21095ABC4CAE}" type="presParOf" srcId="{62D6EBFB-84E8-A24E-A01A-AF6DAF8A6B7D}" destId="{149AFFFC-F6FB-3C49-8364-059141CD0233}" srcOrd="3" destOrd="0" presId="urn:microsoft.com/office/officeart/2008/layout/HexagonCluster"/>
    <dgm:cxn modelId="{7E8B73A0-CF3B-754D-B3D8-AD06CD4125FE}" type="presParOf" srcId="{149AFFFC-F6FB-3C49-8364-059141CD0233}" destId="{97DB6D80-F6D1-1E47-8C0E-A14BB21EE391}" srcOrd="0" destOrd="0" presId="urn:microsoft.com/office/officeart/2008/layout/HexagonCluster"/>
    <dgm:cxn modelId="{633D5563-BD09-2149-BDC8-5F53B0FBAC6D}" type="presParOf" srcId="{62D6EBFB-84E8-A24E-A01A-AF6DAF8A6B7D}" destId="{B2E65BC4-CA24-5E43-BAA0-02305C6AD1ED}" srcOrd="4" destOrd="0" presId="urn:microsoft.com/office/officeart/2008/layout/HexagonCluster"/>
    <dgm:cxn modelId="{58F9DD0C-4B6A-104D-8E26-C787273524A2}" type="presParOf" srcId="{B2E65BC4-CA24-5E43-BAA0-02305C6AD1ED}" destId="{4E9AEFA6-19A6-1D4B-9BCA-8D27499120BC}" srcOrd="0" destOrd="0" presId="urn:microsoft.com/office/officeart/2008/layout/HexagonCluster"/>
    <dgm:cxn modelId="{A8157F8F-3280-3047-8E13-45F20F256494}" type="presParOf" srcId="{62D6EBFB-84E8-A24E-A01A-AF6DAF8A6B7D}" destId="{E7155D0B-2E1C-734A-B9A8-69674AB60816}" srcOrd="5" destOrd="0" presId="urn:microsoft.com/office/officeart/2008/layout/HexagonCluster"/>
    <dgm:cxn modelId="{B206E0CA-DECF-B043-B204-4AAC1B33149F}" type="presParOf" srcId="{E7155D0B-2E1C-734A-B9A8-69674AB60816}" destId="{6FD59F87-D751-EC48-83D3-4F64A22E3F16}" srcOrd="0" destOrd="0" presId="urn:microsoft.com/office/officeart/2008/layout/HexagonCluster"/>
    <dgm:cxn modelId="{08D8F62F-F3B0-0443-A4E6-CEB83B69D54E}" type="presParOf" srcId="{62D6EBFB-84E8-A24E-A01A-AF6DAF8A6B7D}" destId="{CAFBAAA2-3B56-B447-BBDC-39EC30006B78}" srcOrd="6" destOrd="0" presId="urn:microsoft.com/office/officeart/2008/layout/HexagonCluster"/>
    <dgm:cxn modelId="{FEF332FA-EC5C-3342-A8FA-5F43D744F454}" type="presParOf" srcId="{CAFBAAA2-3B56-B447-BBDC-39EC30006B78}" destId="{E39C30A0-82FD-1747-8DCD-EA29614627E2}" srcOrd="0" destOrd="0" presId="urn:microsoft.com/office/officeart/2008/layout/HexagonCluster"/>
    <dgm:cxn modelId="{A9FBDA5F-0E9B-F94C-86F4-C8DE678FE8C3}" type="presParOf" srcId="{62D6EBFB-84E8-A24E-A01A-AF6DAF8A6B7D}" destId="{4D68D2FE-37BF-D24C-A995-BEF74F82CAE2}" srcOrd="7" destOrd="0" presId="urn:microsoft.com/office/officeart/2008/layout/HexagonCluster"/>
    <dgm:cxn modelId="{9AE535EB-E4F4-3446-972D-ABC6A04BEDFA}" type="presParOf" srcId="{4D68D2FE-37BF-D24C-A995-BEF74F82CAE2}" destId="{EA3160A1-5782-F546-9E6C-DDCFC5907EB4}" srcOrd="0" destOrd="0" presId="urn:microsoft.com/office/officeart/2008/layout/HexagonCluster"/>
    <dgm:cxn modelId="{5686DA90-EF95-8947-ADF0-97E1AF7F5A60}" type="presParOf" srcId="{62D6EBFB-84E8-A24E-A01A-AF6DAF8A6B7D}" destId="{122A1413-46C5-8A4A-94C3-ABC970C54CD7}" srcOrd="8" destOrd="0" presId="urn:microsoft.com/office/officeart/2008/layout/HexagonCluster"/>
    <dgm:cxn modelId="{75D08E41-DE41-EC43-98F2-244DA3ADE11A}" type="presParOf" srcId="{122A1413-46C5-8A4A-94C3-ABC970C54CD7}" destId="{54A8217E-B847-474C-B4FE-BAF87FF780B6}" srcOrd="0" destOrd="0" presId="urn:microsoft.com/office/officeart/2008/layout/HexagonCluster"/>
    <dgm:cxn modelId="{EFA2CDEE-52FF-614B-8BBD-4A1D74886D23}" type="presParOf" srcId="{62D6EBFB-84E8-A24E-A01A-AF6DAF8A6B7D}" destId="{58C1FFD3-D0E7-EC40-854D-DA5D2770B458}" srcOrd="9" destOrd="0" presId="urn:microsoft.com/office/officeart/2008/layout/HexagonCluster"/>
    <dgm:cxn modelId="{81A2E628-B7E2-7A4D-A2DC-43FC35A07FB9}" type="presParOf" srcId="{58C1FFD3-D0E7-EC40-854D-DA5D2770B458}" destId="{C5A0EBA1-E1F3-1147-B5C2-C92739BD5995}" srcOrd="0" destOrd="0" presId="urn:microsoft.com/office/officeart/2008/layout/HexagonCluster"/>
    <dgm:cxn modelId="{DE809F38-882B-D145-BADA-6FC123724FC0}" type="presParOf" srcId="{62D6EBFB-84E8-A24E-A01A-AF6DAF8A6B7D}" destId="{A9C43357-D531-594C-BCD8-DCDE4560300B}" srcOrd="10" destOrd="0" presId="urn:microsoft.com/office/officeart/2008/layout/HexagonCluster"/>
    <dgm:cxn modelId="{4C4CCA50-7006-C444-AB27-5EC3912F866A}" type="presParOf" srcId="{A9C43357-D531-594C-BCD8-DCDE4560300B}" destId="{86F99B05-4111-5A40-8AC9-1554B1D7189D}" srcOrd="0" destOrd="0" presId="urn:microsoft.com/office/officeart/2008/layout/HexagonCluster"/>
    <dgm:cxn modelId="{81DC28B9-98EF-3245-BE43-A999E3B73B17}" type="presParOf" srcId="{62D6EBFB-84E8-A24E-A01A-AF6DAF8A6B7D}" destId="{52E5C277-E0D0-4646-907F-DA21FE3B6497}" srcOrd="11" destOrd="0" presId="urn:microsoft.com/office/officeart/2008/layout/HexagonCluster"/>
    <dgm:cxn modelId="{7AF63549-C080-1245-8089-1A916CCC90DD}" type="presParOf" srcId="{52E5C277-E0D0-4646-907F-DA21FE3B6497}" destId="{BCF7EDAC-D06D-964A-95A3-01F0BC4C0685}" srcOrd="0" destOrd="0" presId="urn:microsoft.com/office/officeart/2008/layout/HexagonCluster"/>
    <dgm:cxn modelId="{8745548D-71CA-754D-A402-76E29022101A}" type="presParOf" srcId="{62D6EBFB-84E8-A24E-A01A-AF6DAF8A6B7D}" destId="{4CB950F0-C851-3547-90D6-36683D0EFE4B}" srcOrd="12" destOrd="0" presId="urn:microsoft.com/office/officeart/2008/layout/HexagonCluster"/>
    <dgm:cxn modelId="{05F4821A-9E4F-9C43-925F-E05F190BD772}" type="presParOf" srcId="{4CB950F0-C851-3547-90D6-36683D0EFE4B}" destId="{413FD08E-A553-CB40-BAD1-EC83D7146345}" srcOrd="0" destOrd="0" presId="urn:microsoft.com/office/officeart/2008/layout/HexagonCluster"/>
    <dgm:cxn modelId="{121151EE-28F0-9346-98A2-059501AE4BA1}" type="presParOf" srcId="{62D6EBFB-84E8-A24E-A01A-AF6DAF8A6B7D}" destId="{C82705E8-33F7-514A-9E14-8CEBF020C057}" srcOrd="13" destOrd="0" presId="urn:microsoft.com/office/officeart/2008/layout/HexagonCluster"/>
    <dgm:cxn modelId="{6A361BBA-FEDC-4348-B9AC-D6C32F0318DE}" type="presParOf" srcId="{C82705E8-33F7-514A-9E14-8CEBF020C057}" destId="{D91B0605-FB92-0542-AD3C-1A103595A107}" srcOrd="0" destOrd="0" presId="urn:microsoft.com/office/officeart/2008/layout/HexagonCluster"/>
    <dgm:cxn modelId="{682BE72F-B607-F54E-A3C1-229611BAC68E}" type="presParOf" srcId="{62D6EBFB-84E8-A24E-A01A-AF6DAF8A6B7D}" destId="{371D3DFC-E0DA-3648-8DE4-50471E6DC417}" srcOrd="14" destOrd="0" presId="urn:microsoft.com/office/officeart/2008/layout/HexagonCluster"/>
    <dgm:cxn modelId="{1BE43085-6D50-BF44-A15E-D156FE96CE1A}" type="presParOf" srcId="{371D3DFC-E0DA-3648-8DE4-50471E6DC417}" destId="{03043B28-5E41-4443-8A60-F56C52BD4FD0}" srcOrd="0" destOrd="0" presId="urn:microsoft.com/office/officeart/2008/layout/HexagonCluster"/>
    <dgm:cxn modelId="{4AC970D1-0C13-E946-9E56-BE04518B262A}" type="presParOf" srcId="{62D6EBFB-84E8-A24E-A01A-AF6DAF8A6B7D}" destId="{960FC943-35C3-3B4A-8690-736A89DC825F}" srcOrd="15" destOrd="0" presId="urn:microsoft.com/office/officeart/2008/layout/HexagonCluster"/>
    <dgm:cxn modelId="{666376A3-41C4-0C4F-8038-68B52D299676}" type="presParOf" srcId="{960FC943-35C3-3B4A-8690-736A89DC825F}" destId="{447786AC-68BC-6849-B291-55F162477EB7}" srcOrd="0" destOrd="0" presId="urn:microsoft.com/office/officeart/2008/layout/HexagonCluster"/>
    <dgm:cxn modelId="{4C1DE5BB-893C-1B4A-8C34-31B5CC1F37E3}" type="presParOf" srcId="{62D6EBFB-84E8-A24E-A01A-AF6DAF8A6B7D}" destId="{CF925F7E-DBED-584B-911A-BD17AF96F188}" srcOrd="16" destOrd="0" presId="urn:microsoft.com/office/officeart/2008/layout/HexagonCluster"/>
    <dgm:cxn modelId="{7DA29E79-8FA7-CA4E-BBF6-5508E2B366E4}" type="presParOf" srcId="{CF925F7E-DBED-584B-911A-BD17AF96F188}" destId="{4F65E44A-B637-EE45-B11A-B517EED1CD3E}" srcOrd="0" destOrd="0" presId="urn:microsoft.com/office/officeart/2008/layout/HexagonCluster"/>
    <dgm:cxn modelId="{0ACF0C00-B265-314D-883A-8849472E7E1F}" type="presParOf" srcId="{62D6EBFB-84E8-A24E-A01A-AF6DAF8A6B7D}" destId="{8D96B564-B305-104B-879E-DB15FB14A19B}" srcOrd="17" destOrd="0" presId="urn:microsoft.com/office/officeart/2008/layout/HexagonCluster"/>
    <dgm:cxn modelId="{C47D0939-884A-7A47-8AD3-420D10C3CEAC}" type="presParOf" srcId="{8D96B564-B305-104B-879E-DB15FB14A19B}" destId="{DF627F74-8653-9C4B-BD27-DF200D4DDA3B}" srcOrd="0" destOrd="0" presId="urn:microsoft.com/office/officeart/2008/layout/HexagonCluster"/>
    <dgm:cxn modelId="{CD86B967-B54F-D448-B4BC-D3663FB77D82}" type="presParOf" srcId="{62D6EBFB-84E8-A24E-A01A-AF6DAF8A6B7D}" destId="{74A04EE7-684E-3141-9C62-84F85E9EA9B6}" srcOrd="18" destOrd="0" presId="urn:microsoft.com/office/officeart/2008/layout/HexagonCluster"/>
    <dgm:cxn modelId="{2A2AF87B-D4C4-AB47-93FC-802F709861A5}" type="presParOf" srcId="{74A04EE7-684E-3141-9C62-84F85E9EA9B6}" destId="{CE1877B9-32EF-374B-BEE9-D19FC724B1A3}" srcOrd="0" destOrd="0" presId="urn:microsoft.com/office/officeart/2008/layout/HexagonCluster"/>
    <dgm:cxn modelId="{B19F8417-9425-AC4E-A145-E576171ED3DA}" type="presParOf" srcId="{62D6EBFB-84E8-A24E-A01A-AF6DAF8A6B7D}" destId="{E0D56EBE-2908-EA49-A421-4B0CEC51C10E}" srcOrd="19" destOrd="0" presId="urn:microsoft.com/office/officeart/2008/layout/HexagonCluster"/>
    <dgm:cxn modelId="{A354AC83-3DB5-1E4C-9173-E7B0BA88B95B}" type="presParOf" srcId="{E0D56EBE-2908-EA49-A421-4B0CEC51C10E}" destId="{5FC5A89D-1173-A74B-9B74-B49621DFF6A1}" srcOrd="0" destOrd="0" presId="urn:microsoft.com/office/officeart/2008/layout/HexagonCluster"/>
    <dgm:cxn modelId="{C7FF47C9-8127-4040-9299-6F0B7C6C50D8}" type="presParOf" srcId="{62D6EBFB-84E8-A24E-A01A-AF6DAF8A6B7D}" destId="{9EEEE5F9-9F8B-5646-93B6-0CBAA7E60319}" srcOrd="20" destOrd="0" presId="urn:microsoft.com/office/officeart/2008/layout/HexagonCluster"/>
    <dgm:cxn modelId="{32A98CA7-CE5B-6547-999E-D527CEB099D1}" type="presParOf" srcId="{9EEEE5F9-9F8B-5646-93B6-0CBAA7E60319}" destId="{78F7E084-97E3-FF48-AF03-B19130F3BF6B}" srcOrd="0" destOrd="0" presId="urn:microsoft.com/office/officeart/2008/layout/HexagonCluster"/>
    <dgm:cxn modelId="{12659DAC-C533-944F-94D1-6B2CB0B6F3D0}" type="presParOf" srcId="{62D6EBFB-84E8-A24E-A01A-AF6DAF8A6B7D}" destId="{BB815085-C32D-0643-B19D-3F44E94ECE08}" srcOrd="21" destOrd="0" presId="urn:microsoft.com/office/officeart/2008/layout/HexagonCluster"/>
    <dgm:cxn modelId="{F73B3C87-E380-8E4F-B44E-119BFC22C5BB}" type="presParOf" srcId="{BB815085-C32D-0643-B19D-3F44E94ECE08}" destId="{7DC5D155-272F-3A46-BEA0-9E9D438BEB17}" srcOrd="0" destOrd="0" presId="urn:microsoft.com/office/officeart/2008/layout/HexagonCluster"/>
    <dgm:cxn modelId="{76E3CF18-0281-C74A-AD6E-0F927DB5C430}" type="presParOf" srcId="{62D6EBFB-84E8-A24E-A01A-AF6DAF8A6B7D}" destId="{A441D231-75C3-3144-A817-B82D354DBC49}" srcOrd="22" destOrd="0" presId="urn:microsoft.com/office/officeart/2008/layout/HexagonCluster"/>
    <dgm:cxn modelId="{E0A123BA-BBAF-4E41-B0D0-BAD9CB8832E4}" type="presParOf" srcId="{A441D231-75C3-3144-A817-B82D354DBC49}" destId="{A8702D03-478F-9B4F-891C-F7C4F3AA57B1}" srcOrd="0" destOrd="0" presId="urn:microsoft.com/office/officeart/2008/layout/HexagonCluster"/>
    <dgm:cxn modelId="{4F5B8C94-BE15-9D42-A648-1EBA205F0AD8}" type="presParOf" srcId="{62D6EBFB-84E8-A24E-A01A-AF6DAF8A6B7D}" destId="{3F9FDD0D-985C-7D46-A273-B0035451A340}" srcOrd="23" destOrd="0" presId="urn:microsoft.com/office/officeart/2008/layout/HexagonCluster"/>
    <dgm:cxn modelId="{1D1CEEA9-2BCE-2740-930E-6B7C2053C14C}" type="presParOf" srcId="{3F9FDD0D-985C-7D46-A273-B0035451A340}" destId="{C02F0033-4998-2343-BD45-F37C4730E89B}" srcOrd="0" destOrd="0" presId="urn:microsoft.com/office/officeart/2008/layout/HexagonCluster"/>
    <dgm:cxn modelId="{FA57628F-8907-4C47-9A85-8B6CE1D6AE78}" type="presParOf" srcId="{62D6EBFB-84E8-A24E-A01A-AF6DAF8A6B7D}" destId="{896A8307-00F6-8142-80D1-798C6A433CA2}" srcOrd="24" destOrd="0" presId="urn:microsoft.com/office/officeart/2008/layout/HexagonCluster"/>
    <dgm:cxn modelId="{7DB6C1B9-8942-9C4D-82CF-CF5A8F6837F6}" type="presParOf" srcId="{896A8307-00F6-8142-80D1-798C6A433CA2}" destId="{184BC9D4-C136-2F4E-ADC0-D70247E96F94}" srcOrd="0" destOrd="0" presId="urn:microsoft.com/office/officeart/2008/layout/HexagonCluster"/>
    <dgm:cxn modelId="{0FC68B54-5197-B245-A63F-5AD05C812564}" type="presParOf" srcId="{62D6EBFB-84E8-A24E-A01A-AF6DAF8A6B7D}" destId="{56335A62-0C77-6B47-A1EA-FED1F2CB7FE2}" srcOrd="25" destOrd="0" presId="urn:microsoft.com/office/officeart/2008/layout/HexagonCluster"/>
    <dgm:cxn modelId="{20627A67-4B2C-464A-99BA-65F9F6DA6D6A}" type="presParOf" srcId="{56335A62-0C77-6B47-A1EA-FED1F2CB7FE2}" destId="{2DDC8F88-C7AF-8440-8173-5EA5DAA1BB23}" srcOrd="0" destOrd="0" presId="urn:microsoft.com/office/officeart/2008/layout/HexagonCluster"/>
    <dgm:cxn modelId="{33E46591-99FE-904A-A1B8-4F283ED691EA}" type="presParOf" srcId="{62D6EBFB-84E8-A24E-A01A-AF6DAF8A6B7D}" destId="{BF29EDB1-3E31-F543-A326-AED5A010FC20}" srcOrd="26" destOrd="0" presId="urn:microsoft.com/office/officeart/2008/layout/HexagonCluster"/>
    <dgm:cxn modelId="{DE62A7F9-1075-494D-AA91-05C7AE84EAD1}" type="presParOf" srcId="{BF29EDB1-3E31-F543-A326-AED5A010FC20}" destId="{A574AF0D-B27F-F14A-8F2A-7F280357CCA5}" srcOrd="0" destOrd="0" presId="urn:microsoft.com/office/officeart/2008/layout/HexagonCluster"/>
    <dgm:cxn modelId="{195E590D-0558-1F4F-8A26-DC07F9DD86B8}" type="presParOf" srcId="{62D6EBFB-84E8-A24E-A01A-AF6DAF8A6B7D}" destId="{05F5D383-EDCE-5D45-A2A0-BF33C3CFE43E}" srcOrd="27" destOrd="0" presId="urn:microsoft.com/office/officeart/2008/layout/HexagonCluster"/>
    <dgm:cxn modelId="{F09334E6-68CB-824A-8913-7E39ECA16F3C}" type="presParOf" srcId="{05F5D383-EDCE-5D45-A2A0-BF33C3CFE43E}" destId="{71EE6FC7-D36D-614C-A709-B355C3B317D5}" srcOrd="0" destOrd="0" presId="urn:microsoft.com/office/officeart/2008/layout/HexagonCluster"/>
    <dgm:cxn modelId="{781EAC6B-AA60-D748-819A-FD68C62B6185}" type="presParOf" srcId="{62D6EBFB-84E8-A24E-A01A-AF6DAF8A6B7D}" destId="{C45249B0-3283-B247-A81F-E5A2289C8382}" srcOrd="28" destOrd="0" presId="urn:microsoft.com/office/officeart/2008/layout/HexagonCluster"/>
    <dgm:cxn modelId="{55A7DA6D-D4D1-F040-B80C-9DEE2FDF7B43}" type="presParOf" srcId="{C45249B0-3283-B247-A81F-E5A2289C8382}" destId="{3DD253C5-6115-C443-8182-2968847360D7}" srcOrd="0" destOrd="0" presId="urn:microsoft.com/office/officeart/2008/layout/HexagonCluster"/>
    <dgm:cxn modelId="{1CD5B48C-99ED-4B40-B860-3F2E16CC608F}" type="presParOf" srcId="{62D6EBFB-84E8-A24E-A01A-AF6DAF8A6B7D}" destId="{7F84004B-FEAA-D042-B617-C26A5F9A6C51}" srcOrd="29" destOrd="0" presId="urn:microsoft.com/office/officeart/2008/layout/HexagonCluster"/>
    <dgm:cxn modelId="{DCE130A0-3D66-7D4D-A7E6-48C094CEE14D}" type="presParOf" srcId="{7F84004B-FEAA-D042-B617-C26A5F9A6C51}" destId="{EA9D1791-8F14-FE40-9909-50A426AFF4E5}" srcOrd="0" destOrd="0" presId="urn:microsoft.com/office/officeart/2008/layout/HexagonCluster"/>
    <dgm:cxn modelId="{341D3ACE-A38F-0746-834E-DCF4323E473B}" type="presParOf" srcId="{62D6EBFB-84E8-A24E-A01A-AF6DAF8A6B7D}" destId="{FA3061DC-F11C-2E42-9BF3-8EB8194876AC}" srcOrd="30" destOrd="0" presId="urn:microsoft.com/office/officeart/2008/layout/HexagonCluster"/>
    <dgm:cxn modelId="{E7E74358-4E79-854E-8F66-96A8A67C6AFC}" type="presParOf" srcId="{FA3061DC-F11C-2E42-9BF3-8EB8194876AC}" destId="{7F8150C0-EBE4-3144-A25A-2DF45FBD29D0}" srcOrd="0" destOrd="0" presId="urn:microsoft.com/office/officeart/2008/layout/HexagonCluster"/>
    <dgm:cxn modelId="{35445328-597A-6446-861C-73B99E4B6B00}" type="presParOf" srcId="{62D6EBFB-84E8-A24E-A01A-AF6DAF8A6B7D}" destId="{A0D3E9EF-6332-F648-9941-EEAE8F6F7854}" srcOrd="31" destOrd="0" presId="urn:microsoft.com/office/officeart/2008/layout/HexagonCluster"/>
    <dgm:cxn modelId="{B8E1F4EB-CC80-1241-9C7B-CB37CAE37AF4}" type="presParOf" srcId="{A0D3E9EF-6332-F648-9941-EEAE8F6F7854}" destId="{B986E359-C83C-5941-B7BD-BE32D28873BA}" srcOrd="0" destOrd="0" presId="urn:microsoft.com/office/officeart/2008/layout/HexagonCluster"/>
    <dgm:cxn modelId="{DBCF3FF0-3BD9-0F40-8388-E7A87C21F0FB}" type="presParOf" srcId="{62D6EBFB-84E8-A24E-A01A-AF6DAF8A6B7D}" destId="{2DE5627F-4309-334B-8377-F6F1485D12F0}" srcOrd="32" destOrd="0" presId="urn:microsoft.com/office/officeart/2008/layout/HexagonCluster"/>
    <dgm:cxn modelId="{5A5371B9-B44C-5545-A393-584627B98507}" type="presParOf" srcId="{2DE5627F-4309-334B-8377-F6F1485D12F0}" destId="{A39B5B94-799D-6B4A-8F5C-58A78D15451D}" srcOrd="0" destOrd="0" presId="urn:microsoft.com/office/officeart/2008/layout/HexagonCluster"/>
    <dgm:cxn modelId="{919A81E9-117A-BC4E-8EFB-1F78E003DB22}" type="presParOf" srcId="{62D6EBFB-84E8-A24E-A01A-AF6DAF8A6B7D}" destId="{5D16AED7-15C5-6342-82DB-283A227D818C}" srcOrd="33" destOrd="0" presId="urn:microsoft.com/office/officeart/2008/layout/HexagonCluster"/>
    <dgm:cxn modelId="{77565E0B-E6CF-F941-9372-A4580E2BB9F1}" type="presParOf" srcId="{5D16AED7-15C5-6342-82DB-283A227D818C}" destId="{AD7ED48F-8FDB-7742-A102-37A364FEE2A8}" srcOrd="0" destOrd="0" presId="urn:microsoft.com/office/officeart/2008/layout/HexagonCluster"/>
    <dgm:cxn modelId="{5D9B70CC-8913-A345-A57A-A7F60C47EC6E}" type="presParOf" srcId="{62D6EBFB-84E8-A24E-A01A-AF6DAF8A6B7D}" destId="{BD8F9162-78EC-E249-B484-C7ECB920BC8A}" srcOrd="34" destOrd="0" presId="urn:microsoft.com/office/officeart/2008/layout/HexagonCluster"/>
    <dgm:cxn modelId="{108B2439-8BEE-5441-B8DA-0BC1B4F077C9}" type="presParOf" srcId="{BD8F9162-78EC-E249-B484-C7ECB920BC8A}" destId="{596C9D6A-6FBD-394F-8E69-E4C3E06051CF}" srcOrd="0" destOrd="0" presId="urn:microsoft.com/office/officeart/2008/layout/HexagonCluster"/>
    <dgm:cxn modelId="{DBF52546-EDC6-4E41-BE5D-5D03FC75BE85}" type="presParOf" srcId="{62D6EBFB-84E8-A24E-A01A-AF6DAF8A6B7D}" destId="{0E0E6860-0B73-CC48-89DC-F56A7808342F}" srcOrd="35" destOrd="0" presId="urn:microsoft.com/office/officeart/2008/layout/HexagonCluster"/>
    <dgm:cxn modelId="{B733B98E-75F6-3644-BC5B-30A839723CAA}" type="presParOf" srcId="{0E0E6860-0B73-CC48-89DC-F56A7808342F}" destId="{7CEFA85B-CA64-634D-9ED1-38AF185225C9}" srcOrd="0" destOrd="0" presId="urn:microsoft.com/office/officeart/2008/layout/HexagonCluster"/>
    <dgm:cxn modelId="{BE7A9B23-E753-C545-B8CE-A168B7F36353}" type="presParOf" srcId="{62D6EBFB-84E8-A24E-A01A-AF6DAF8A6B7D}" destId="{D872B242-9C0C-7E4F-943E-84880C3067B5}" srcOrd="36" destOrd="0" presId="urn:microsoft.com/office/officeart/2008/layout/HexagonCluster"/>
    <dgm:cxn modelId="{F566E0EC-9AFB-1844-9F8A-AD34F95F801F}" type="presParOf" srcId="{D872B242-9C0C-7E4F-943E-84880C3067B5}" destId="{CA784719-0B6B-BF40-AE0F-6E9AAA9A4D88}" srcOrd="0" destOrd="0" presId="urn:microsoft.com/office/officeart/2008/layout/HexagonCluster"/>
    <dgm:cxn modelId="{8D9E4698-184F-044D-9E79-8E93FE17DDEE}" type="presParOf" srcId="{62D6EBFB-84E8-A24E-A01A-AF6DAF8A6B7D}" destId="{DFB4E620-73B0-C144-811D-B5E887781899}" srcOrd="37" destOrd="0" presId="urn:microsoft.com/office/officeart/2008/layout/HexagonCluster"/>
    <dgm:cxn modelId="{7CFF471A-D138-9F46-B48B-65DC47F17086}" type="presParOf" srcId="{DFB4E620-73B0-C144-811D-B5E887781899}" destId="{86E9E424-12B6-DC4C-A93C-5139845FE4F5}" srcOrd="0" destOrd="0" presId="urn:microsoft.com/office/officeart/2008/layout/HexagonCluster"/>
    <dgm:cxn modelId="{B7846159-831C-3548-BB97-0DC49E4957DF}" type="presParOf" srcId="{62D6EBFB-84E8-A24E-A01A-AF6DAF8A6B7D}" destId="{FB6B7ACC-1072-2646-954D-6911271C67AE}" srcOrd="38" destOrd="0" presId="urn:microsoft.com/office/officeart/2008/layout/HexagonCluster"/>
    <dgm:cxn modelId="{7BD1068D-5F40-DA47-B390-FF86BBE7B671}" type="presParOf" srcId="{FB6B7ACC-1072-2646-954D-6911271C67AE}" destId="{AE2C5E7E-FB22-0644-A2EF-61B15E4882FE}" srcOrd="0" destOrd="0" presId="urn:microsoft.com/office/officeart/2008/layout/HexagonCluster"/>
    <dgm:cxn modelId="{6753CB34-E24E-4446-A06E-160EB7493EC8}" type="presParOf" srcId="{62D6EBFB-84E8-A24E-A01A-AF6DAF8A6B7D}" destId="{519CAC97-0D05-8A45-B62B-82778DD31CF7}" srcOrd="39" destOrd="0" presId="urn:microsoft.com/office/officeart/2008/layout/HexagonCluster"/>
    <dgm:cxn modelId="{B58C3CE6-B95D-244B-9034-D9F4BDF2D4D2}" type="presParOf" srcId="{519CAC97-0D05-8A45-B62B-82778DD31CF7}" destId="{435D994D-7FA8-574C-BB45-8DEA9C4E1973}" srcOrd="0" destOrd="0" presId="urn:microsoft.com/office/officeart/2008/layout/HexagonCluster"/>
  </dgm:cxnLst>
  <dgm:bg>
    <a:noFill/>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3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0F7F8-FEE8-674A-8F35-61801D09B4DA}">
      <dsp:nvSpPr>
        <dsp:cNvPr id="0" name=""/>
        <dsp:cNvSpPr/>
      </dsp:nvSpPr>
      <dsp:spPr>
        <a:xfrm>
          <a:off x="546482" y="1144287"/>
          <a:ext cx="635281" cy="545313"/>
        </a:xfrm>
        <a:prstGeom prst="hexagon">
          <a:avLst>
            <a:gd name="adj" fmla="val 25000"/>
            <a:gd name="vf" fmla="val 1154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WMS</a:t>
          </a:r>
        </a:p>
      </dsp:txBody>
      <dsp:txXfrm>
        <a:off x="644865" y="1228737"/>
        <a:ext cx="438515" cy="376413"/>
      </dsp:txXfrm>
    </dsp:sp>
    <dsp:sp modelId="{636EBA10-4C14-BD4B-B04A-6CA23CBC903F}">
      <dsp:nvSpPr>
        <dsp:cNvPr id="0" name=""/>
        <dsp:cNvSpPr/>
      </dsp:nvSpPr>
      <dsp:spPr>
        <a:xfrm>
          <a:off x="561738" y="1388184"/>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4ECCE8E2-1ED6-7E49-A0BE-E07260A58BF6}">
      <dsp:nvSpPr>
        <dsp:cNvPr id="0" name=""/>
        <dsp:cNvSpPr/>
      </dsp:nvSpPr>
      <dsp:spPr>
        <a:xfrm>
          <a:off x="0" y="842870"/>
          <a:ext cx="635281" cy="545313"/>
        </a:xfrm>
        <a:prstGeom prst="hexagon">
          <a:avLst>
            <a:gd name="adj" fmla="val 25000"/>
            <a:gd name="vf" fmla="val 115470"/>
          </a:avLst>
        </a:prstGeom>
        <a:solidFill>
          <a:schemeClr val="lt1">
            <a:hueOff val="0"/>
            <a:satOff val="0"/>
            <a:lumOff val="0"/>
            <a:alpha val="53000"/>
          </a:schemeClr>
        </a:solidFill>
        <a:ln w="6350" cap="flat" cmpd="sng" algn="ctr">
          <a:solidFill>
            <a:schemeClr val="accent5">
              <a:hueOff val="0"/>
              <a:satOff val="0"/>
              <a:lumOff val="0"/>
              <a:alphaOff val="0"/>
            </a:schemeClr>
          </a:solidFill>
          <a:prstDash val="solid"/>
          <a:miter lim="800000"/>
        </a:ln>
        <a:effectLst>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1">
          <a:scrgbClr r="0" g="0" b="0"/>
        </a:fillRef>
        <a:effectRef idx="2">
          <a:scrgbClr r="0" g="0" b="0"/>
        </a:effectRef>
        <a:fontRef idx="minor"/>
      </dsp:style>
    </dsp:sp>
    <dsp:sp modelId="{97DB6D80-F6D1-1E47-8C0E-A14BB21EE391}">
      <dsp:nvSpPr>
        <dsp:cNvPr id="0" name=""/>
        <dsp:cNvSpPr/>
      </dsp:nvSpPr>
      <dsp:spPr>
        <a:xfrm>
          <a:off x="434995" y="1315819"/>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62893"/>
              <a:satOff val="1834"/>
              <a:lumOff val="-1150"/>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413FD08E-A553-CB40-BAD1-EC83D7146345}">
      <dsp:nvSpPr>
        <dsp:cNvPr id="0" name=""/>
        <dsp:cNvSpPr/>
      </dsp:nvSpPr>
      <dsp:spPr>
        <a:xfrm>
          <a:off x="1092965" y="841221"/>
          <a:ext cx="635281" cy="545313"/>
        </a:xfrm>
        <a:prstGeom prst="hexagon">
          <a:avLst>
            <a:gd name="adj" fmla="val 25000"/>
            <a:gd name="vf" fmla="val 115470"/>
          </a:avLst>
        </a:prstGeom>
        <a:gradFill rotWithShape="0">
          <a:gsLst>
            <a:gs pos="0">
              <a:schemeClr val="accent5">
                <a:hueOff val="-134771"/>
                <a:satOff val="3930"/>
                <a:lumOff val="-2465"/>
                <a:alphaOff val="0"/>
                <a:satMod val="103000"/>
                <a:lumMod val="102000"/>
                <a:tint val="94000"/>
              </a:schemeClr>
            </a:gs>
            <a:gs pos="50000">
              <a:schemeClr val="accent5">
                <a:hueOff val="-134771"/>
                <a:satOff val="3930"/>
                <a:lumOff val="-2465"/>
                <a:alphaOff val="0"/>
                <a:satMod val="110000"/>
                <a:lumMod val="100000"/>
                <a:shade val="100000"/>
              </a:schemeClr>
            </a:gs>
            <a:gs pos="100000">
              <a:schemeClr val="accent5">
                <a:hueOff val="-134771"/>
                <a:satOff val="3930"/>
                <a:lumOff val="-2465"/>
                <a:alphaOff val="0"/>
                <a:lumMod val="99000"/>
                <a:satMod val="120000"/>
                <a:shade val="78000"/>
              </a:schemeClr>
            </a:gs>
          </a:gsLst>
          <a:lin ang="5400000" scaled="0"/>
        </a:gradFill>
        <a:ln w="6350" cap="flat" cmpd="sng" algn="ctr">
          <a:solidFill>
            <a:schemeClr val="accent5">
              <a:hueOff val="-134771"/>
              <a:satOff val="3930"/>
              <a:lumOff val="-2465"/>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WFS</a:t>
          </a:r>
        </a:p>
      </dsp:txBody>
      <dsp:txXfrm>
        <a:off x="1191348" y="925671"/>
        <a:ext cx="438515" cy="376413"/>
      </dsp:txXfrm>
    </dsp:sp>
    <dsp:sp modelId="{D91B0605-FB92-0542-AD3C-1A103595A107}">
      <dsp:nvSpPr>
        <dsp:cNvPr id="0" name=""/>
        <dsp:cNvSpPr/>
      </dsp:nvSpPr>
      <dsp:spPr>
        <a:xfrm>
          <a:off x="1530307" y="1312933"/>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125786"/>
              <a:satOff val="3668"/>
              <a:lumOff val="-2301"/>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03043B28-5E41-4443-8A60-F56C52BD4FD0}">
      <dsp:nvSpPr>
        <dsp:cNvPr id="0" name=""/>
        <dsp:cNvSpPr/>
      </dsp:nvSpPr>
      <dsp:spPr>
        <a:xfrm>
          <a:off x="1639838" y="1143257"/>
          <a:ext cx="635281" cy="545313"/>
        </a:xfrm>
        <a:prstGeom prst="hexagon">
          <a:avLst>
            <a:gd name="adj" fmla="val 25000"/>
            <a:gd name="vf" fmla="val 115470"/>
          </a:avLst>
        </a:prstGeom>
        <a:solidFill>
          <a:schemeClr val="lt1">
            <a:hueOff val="0"/>
            <a:satOff val="0"/>
            <a:lumOff val="0"/>
            <a:alpha val="53000"/>
          </a:schemeClr>
        </a:solidFill>
        <a:ln w="6350" cap="flat" cmpd="sng" algn="ctr">
          <a:solidFill>
            <a:schemeClr val="accent5">
              <a:hueOff val="-134771"/>
              <a:satOff val="3930"/>
              <a:lumOff val="-2465"/>
              <a:alphaOff val="0"/>
            </a:schemeClr>
          </a:solidFill>
          <a:prstDash val="solid"/>
          <a:miter lim="800000"/>
        </a:ln>
        <a:effectLst>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1">
          <a:scrgbClr r="0" g="0" b="0"/>
        </a:fillRef>
        <a:effectRef idx="2">
          <a:scrgbClr r="0" g="0" b="0"/>
        </a:effectRef>
        <a:fontRef idx="minor"/>
      </dsp:style>
    </dsp:sp>
    <dsp:sp modelId="{447786AC-68BC-6849-B291-55F162477EB7}">
      <dsp:nvSpPr>
        <dsp:cNvPr id="0" name=""/>
        <dsp:cNvSpPr/>
      </dsp:nvSpPr>
      <dsp:spPr>
        <a:xfrm>
          <a:off x="1655094" y="1385916"/>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188679"/>
              <a:satOff val="5502"/>
              <a:lumOff val="-3451"/>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4F65E44A-B637-EE45-B11A-B517EED1CD3E}">
      <dsp:nvSpPr>
        <dsp:cNvPr id="0" name=""/>
        <dsp:cNvSpPr/>
      </dsp:nvSpPr>
      <dsp:spPr>
        <a:xfrm>
          <a:off x="546482" y="541453"/>
          <a:ext cx="635281" cy="545313"/>
        </a:xfrm>
        <a:prstGeom prst="hexagon">
          <a:avLst>
            <a:gd name="adj" fmla="val 25000"/>
            <a:gd name="vf" fmla="val 115470"/>
          </a:avLst>
        </a:prstGeom>
        <a:gradFill rotWithShape="0">
          <a:gsLst>
            <a:gs pos="0">
              <a:schemeClr val="accent5">
                <a:hueOff val="-2100956"/>
                <a:satOff val="-2922"/>
                <a:lumOff val="-1121"/>
                <a:satMod val="103000"/>
                <a:lumMod val="102000"/>
                <a:tint val="94000"/>
                <a:alpha val="52000"/>
              </a:schemeClr>
            </a:gs>
            <a:gs pos="50000">
              <a:schemeClr val="accent5">
                <a:hueOff val="-2100956"/>
                <a:satOff val="-2922"/>
                <a:lumOff val="-1121"/>
                <a:alphaOff val="0"/>
                <a:satMod val="110000"/>
                <a:lumMod val="100000"/>
                <a:shade val="100000"/>
              </a:schemeClr>
            </a:gs>
            <a:gs pos="100000">
              <a:schemeClr val="accent5">
                <a:hueOff val="-2100956"/>
                <a:satOff val="-2922"/>
                <a:lumOff val="-1121"/>
                <a:alphaOff val="0"/>
                <a:lumMod val="99000"/>
                <a:satMod val="120000"/>
                <a:shade val="78000"/>
              </a:schemeClr>
            </a:gs>
          </a:gsLst>
          <a:lin ang="5400000" scaled="0"/>
        </a:gradFill>
        <a:ln w="6350" cap="flat" cmpd="sng" algn="ctr">
          <a:solidFill>
            <a:schemeClr val="accent5">
              <a:hueOff val="-269541"/>
              <a:satOff val="7860"/>
              <a:lumOff val="-4930"/>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WMTS</a:t>
          </a:r>
        </a:p>
      </dsp:txBody>
      <dsp:txXfrm>
        <a:off x="644865" y="625903"/>
        <a:ext cx="438515" cy="376413"/>
      </dsp:txXfrm>
    </dsp:sp>
    <dsp:sp modelId="{DF627F74-8653-9C4B-BD27-DF200D4DDA3B}">
      <dsp:nvSpPr>
        <dsp:cNvPr id="0" name=""/>
        <dsp:cNvSpPr/>
      </dsp:nvSpPr>
      <dsp:spPr>
        <a:xfrm>
          <a:off x="978739" y="548875"/>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251572"/>
              <a:satOff val="7336"/>
              <a:lumOff val="-4601"/>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CE1877B9-32EF-374B-BEE9-D19FC724B1A3}">
      <dsp:nvSpPr>
        <dsp:cNvPr id="0" name=""/>
        <dsp:cNvSpPr/>
      </dsp:nvSpPr>
      <dsp:spPr>
        <a:xfrm>
          <a:off x="1092965" y="238180"/>
          <a:ext cx="635281" cy="545313"/>
        </a:xfrm>
        <a:prstGeom prst="hexagon">
          <a:avLst>
            <a:gd name="adj" fmla="val 25000"/>
            <a:gd name="vf" fmla="val 115470"/>
          </a:avLst>
        </a:prstGeom>
        <a:solidFill>
          <a:schemeClr val="lt1">
            <a:hueOff val="0"/>
            <a:satOff val="0"/>
            <a:lumOff val="0"/>
            <a:alpha val="53000"/>
          </a:schemeClr>
        </a:solidFill>
        <a:ln w="6350" cap="flat" cmpd="sng" algn="ctr">
          <a:solidFill>
            <a:schemeClr val="accent5">
              <a:hueOff val="-269541"/>
              <a:satOff val="7860"/>
              <a:lumOff val="-4930"/>
              <a:alphaOff val="0"/>
            </a:schemeClr>
          </a:solidFill>
          <a:prstDash val="solid"/>
          <a:miter lim="800000"/>
        </a:ln>
        <a:effectLst>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1">
          <a:scrgbClr r="0" g="0" b="0"/>
        </a:fillRef>
        <a:effectRef idx="2">
          <a:scrgbClr r="0" g="0" b="0"/>
        </a:effectRef>
        <a:fontRef idx="minor"/>
      </dsp:style>
    </dsp:sp>
    <dsp:sp modelId="{5FC5A89D-1173-A74B-9B74-B49621DFF6A1}">
      <dsp:nvSpPr>
        <dsp:cNvPr id="0" name=""/>
        <dsp:cNvSpPr/>
      </dsp:nvSpPr>
      <dsp:spPr>
        <a:xfrm>
          <a:off x="1111350" y="479808"/>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314465"/>
              <a:satOff val="9170"/>
              <a:lumOff val="-5752"/>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6AB15CBE-EC87-BB41-B369-237EC707EC85}">
      <dsp:nvSpPr>
        <dsp:cNvPr id="0" name=""/>
        <dsp:cNvSpPr/>
      </dsp:nvSpPr>
      <dsp:spPr>
        <a:xfrm>
          <a:off x="1639838" y="540216"/>
          <a:ext cx="635281" cy="545313"/>
        </a:xfrm>
        <a:prstGeom prst="hexagon">
          <a:avLst>
            <a:gd name="adj" fmla="val 25000"/>
            <a:gd name="vf" fmla="val 115470"/>
          </a:avLst>
        </a:prstGeom>
        <a:gradFill rotWithShape="0">
          <a:gsLst>
            <a:gs pos="0">
              <a:schemeClr val="accent5">
                <a:hueOff val="-404312"/>
                <a:satOff val="11790"/>
                <a:lumOff val="-7395"/>
                <a:alphaOff val="0"/>
                <a:satMod val="103000"/>
                <a:lumMod val="102000"/>
                <a:tint val="94000"/>
              </a:schemeClr>
            </a:gs>
            <a:gs pos="50000">
              <a:schemeClr val="accent5">
                <a:hueOff val="-404312"/>
                <a:satOff val="11790"/>
                <a:lumOff val="-7395"/>
                <a:alphaOff val="0"/>
                <a:satMod val="110000"/>
                <a:lumMod val="100000"/>
                <a:shade val="100000"/>
              </a:schemeClr>
            </a:gs>
            <a:gs pos="100000">
              <a:schemeClr val="accent5">
                <a:hueOff val="-404312"/>
                <a:satOff val="11790"/>
                <a:lumOff val="-7395"/>
                <a:alphaOff val="0"/>
                <a:lumMod val="99000"/>
                <a:satMod val="120000"/>
                <a:shade val="78000"/>
              </a:schemeClr>
            </a:gs>
          </a:gsLst>
          <a:lin ang="5400000" scaled="0"/>
        </a:gradFill>
        <a:ln w="6350" cap="flat" cmpd="sng" algn="ctr">
          <a:solidFill>
            <a:schemeClr val="accent5">
              <a:hueOff val="-404312"/>
              <a:satOff val="11790"/>
              <a:lumOff val="-7395"/>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b="1" kern="1200" dirty="0" err="1"/>
            <a:t>GeoJSON</a:t>
          </a:r>
          <a:endParaRPr lang="en-US" sz="900" b="1" kern="1200" dirty="0"/>
        </a:p>
      </dsp:txBody>
      <dsp:txXfrm>
        <a:off x="1738221" y="624666"/>
        <a:ext cx="438515" cy="376413"/>
      </dsp:txXfrm>
    </dsp:sp>
    <dsp:sp modelId="{0A62A120-0443-D349-B8E2-589FFFAC05F4}">
      <dsp:nvSpPr>
        <dsp:cNvPr id="0" name=""/>
        <dsp:cNvSpPr/>
      </dsp:nvSpPr>
      <dsp:spPr>
        <a:xfrm>
          <a:off x="2189059" y="781844"/>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377358"/>
              <a:satOff val="11004"/>
              <a:lumOff val="-6902"/>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486AB2BC-9497-EA41-8BFC-0CFC3FA703E6}">
      <dsp:nvSpPr>
        <dsp:cNvPr id="0" name=""/>
        <dsp:cNvSpPr/>
      </dsp:nvSpPr>
      <dsp:spPr>
        <a:xfrm>
          <a:off x="2186321" y="846787"/>
          <a:ext cx="635281" cy="545313"/>
        </a:xfrm>
        <a:prstGeom prst="hexagon">
          <a:avLst>
            <a:gd name="adj" fmla="val 25000"/>
            <a:gd name="vf" fmla="val 115470"/>
          </a:avLst>
        </a:prstGeom>
        <a:solidFill>
          <a:schemeClr val="lt1">
            <a:hueOff val="0"/>
            <a:satOff val="0"/>
            <a:lumOff val="0"/>
            <a:alpha val="53000"/>
          </a:schemeClr>
        </a:solidFill>
        <a:ln w="6350" cap="flat" cmpd="sng" algn="ctr">
          <a:solidFill>
            <a:schemeClr val="accent5">
              <a:hueOff val="-404312"/>
              <a:satOff val="11790"/>
              <a:lumOff val="-7395"/>
              <a:alphaOff val="0"/>
            </a:schemeClr>
          </a:solidFill>
          <a:prstDash val="solid"/>
          <a:miter lim="800000"/>
        </a:ln>
        <a:effectLst>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1">
          <a:scrgbClr r="0" g="0" b="0"/>
        </a:fillRef>
        <a:effectRef idx="2">
          <a:scrgbClr r="0" g="0" b="0"/>
        </a:effectRef>
        <a:fontRef idx="minor"/>
      </dsp:style>
    </dsp:sp>
    <dsp:sp modelId="{6493C5CB-29B8-584E-990E-F0EE0AACFDEF}">
      <dsp:nvSpPr>
        <dsp:cNvPr id="0" name=""/>
        <dsp:cNvSpPr/>
      </dsp:nvSpPr>
      <dsp:spPr>
        <a:xfrm>
          <a:off x="2309935" y="856683"/>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440251"/>
              <a:satOff val="12838"/>
              <a:lumOff val="-8052"/>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78F7E084-97E3-FF48-AF03-B19130F3BF6B}">
      <dsp:nvSpPr>
        <dsp:cNvPr id="0" name=""/>
        <dsp:cNvSpPr/>
      </dsp:nvSpPr>
      <dsp:spPr>
        <a:xfrm>
          <a:off x="2186321" y="243952"/>
          <a:ext cx="635281" cy="545313"/>
        </a:xfrm>
        <a:prstGeom prst="hexagon">
          <a:avLst>
            <a:gd name="adj" fmla="val 25000"/>
            <a:gd name="vf" fmla="val 115470"/>
          </a:avLst>
        </a:prstGeom>
        <a:gradFill rotWithShape="0">
          <a:gsLst>
            <a:gs pos="0">
              <a:schemeClr val="accent5">
                <a:hueOff val="-4201911"/>
                <a:satOff val="-5845"/>
                <a:lumOff val="-2241"/>
                <a:satMod val="103000"/>
                <a:lumMod val="102000"/>
                <a:tint val="94000"/>
                <a:alpha val="27000"/>
              </a:schemeClr>
            </a:gs>
            <a:gs pos="50000">
              <a:schemeClr val="accent5">
                <a:hueOff val="-4201911"/>
                <a:satOff val="-5845"/>
                <a:lumOff val="-2241"/>
                <a:alphaOff val="0"/>
                <a:satMod val="110000"/>
                <a:lumMod val="100000"/>
                <a:shade val="100000"/>
              </a:schemeClr>
            </a:gs>
            <a:gs pos="100000">
              <a:schemeClr val="accent5">
                <a:hueOff val="-4201911"/>
                <a:satOff val="-5845"/>
                <a:lumOff val="-2241"/>
                <a:alphaOff val="0"/>
                <a:lumMod val="99000"/>
                <a:satMod val="120000"/>
                <a:shade val="78000"/>
              </a:schemeClr>
            </a:gs>
          </a:gsLst>
          <a:lin ang="5400000" scaled="0"/>
        </a:gradFill>
        <a:ln w="6350" cap="flat" cmpd="sng" algn="ctr">
          <a:solidFill>
            <a:schemeClr val="accent5">
              <a:hueOff val="-539083"/>
              <a:satOff val="15721"/>
              <a:lumOff val="-9860"/>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GML</a:t>
          </a:r>
        </a:p>
      </dsp:txBody>
      <dsp:txXfrm>
        <a:off x="2284704" y="328402"/>
        <a:ext cx="438515" cy="376413"/>
      </dsp:txXfrm>
    </dsp:sp>
    <dsp:sp modelId="{7DC5D155-272F-3A46-BEA0-9E9D438BEB17}">
      <dsp:nvSpPr>
        <dsp:cNvPr id="0" name=""/>
        <dsp:cNvSpPr/>
      </dsp:nvSpPr>
      <dsp:spPr>
        <a:xfrm>
          <a:off x="2735542" y="488467"/>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503144"/>
              <a:satOff val="14673"/>
              <a:lumOff val="-9203"/>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A8702D03-478F-9B4F-891C-F7C4F3AA57B1}">
      <dsp:nvSpPr>
        <dsp:cNvPr id="0" name=""/>
        <dsp:cNvSpPr/>
      </dsp:nvSpPr>
      <dsp:spPr>
        <a:xfrm>
          <a:off x="2732803" y="548256"/>
          <a:ext cx="635281" cy="545313"/>
        </a:xfrm>
        <a:prstGeom prst="hexagon">
          <a:avLst>
            <a:gd name="adj" fmla="val 25000"/>
            <a:gd name="vf" fmla="val 115470"/>
          </a:avLst>
        </a:prstGeom>
        <a:solidFill>
          <a:schemeClr val="lt1">
            <a:hueOff val="0"/>
            <a:satOff val="0"/>
            <a:lumOff val="0"/>
            <a:alpha val="53000"/>
          </a:schemeClr>
        </a:solidFill>
        <a:ln w="6350" cap="flat" cmpd="sng" algn="ctr">
          <a:solidFill>
            <a:schemeClr val="accent5">
              <a:hueOff val="-539083"/>
              <a:satOff val="15721"/>
              <a:lumOff val="-9860"/>
              <a:alphaOff val="0"/>
            </a:schemeClr>
          </a:solidFill>
          <a:prstDash val="solid"/>
          <a:miter lim="800000"/>
        </a:ln>
        <a:effectLst>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1">
          <a:scrgbClr r="0" g="0" b="0"/>
        </a:fillRef>
        <a:effectRef idx="2">
          <a:scrgbClr r="0" g="0" b="0"/>
        </a:effectRef>
        <a:fontRef idx="minor"/>
      </dsp:style>
    </dsp:sp>
    <dsp:sp modelId="{C02F0033-4998-2343-BD45-F37C4730E89B}">
      <dsp:nvSpPr>
        <dsp:cNvPr id="0" name=""/>
        <dsp:cNvSpPr/>
      </dsp:nvSpPr>
      <dsp:spPr>
        <a:xfrm>
          <a:off x="2859546" y="560420"/>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566037"/>
              <a:satOff val="16507"/>
              <a:lumOff val="-10353"/>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184BC9D4-C136-2F4E-ADC0-D70247E96F94}">
      <dsp:nvSpPr>
        <dsp:cNvPr id="0" name=""/>
        <dsp:cNvSpPr/>
      </dsp:nvSpPr>
      <dsp:spPr>
        <a:xfrm>
          <a:off x="2732803" y="1150266"/>
          <a:ext cx="635281" cy="545313"/>
        </a:xfrm>
        <a:prstGeom prst="hexagon">
          <a:avLst>
            <a:gd name="adj" fmla="val 25000"/>
            <a:gd name="vf" fmla="val 115470"/>
          </a:avLst>
        </a:prstGeom>
        <a:gradFill rotWithShape="0">
          <a:gsLst>
            <a:gs pos="0">
              <a:schemeClr val="accent5">
                <a:hueOff val="-673854"/>
                <a:satOff val="19651"/>
                <a:lumOff val="-12325"/>
                <a:alphaOff val="0"/>
                <a:satMod val="103000"/>
                <a:lumMod val="102000"/>
                <a:tint val="94000"/>
              </a:schemeClr>
            </a:gs>
            <a:gs pos="50000">
              <a:schemeClr val="accent5">
                <a:hueOff val="-673854"/>
                <a:satOff val="19651"/>
                <a:lumOff val="-12325"/>
                <a:alphaOff val="0"/>
                <a:satMod val="110000"/>
                <a:lumMod val="100000"/>
                <a:shade val="100000"/>
              </a:schemeClr>
            </a:gs>
            <a:gs pos="100000">
              <a:schemeClr val="accent5">
                <a:hueOff val="-673854"/>
                <a:satOff val="19651"/>
                <a:lumOff val="-12325"/>
                <a:alphaOff val="0"/>
                <a:lumMod val="99000"/>
                <a:satMod val="120000"/>
                <a:shade val="78000"/>
              </a:schemeClr>
            </a:gs>
          </a:gsLst>
          <a:lin ang="5400000" scaled="0"/>
        </a:gradFill>
        <a:ln w="6350" cap="flat" cmpd="sng" algn="ctr">
          <a:solidFill>
            <a:schemeClr val="accent5">
              <a:hueOff val="-673854"/>
              <a:satOff val="19651"/>
              <a:lumOff val="-12325"/>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KML</a:t>
          </a:r>
        </a:p>
      </dsp:txBody>
      <dsp:txXfrm>
        <a:off x="2831186" y="1234716"/>
        <a:ext cx="438515" cy="376413"/>
      </dsp:txXfrm>
    </dsp:sp>
    <dsp:sp modelId="{2DDC8F88-C7AF-8440-8173-5EA5DAA1BB23}">
      <dsp:nvSpPr>
        <dsp:cNvPr id="0" name=""/>
        <dsp:cNvSpPr/>
      </dsp:nvSpPr>
      <dsp:spPr>
        <a:xfrm>
          <a:off x="2858764" y="1627957"/>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628930"/>
              <a:satOff val="18341"/>
              <a:lumOff val="-11503"/>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A574AF0D-B27F-F14A-8F2A-7F280357CCA5}">
      <dsp:nvSpPr>
        <dsp:cNvPr id="0" name=""/>
        <dsp:cNvSpPr/>
      </dsp:nvSpPr>
      <dsp:spPr>
        <a:xfrm>
          <a:off x="2186321" y="1448797"/>
          <a:ext cx="635281" cy="545313"/>
        </a:xfrm>
        <a:prstGeom prst="hexagon">
          <a:avLst>
            <a:gd name="adj" fmla="val 25000"/>
            <a:gd name="vf" fmla="val 115470"/>
          </a:avLst>
        </a:prstGeom>
        <a:solidFill>
          <a:schemeClr val="lt1">
            <a:hueOff val="0"/>
            <a:satOff val="0"/>
            <a:lumOff val="0"/>
            <a:alpha val="53000"/>
          </a:schemeClr>
        </a:solidFill>
        <a:ln w="6350" cap="flat" cmpd="sng" algn="ctr">
          <a:solidFill>
            <a:schemeClr val="accent5">
              <a:hueOff val="-673854"/>
              <a:satOff val="19651"/>
              <a:lumOff val="-12325"/>
              <a:alphaOff val="0"/>
            </a:schemeClr>
          </a:solidFill>
          <a:prstDash val="solid"/>
          <a:miter lim="800000"/>
        </a:ln>
        <a:effectLst>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1">
          <a:scrgbClr r="0" g="0" b="0"/>
        </a:fillRef>
        <a:effectRef idx="2">
          <a:scrgbClr r="0" g="0" b="0"/>
        </a:effectRef>
        <a:fontRef idx="minor"/>
      </dsp:style>
    </dsp:sp>
    <dsp:sp modelId="{71EE6FC7-D36D-614C-A709-B355C3B317D5}">
      <dsp:nvSpPr>
        <dsp:cNvPr id="0" name=""/>
        <dsp:cNvSpPr/>
      </dsp:nvSpPr>
      <dsp:spPr>
        <a:xfrm>
          <a:off x="2741018" y="1688158"/>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691823"/>
              <a:satOff val="20175"/>
              <a:lumOff val="-12654"/>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3DD253C5-6115-C443-8182-2968847360D7}">
      <dsp:nvSpPr>
        <dsp:cNvPr id="0" name=""/>
        <dsp:cNvSpPr/>
      </dsp:nvSpPr>
      <dsp:spPr>
        <a:xfrm>
          <a:off x="1092573" y="1445499"/>
          <a:ext cx="635281" cy="545313"/>
        </a:xfrm>
        <a:prstGeom prst="hexagon">
          <a:avLst>
            <a:gd name="adj" fmla="val 25000"/>
            <a:gd name="vf" fmla="val 115470"/>
          </a:avLst>
        </a:prstGeom>
        <a:gradFill rotWithShape="0">
          <a:gsLst>
            <a:gs pos="0">
              <a:schemeClr val="accent5">
                <a:hueOff val="-808624"/>
                <a:satOff val="23581"/>
                <a:lumOff val="-14790"/>
                <a:alphaOff val="0"/>
                <a:satMod val="103000"/>
                <a:lumMod val="102000"/>
                <a:tint val="94000"/>
              </a:schemeClr>
            </a:gs>
            <a:gs pos="50000">
              <a:schemeClr val="accent5">
                <a:hueOff val="-808624"/>
                <a:satOff val="23581"/>
                <a:lumOff val="-14790"/>
                <a:alphaOff val="0"/>
                <a:satMod val="110000"/>
                <a:lumMod val="100000"/>
                <a:shade val="100000"/>
              </a:schemeClr>
            </a:gs>
            <a:gs pos="100000">
              <a:schemeClr val="accent5">
                <a:hueOff val="-808624"/>
                <a:satOff val="23581"/>
                <a:lumOff val="-14790"/>
                <a:alphaOff val="0"/>
                <a:lumMod val="99000"/>
                <a:satMod val="120000"/>
                <a:shade val="78000"/>
              </a:schemeClr>
            </a:gs>
          </a:gsLst>
          <a:lin ang="5400000" scaled="0"/>
        </a:gradFill>
        <a:ln w="6350" cap="flat" cmpd="sng" algn="ctr">
          <a:solidFill>
            <a:schemeClr val="accent5">
              <a:hueOff val="-808624"/>
              <a:satOff val="23581"/>
              <a:lumOff val="-14790"/>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ArcGIS Rest API</a:t>
          </a:r>
        </a:p>
      </dsp:txBody>
      <dsp:txXfrm>
        <a:off x="1190956" y="1529949"/>
        <a:ext cx="438515" cy="376413"/>
      </dsp:txXfrm>
    </dsp:sp>
    <dsp:sp modelId="{EA9D1791-8F14-FE40-9909-50A426AFF4E5}">
      <dsp:nvSpPr>
        <dsp:cNvPr id="0" name=""/>
        <dsp:cNvSpPr/>
      </dsp:nvSpPr>
      <dsp:spPr>
        <a:xfrm>
          <a:off x="1110959" y="1687127"/>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754716"/>
              <a:satOff val="22009"/>
              <a:lumOff val="-13804"/>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7F8150C0-EBE4-3144-A25A-2DF45FBD29D0}">
      <dsp:nvSpPr>
        <dsp:cNvPr id="0" name=""/>
        <dsp:cNvSpPr/>
      </dsp:nvSpPr>
      <dsp:spPr>
        <a:xfrm>
          <a:off x="546091" y="1748565"/>
          <a:ext cx="635281" cy="545313"/>
        </a:xfrm>
        <a:prstGeom prst="hexagon">
          <a:avLst>
            <a:gd name="adj" fmla="val 25000"/>
            <a:gd name="vf" fmla="val 115470"/>
          </a:avLst>
        </a:prstGeom>
        <a:solidFill>
          <a:schemeClr val="lt1">
            <a:hueOff val="0"/>
            <a:satOff val="0"/>
            <a:lumOff val="0"/>
            <a:alpha val="53000"/>
          </a:schemeClr>
        </a:solidFill>
        <a:ln w="6350" cap="flat" cmpd="sng" algn="ctr">
          <a:solidFill>
            <a:schemeClr val="accent5">
              <a:hueOff val="-808624"/>
              <a:satOff val="23581"/>
              <a:lumOff val="-14790"/>
              <a:alphaOff val="0"/>
            </a:schemeClr>
          </a:solidFill>
          <a:prstDash val="solid"/>
          <a:miter lim="800000"/>
        </a:ln>
        <a:effectLst>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1">
          <a:scrgbClr r="0" g="0" b="0"/>
        </a:fillRef>
        <a:effectRef idx="2">
          <a:scrgbClr r="0" g="0" b="0"/>
        </a:effectRef>
        <a:fontRef idx="minor"/>
      </dsp:style>
    </dsp:sp>
    <dsp:sp modelId="{B986E359-C83C-5941-B7BD-BE32D28873BA}">
      <dsp:nvSpPr>
        <dsp:cNvPr id="0" name=""/>
        <dsp:cNvSpPr/>
      </dsp:nvSpPr>
      <dsp:spPr>
        <a:xfrm>
          <a:off x="978348" y="1756194"/>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817609"/>
              <a:satOff val="23843"/>
              <a:lumOff val="-14954"/>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93FE0938-F7D8-4D47-AE08-4E42C1A33E30}">
      <dsp:nvSpPr>
        <dsp:cNvPr id="0" name=""/>
        <dsp:cNvSpPr/>
      </dsp:nvSpPr>
      <dsp:spPr>
        <a:xfrm>
          <a:off x="3276547" y="1455807"/>
          <a:ext cx="635281" cy="545313"/>
        </a:xfrm>
        <a:prstGeom prst="hexagon">
          <a:avLst>
            <a:gd name="adj" fmla="val 25000"/>
            <a:gd name="vf" fmla="val 115470"/>
          </a:avLst>
        </a:prstGeom>
        <a:gradFill rotWithShape="0">
          <a:gsLst>
            <a:gs pos="0">
              <a:schemeClr val="accent5">
                <a:hueOff val="-943395"/>
                <a:satOff val="27511"/>
                <a:lumOff val="-17255"/>
                <a:alphaOff val="0"/>
                <a:satMod val="103000"/>
                <a:lumMod val="102000"/>
                <a:tint val="94000"/>
              </a:schemeClr>
            </a:gs>
            <a:gs pos="50000">
              <a:schemeClr val="accent5">
                <a:hueOff val="-943395"/>
                <a:satOff val="27511"/>
                <a:lumOff val="-17255"/>
                <a:alphaOff val="0"/>
                <a:satMod val="110000"/>
                <a:lumMod val="100000"/>
                <a:shade val="100000"/>
              </a:schemeClr>
            </a:gs>
            <a:gs pos="100000">
              <a:schemeClr val="accent5">
                <a:hueOff val="-943395"/>
                <a:satOff val="27511"/>
                <a:lumOff val="-17255"/>
                <a:alphaOff val="0"/>
                <a:lumMod val="99000"/>
                <a:satMod val="120000"/>
                <a:shade val="78000"/>
              </a:schemeClr>
            </a:gs>
          </a:gsLst>
          <a:lin ang="5400000" scaled="0"/>
        </a:gradFill>
        <a:ln w="6350" cap="flat" cmpd="sng" algn="ctr">
          <a:solidFill>
            <a:schemeClr val="accent5">
              <a:hueOff val="-943395"/>
              <a:satOff val="27511"/>
              <a:lumOff val="-17255"/>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GFT</a:t>
          </a:r>
        </a:p>
      </dsp:txBody>
      <dsp:txXfrm>
        <a:off x="3374930" y="1540257"/>
        <a:ext cx="438515" cy="376413"/>
      </dsp:txXfrm>
    </dsp:sp>
    <dsp:sp modelId="{25787EBA-14DD-6145-A072-CC6A837D446A}">
      <dsp:nvSpPr>
        <dsp:cNvPr id="0" name=""/>
        <dsp:cNvSpPr/>
      </dsp:nvSpPr>
      <dsp:spPr>
        <a:xfrm>
          <a:off x="3402508" y="1933498"/>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880502"/>
              <a:satOff val="25677"/>
              <a:lumOff val="-16105"/>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5B31FA92-B53B-2346-BCF8-FA0BBFADDFA5}">
      <dsp:nvSpPr>
        <dsp:cNvPr id="0" name=""/>
        <dsp:cNvSpPr/>
      </dsp:nvSpPr>
      <dsp:spPr>
        <a:xfrm>
          <a:off x="2730065" y="1754544"/>
          <a:ext cx="635281" cy="545313"/>
        </a:xfrm>
        <a:prstGeom prst="hexagon">
          <a:avLst>
            <a:gd name="adj" fmla="val 25000"/>
            <a:gd name="vf" fmla="val 115470"/>
          </a:avLst>
        </a:prstGeom>
        <a:solidFill>
          <a:schemeClr val="lt1">
            <a:hueOff val="0"/>
            <a:satOff val="0"/>
            <a:lumOff val="0"/>
            <a:alpha val="53000"/>
          </a:schemeClr>
        </a:solidFill>
        <a:ln w="6350" cap="flat" cmpd="sng" algn="ctr">
          <a:solidFill>
            <a:schemeClr val="accent5">
              <a:hueOff val="-943395"/>
              <a:satOff val="27511"/>
              <a:lumOff val="-17255"/>
              <a:alphaOff val="0"/>
            </a:schemeClr>
          </a:solidFill>
          <a:prstDash val="solid"/>
          <a:miter lim="800000"/>
        </a:ln>
        <a:effectLst>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1">
          <a:scrgbClr r="0" g="0" b="0"/>
        </a:fillRef>
        <a:effectRef idx="2">
          <a:scrgbClr r="0" g="0" b="0"/>
        </a:effectRef>
        <a:fontRef idx="minor"/>
      </dsp:style>
    </dsp:sp>
    <dsp:sp modelId="{57918EE5-C204-6A4A-82B7-A6A8B6BC73B4}">
      <dsp:nvSpPr>
        <dsp:cNvPr id="0" name=""/>
        <dsp:cNvSpPr/>
      </dsp:nvSpPr>
      <dsp:spPr>
        <a:xfrm>
          <a:off x="3284762" y="1993905"/>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943395"/>
              <a:satOff val="27511"/>
              <a:lumOff val="-17255"/>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0F7F8-FEE8-674A-8F35-61801D09B4DA}">
      <dsp:nvSpPr>
        <dsp:cNvPr id="0" name=""/>
        <dsp:cNvSpPr/>
      </dsp:nvSpPr>
      <dsp:spPr>
        <a:xfrm>
          <a:off x="472267" y="885688"/>
          <a:ext cx="549062" cy="471356"/>
        </a:xfrm>
        <a:prstGeom prst="hexagon">
          <a:avLst>
            <a:gd name="adj" fmla="val 25000"/>
            <a:gd name="vf" fmla="val 1154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PDF</a:t>
          </a:r>
        </a:p>
      </dsp:txBody>
      <dsp:txXfrm>
        <a:off x="557302" y="958688"/>
        <a:ext cx="378992" cy="325356"/>
      </dsp:txXfrm>
    </dsp:sp>
    <dsp:sp modelId="{636EBA10-4C14-BD4B-B04A-6CA23CBC903F}">
      <dsp:nvSpPr>
        <dsp:cNvPr id="0" name=""/>
        <dsp:cNvSpPr/>
      </dsp:nvSpPr>
      <dsp:spPr>
        <a:xfrm>
          <a:off x="485461" y="1096515"/>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4ECCE8E2-1ED6-7E49-A0BE-E07260A58BF6}">
      <dsp:nvSpPr>
        <dsp:cNvPr id="0" name=""/>
        <dsp:cNvSpPr/>
      </dsp:nvSpPr>
      <dsp:spPr>
        <a:xfrm>
          <a:off x="0" y="625159"/>
          <a:ext cx="549062" cy="471356"/>
        </a:xfrm>
        <a:prstGeom prst="hexagon">
          <a:avLst>
            <a:gd name="adj" fmla="val 25000"/>
            <a:gd name="vf" fmla="val 115470"/>
          </a:avLst>
        </a:prstGeom>
        <a:solidFill>
          <a:schemeClr val="lt1">
            <a:hueOff val="0"/>
            <a:satOff val="0"/>
            <a:lumOff val="0"/>
            <a:alpha val="53000"/>
          </a:schemeClr>
        </a:solidFill>
        <a:ln w="6350" cap="flat" cmpd="sng" algn="ctr">
          <a:solidFill>
            <a:schemeClr val="accent5">
              <a:hueOff val="0"/>
              <a:satOff val="0"/>
              <a:lumOff val="0"/>
              <a:alphaOff val="0"/>
            </a:schemeClr>
          </a:solidFill>
          <a:prstDash val="solid"/>
          <a:miter lim="800000"/>
        </a:ln>
        <a:effectLst>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1">
          <a:scrgbClr r="0" g="0" b="0"/>
        </a:fillRef>
        <a:effectRef idx="2">
          <a:scrgbClr r="0" g="0" b="0"/>
        </a:effectRef>
        <a:fontRef idx="minor"/>
      </dsp:style>
    </dsp:sp>
    <dsp:sp modelId="{97DB6D80-F6D1-1E47-8C0E-A14BB21EE391}">
      <dsp:nvSpPr>
        <dsp:cNvPr id="0" name=""/>
        <dsp:cNvSpPr/>
      </dsp:nvSpPr>
      <dsp:spPr>
        <a:xfrm>
          <a:off x="375852" y="1033776"/>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49652"/>
              <a:satOff val="1448"/>
              <a:lumOff val="-908"/>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4E9AEFA6-19A6-1D4B-9BCA-8D27499120BC}">
      <dsp:nvSpPr>
        <dsp:cNvPr id="0" name=""/>
        <dsp:cNvSpPr/>
      </dsp:nvSpPr>
      <dsp:spPr>
        <a:xfrm>
          <a:off x="944874" y="623530"/>
          <a:ext cx="549062" cy="471356"/>
        </a:xfrm>
        <a:prstGeom prst="hexagon">
          <a:avLst>
            <a:gd name="adj" fmla="val 25000"/>
            <a:gd name="vf" fmla="val 115470"/>
          </a:avLst>
        </a:prstGeom>
        <a:gradFill rotWithShape="0">
          <a:gsLst>
            <a:gs pos="0">
              <a:schemeClr val="accent5">
                <a:hueOff val="-104822"/>
                <a:satOff val="3057"/>
                <a:lumOff val="-1917"/>
                <a:alphaOff val="0"/>
                <a:satMod val="103000"/>
                <a:lumMod val="102000"/>
                <a:tint val="94000"/>
              </a:schemeClr>
            </a:gs>
            <a:gs pos="50000">
              <a:schemeClr val="accent5">
                <a:hueOff val="-104822"/>
                <a:satOff val="3057"/>
                <a:lumOff val="-1917"/>
                <a:alphaOff val="0"/>
                <a:satMod val="110000"/>
                <a:lumMod val="100000"/>
                <a:shade val="100000"/>
              </a:schemeClr>
            </a:gs>
            <a:gs pos="100000">
              <a:schemeClr val="accent5">
                <a:hueOff val="-104822"/>
                <a:satOff val="3057"/>
                <a:lumOff val="-1917"/>
                <a:alphaOff val="0"/>
                <a:lumMod val="99000"/>
                <a:satMod val="120000"/>
                <a:shade val="78000"/>
              </a:schemeClr>
            </a:gs>
          </a:gsLst>
          <a:lin ang="5400000" scaled="0"/>
        </a:gradFill>
        <a:ln w="6350" cap="flat" cmpd="sng" algn="ctr">
          <a:solidFill>
            <a:schemeClr val="accent5">
              <a:hueOff val="-104822"/>
              <a:satOff val="3057"/>
              <a:lumOff val="-1917"/>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RTF</a:t>
          </a:r>
        </a:p>
      </dsp:txBody>
      <dsp:txXfrm>
        <a:off x="1029909" y="696530"/>
        <a:ext cx="378992" cy="325356"/>
      </dsp:txXfrm>
    </dsp:sp>
    <dsp:sp modelId="{6FD59F87-D751-EC48-83D3-4F64A22E3F16}">
      <dsp:nvSpPr>
        <dsp:cNvPr id="0" name=""/>
        <dsp:cNvSpPr/>
      </dsp:nvSpPr>
      <dsp:spPr>
        <a:xfrm>
          <a:off x="1322756" y="1031332"/>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99305"/>
              <a:satOff val="2896"/>
              <a:lumOff val="-181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E39C30A0-82FD-1747-8DCD-EA29614627E2}">
      <dsp:nvSpPr>
        <dsp:cNvPr id="0" name=""/>
        <dsp:cNvSpPr/>
      </dsp:nvSpPr>
      <dsp:spPr>
        <a:xfrm>
          <a:off x="1417142" y="884670"/>
          <a:ext cx="549062" cy="471356"/>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5">
              <a:hueOff val="-104822"/>
              <a:satOff val="3057"/>
              <a:lumOff val="-1917"/>
              <a:alphaOff val="0"/>
            </a:schemeClr>
          </a:solidFill>
          <a:prstDash val="solid"/>
          <a:miter lim="800000"/>
        </a:ln>
        <a:effectLst/>
        <a:scene3d>
          <a:camera prst="perspectiveHeroicExtremeLeftFacing"/>
          <a:lightRig rig="threePt" dir="t"/>
        </a:scene3d>
      </dsp:spPr>
      <dsp:style>
        <a:lnRef idx="1">
          <a:scrgbClr r="0" g="0" b="0"/>
        </a:lnRef>
        <a:fillRef idx="1">
          <a:scrgbClr r="0" g="0" b="0"/>
        </a:fillRef>
        <a:effectRef idx="2">
          <a:scrgbClr r="0" g="0" b="0"/>
        </a:effectRef>
        <a:fontRef idx="minor"/>
      </dsp:style>
    </dsp:sp>
    <dsp:sp modelId="{EA3160A1-5782-F546-9E6C-DDCFC5907EB4}">
      <dsp:nvSpPr>
        <dsp:cNvPr id="0" name=""/>
        <dsp:cNvSpPr/>
      </dsp:nvSpPr>
      <dsp:spPr>
        <a:xfrm>
          <a:off x="1430335" y="1094478"/>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148957"/>
              <a:satOff val="4344"/>
              <a:lumOff val="-272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54A8217E-B847-474C-B4FE-BAF87FF780B6}">
      <dsp:nvSpPr>
        <dsp:cNvPr id="0" name=""/>
        <dsp:cNvSpPr/>
      </dsp:nvSpPr>
      <dsp:spPr>
        <a:xfrm>
          <a:off x="472267" y="364427"/>
          <a:ext cx="549062" cy="471356"/>
        </a:xfrm>
        <a:prstGeom prst="hexagon">
          <a:avLst>
            <a:gd name="adj" fmla="val 25000"/>
            <a:gd name="vf" fmla="val 115470"/>
          </a:avLst>
        </a:prstGeom>
        <a:gradFill rotWithShape="0">
          <a:gsLst>
            <a:gs pos="0">
              <a:schemeClr val="accent5">
                <a:hueOff val="-209643"/>
                <a:satOff val="6114"/>
                <a:lumOff val="-3834"/>
                <a:alphaOff val="0"/>
                <a:satMod val="103000"/>
                <a:lumMod val="102000"/>
                <a:tint val="94000"/>
              </a:schemeClr>
            </a:gs>
            <a:gs pos="50000">
              <a:schemeClr val="accent5">
                <a:hueOff val="-209643"/>
                <a:satOff val="6114"/>
                <a:lumOff val="-3834"/>
                <a:alphaOff val="0"/>
                <a:satMod val="110000"/>
                <a:lumMod val="100000"/>
                <a:shade val="100000"/>
              </a:schemeClr>
            </a:gs>
            <a:gs pos="100000">
              <a:schemeClr val="accent5">
                <a:hueOff val="-209643"/>
                <a:satOff val="6114"/>
                <a:lumOff val="-3834"/>
                <a:alphaOff val="0"/>
                <a:lumMod val="99000"/>
                <a:satMod val="120000"/>
                <a:shade val="78000"/>
              </a:schemeClr>
            </a:gs>
          </a:gsLst>
          <a:lin ang="5400000" scaled="0"/>
        </a:gradFill>
        <a:ln w="6350" cap="flat" cmpd="sng" algn="ctr">
          <a:solidFill>
            <a:schemeClr val="accent5">
              <a:hueOff val="-209643"/>
              <a:satOff val="6114"/>
              <a:lumOff val="-3834"/>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DOC</a:t>
          </a:r>
        </a:p>
      </dsp:txBody>
      <dsp:txXfrm>
        <a:off x="557302" y="437427"/>
        <a:ext cx="378992" cy="325356"/>
      </dsp:txXfrm>
    </dsp:sp>
    <dsp:sp modelId="{C5A0EBA1-E1F3-1147-B5C2-C92739BD5995}">
      <dsp:nvSpPr>
        <dsp:cNvPr id="0" name=""/>
        <dsp:cNvSpPr/>
      </dsp:nvSpPr>
      <dsp:spPr>
        <a:xfrm>
          <a:off x="846090" y="370945"/>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198609"/>
              <a:satOff val="5792"/>
              <a:lumOff val="-363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86F99B05-4111-5A40-8AC9-1554B1D7189D}">
      <dsp:nvSpPr>
        <dsp:cNvPr id="0" name=""/>
        <dsp:cNvSpPr/>
      </dsp:nvSpPr>
      <dsp:spPr>
        <a:xfrm>
          <a:off x="944874" y="102472"/>
          <a:ext cx="549062" cy="471356"/>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5">
              <a:hueOff val="-209643"/>
              <a:satOff val="6114"/>
              <a:lumOff val="-3834"/>
              <a:alphaOff val="0"/>
            </a:schemeClr>
          </a:solidFill>
          <a:prstDash val="solid"/>
          <a:miter lim="800000"/>
        </a:ln>
        <a:effectLst/>
        <a:scene3d>
          <a:camera prst="perspectiveHeroicExtremeLeftFacing"/>
          <a:lightRig rig="threePt" dir="t"/>
        </a:scene3d>
      </dsp:spPr>
      <dsp:style>
        <a:lnRef idx="1">
          <a:scrgbClr r="0" g="0" b="0"/>
        </a:lnRef>
        <a:fillRef idx="1">
          <a:scrgbClr r="0" g="0" b="0"/>
        </a:fillRef>
        <a:effectRef idx="2">
          <a:scrgbClr r="0" g="0" b="0"/>
        </a:effectRef>
        <a:fontRef idx="minor"/>
      </dsp:style>
    </dsp:sp>
    <dsp:sp modelId="{BCF7EDAC-D06D-964A-95A3-01F0BC4C0685}">
      <dsp:nvSpPr>
        <dsp:cNvPr id="0" name=""/>
        <dsp:cNvSpPr/>
      </dsp:nvSpPr>
      <dsp:spPr>
        <a:xfrm>
          <a:off x="960435" y="311261"/>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248262"/>
              <a:satOff val="7240"/>
              <a:lumOff val="-454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413FD08E-A553-CB40-BAD1-EC83D7146345}">
      <dsp:nvSpPr>
        <dsp:cNvPr id="0" name=""/>
        <dsp:cNvSpPr/>
      </dsp:nvSpPr>
      <dsp:spPr>
        <a:xfrm>
          <a:off x="1417142" y="363612"/>
          <a:ext cx="549062" cy="471356"/>
        </a:xfrm>
        <a:prstGeom prst="hexagon">
          <a:avLst>
            <a:gd name="adj" fmla="val 25000"/>
            <a:gd name="vf" fmla="val 115470"/>
          </a:avLst>
        </a:prstGeom>
        <a:gradFill rotWithShape="0">
          <a:gsLst>
            <a:gs pos="0">
              <a:schemeClr val="accent5">
                <a:hueOff val="-314465"/>
                <a:satOff val="9170"/>
                <a:lumOff val="-5752"/>
                <a:alphaOff val="0"/>
                <a:satMod val="103000"/>
                <a:lumMod val="102000"/>
                <a:tint val="94000"/>
              </a:schemeClr>
            </a:gs>
            <a:gs pos="50000">
              <a:schemeClr val="accent5">
                <a:hueOff val="-314465"/>
                <a:satOff val="9170"/>
                <a:lumOff val="-5752"/>
                <a:alphaOff val="0"/>
                <a:satMod val="110000"/>
                <a:lumMod val="100000"/>
                <a:shade val="100000"/>
              </a:schemeClr>
            </a:gs>
            <a:gs pos="100000">
              <a:schemeClr val="accent5">
                <a:hueOff val="-314465"/>
                <a:satOff val="9170"/>
                <a:lumOff val="-5752"/>
                <a:alphaOff val="0"/>
                <a:lumMod val="99000"/>
                <a:satMod val="120000"/>
                <a:shade val="78000"/>
              </a:schemeClr>
            </a:gs>
          </a:gsLst>
          <a:lin ang="5400000" scaled="0"/>
        </a:gradFill>
        <a:ln w="6350" cap="flat" cmpd="sng" algn="ctr">
          <a:solidFill>
            <a:schemeClr val="accent5">
              <a:hueOff val="-314465"/>
              <a:satOff val="9170"/>
              <a:lumOff val="-5752"/>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TXT</a:t>
          </a:r>
        </a:p>
      </dsp:txBody>
      <dsp:txXfrm>
        <a:off x="1502177" y="436612"/>
        <a:ext cx="378992" cy="325356"/>
      </dsp:txXfrm>
    </dsp:sp>
    <dsp:sp modelId="{D91B0605-FB92-0542-AD3C-1A103595A107}">
      <dsp:nvSpPr>
        <dsp:cNvPr id="0" name=""/>
        <dsp:cNvSpPr/>
      </dsp:nvSpPr>
      <dsp:spPr>
        <a:xfrm>
          <a:off x="1892116" y="572402"/>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297914"/>
              <a:satOff val="8688"/>
              <a:lumOff val="-5449"/>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03043B28-5E41-4443-8A60-F56C52BD4FD0}">
      <dsp:nvSpPr>
        <dsp:cNvPr id="0" name=""/>
        <dsp:cNvSpPr/>
      </dsp:nvSpPr>
      <dsp:spPr>
        <a:xfrm>
          <a:off x="1889409" y="628622"/>
          <a:ext cx="549062" cy="471356"/>
        </a:xfrm>
        <a:prstGeom prst="hexagon">
          <a:avLst>
            <a:gd name="adj" fmla="val 25000"/>
            <a:gd name="vf" fmla="val 115470"/>
          </a:avLst>
        </a:prstGeom>
        <a:solidFill>
          <a:schemeClr val="lt1">
            <a:hueOff val="0"/>
            <a:satOff val="0"/>
            <a:lumOff val="0"/>
            <a:alpha val="53000"/>
          </a:schemeClr>
        </a:solidFill>
        <a:ln w="6350" cap="flat" cmpd="sng" algn="ctr">
          <a:solidFill>
            <a:schemeClr val="accent5">
              <a:hueOff val="-314465"/>
              <a:satOff val="9170"/>
              <a:lumOff val="-5752"/>
              <a:alphaOff val="0"/>
            </a:schemeClr>
          </a:solidFill>
          <a:prstDash val="solid"/>
          <a:miter lim="800000"/>
        </a:ln>
        <a:effectLst>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1">
          <a:scrgbClr r="0" g="0" b="0"/>
        </a:fillRef>
        <a:effectRef idx="2">
          <a:scrgbClr r="0" g="0" b="0"/>
        </a:effectRef>
        <a:fontRef idx="minor"/>
      </dsp:style>
    </dsp:sp>
    <dsp:sp modelId="{447786AC-68BC-6849-B291-55F162477EB7}">
      <dsp:nvSpPr>
        <dsp:cNvPr id="0" name=""/>
        <dsp:cNvSpPr/>
      </dsp:nvSpPr>
      <dsp:spPr>
        <a:xfrm>
          <a:off x="1996313" y="636974"/>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347567"/>
              <a:satOff val="10136"/>
              <a:lumOff val="-6357"/>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4F65E44A-B637-EE45-B11A-B517EED1CD3E}">
      <dsp:nvSpPr>
        <dsp:cNvPr id="0" name=""/>
        <dsp:cNvSpPr/>
      </dsp:nvSpPr>
      <dsp:spPr>
        <a:xfrm>
          <a:off x="1889409" y="107360"/>
          <a:ext cx="549062" cy="471356"/>
        </a:xfrm>
        <a:prstGeom prst="hexagon">
          <a:avLst>
            <a:gd name="adj" fmla="val 25000"/>
            <a:gd name="vf" fmla="val 115470"/>
          </a:avLst>
        </a:prstGeom>
        <a:gradFill rotWithShape="0">
          <a:gsLst>
            <a:gs pos="0">
              <a:schemeClr val="accent5">
                <a:hueOff val="-2100956"/>
                <a:satOff val="-2922"/>
                <a:lumOff val="-1121"/>
                <a:satMod val="103000"/>
                <a:lumMod val="102000"/>
                <a:tint val="94000"/>
                <a:alpha val="52000"/>
              </a:schemeClr>
            </a:gs>
            <a:gs pos="50000">
              <a:schemeClr val="accent5">
                <a:hueOff val="-2100956"/>
                <a:satOff val="-2922"/>
                <a:lumOff val="-1121"/>
                <a:alphaOff val="0"/>
                <a:satMod val="110000"/>
                <a:lumMod val="100000"/>
                <a:shade val="100000"/>
              </a:schemeClr>
            </a:gs>
            <a:gs pos="100000">
              <a:schemeClr val="accent5">
                <a:hueOff val="-2100956"/>
                <a:satOff val="-2922"/>
                <a:lumOff val="-1121"/>
                <a:alphaOff val="0"/>
                <a:lumMod val="99000"/>
                <a:satMod val="120000"/>
                <a:shade val="78000"/>
              </a:schemeClr>
            </a:gs>
          </a:gsLst>
          <a:lin ang="5400000" scaled="0"/>
        </a:gradFill>
        <a:ln w="6350" cap="flat" cmpd="sng" algn="ctr">
          <a:solidFill>
            <a:schemeClr val="accent5">
              <a:hueOff val="-419287"/>
              <a:satOff val="12227"/>
              <a:lumOff val="-7669"/>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PNG</a:t>
          </a:r>
        </a:p>
      </dsp:txBody>
      <dsp:txXfrm>
        <a:off x="1974444" y="180360"/>
        <a:ext cx="378992" cy="325356"/>
      </dsp:txXfrm>
    </dsp:sp>
    <dsp:sp modelId="{DF627F74-8653-9C4B-BD27-DF200D4DDA3B}">
      <dsp:nvSpPr>
        <dsp:cNvPr id="0" name=""/>
        <dsp:cNvSpPr/>
      </dsp:nvSpPr>
      <dsp:spPr>
        <a:xfrm>
          <a:off x="2364384" y="318798"/>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397219"/>
              <a:satOff val="11584"/>
              <a:lumOff val="-7265"/>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CE1877B9-32EF-374B-BEE9-D19FC724B1A3}">
      <dsp:nvSpPr>
        <dsp:cNvPr id="0" name=""/>
        <dsp:cNvSpPr/>
      </dsp:nvSpPr>
      <dsp:spPr>
        <a:xfrm>
          <a:off x="2362016" y="370537"/>
          <a:ext cx="549062" cy="471356"/>
        </a:xfrm>
        <a:prstGeom prst="hexagon">
          <a:avLst>
            <a:gd name="adj" fmla="val 25000"/>
            <a:gd name="vf" fmla="val 115470"/>
          </a:avLst>
        </a:prstGeom>
        <a:solidFill>
          <a:schemeClr val="lt1">
            <a:hueOff val="0"/>
            <a:satOff val="0"/>
            <a:lumOff val="0"/>
            <a:alpha val="53000"/>
          </a:schemeClr>
        </a:solidFill>
        <a:ln w="6350" cap="flat" cmpd="sng" algn="ctr">
          <a:solidFill>
            <a:schemeClr val="accent5">
              <a:hueOff val="-419287"/>
              <a:satOff val="12227"/>
              <a:lumOff val="-7669"/>
              <a:alphaOff val="0"/>
            </a:schemeClr>
          </a:solidFill>
          <a:prstDash val="solid"/>
          <a:miter lim="800000"/>
        </a:ln>
        <a:effectLst>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1">
          <a:scrgbClr r="0" g="0" b="0"/>
        </a:fillRef>
        <a:effectRef idx="2">
          <a:scrgbClr r="0" g="0" b="0"/>
        </a:effectRef>
        <a:fontRef idx="minor"/>
      </dsp:style>
    </dsp:sp>
    <dsp:sp modelId="{5FC5A89D-1173-A74B-9B74-B49621DFF6A1}">
      <dsp:nvSpPr>
        <dsp:cNvPr id="0" name=""/>
        <dsp:cNvSpPr/>
      </dsp:nvSpPr>
      <dsp:spPr>
        <a:xfrm>
          <a:off x="2471287" y="380926"/>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446871"/>
              <a:satOff val="13032"/>
              <a:lumOff val="-8173"/>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78F7E084-97E3-FF48-AF03-B19130F3BF6B}">
      <dsp:nvSpPr>
        <dsp:cNvPr id="0" name=""/>
        <dsp:cNvSpPr/>
      </dsp:nvSpPr>
      <dsp:spPr>
        <a:xfrm>
          <a:off x="2362016" y="890781"/>
          <a:ext cx="549062" cy="471356"/>
        </a:xfrm>
        <a:prstGeom prst="hexagon">
          <a:avLst>
            <a:gd name="adj" fmla="val 25000"/>
            <a:gd name="vf" fmla="val 115470"/>
          </a:avLst>
        </a:prstGeom>
        <a:gradFill rotWithShape="0">
          <a:gsLst>
            <a:gs pos="0">
              <a:schemeClr val="accent5">
                <a:hueOff val="-4201911"/>
                <a:satOff val="-5845"/>
                <a:lumOff val="-2241"/>
                <a:satMod val="103000"/>
                <a:lumMod val="102000"/>
                <a:tint val="94000"/>
                <a:alpha val="27000"/>
              </a:schemeClr>
            </a:gs>
            <a:gs pos="50000">
              <a:schemeClr val="accent5">
                <a:hueOff val="-4201911"/>
                <a:satOff val="-5845"/>
                <a:lumOff val="-2241"/>
                <a:alphaOff val="0"/>
                <a:satMod val="110000"/>
                <a:lumMod val="100000"/>
                <a:shade val="100000"/>
              </a:schemeClr>
            </a:gs>
            <a:gs pos="100000">
              <a:schemeClr val="accent5">
                <a:hueOff val="-4201911"/>
                <a:satOff val="-5845"/>
                <a:lumOff val="-2241"/>
                <a:alphaOff val="0"/>
                <a:lumMod val="99000"/>
                <a:satMod val="120000"/>
                <a:shade val="78000"/>
              </a:schemeClr>
            </a:gs>
          </a:gsLst>
          <a:lin ang="5400000" scaled="0"/>
        </a:gradFill>
        <a:ln w="6350" cap="flat" cmpd="sng" algn="ctr">
          <a:solidFill>
            <a:schemeClr val="accent5">
              <a:hueOff val="-524108"/>
              <a:satOff val="15284"/>
              <a:lumOff val="-9586"/>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PDF</a:t>
          </a:r>
        </a:p>
      </dsp:txBody>
      <dsp:txXfrm>
        <a:off x="2447051" y="963781"/>
        <a:ext cx="378992" cy="325356"/>
      </dsp:txXfrm>
    </dsp:sp>
    <dsp:sp modelId="{7DC5D155-272F-3A46-BEA0-9E9D438BEB17}">
      <dsp:nvSpPr>
        <dsp:cNvPr id="0" name=""/>
        <dsp:cNvSpPr/>
      </dsp:nvSpPr>
      <dsp:spPr>
        <a:xfrm>
          <a:off x="2470610" y="1303676"/>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496524"/>
              <a:satOff val="14479"/>
              <a:lumOff val="-9082"/>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A8702D03-478F-9B4F-891C-F7C4F3AA57B1}">
      <dsp:nvSpPr>
        <dsp:cNvPr id="0" name=""/>
        <dsp:cNvSpPr/>
      </dsp:nvSpPr>
      <dsp:spPr>
        <a:xfrm>
          <a:off x="1889409" y="1148866"/>
          <a:ext cx="549062" cy="471356"/>
        </a:xfrm>
        <a:prstGeom prst="hexagon">
          <a:avLst>
            <a:gd name="adj" fmla="val 25000"/>
            <a:gd name="vf" fmla="val 115470"/>
          </a:avLst>
        </a:prstGeom>
        <a:solidFill>
          <a:schemeClr val="lt1">
            <a:hueOff val="0"/>
            <a:satOff val="0"/>
            <a:lumOff val="0"/>
            <a:alpha val="53000"/>
          </a:schemeClr>
        </a:solidFill>
        <a:ln w="6350" cap="flat" cmpd="sng" algn="ctr">
          <a:solidFill>
            <a:schemeClr val="accent5">
              <a:hueOff val="-524108"/>
              <a:satOff val="15284"/>
              <a:lumOff val="-9586"/>
              <a:alphaOff val="0"/>
            </a:schemeClr>
          </a:solidFill>
          <a:prstDash val="solid"/>
          <a:miter lim="800000"/>
        </a:ln>
        <a:effectLst>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1">
          <a:scrgbClr r="0" g="0" b="0"/>
        </a:fillRef>
        <a:effectRef idx="2">
          <a:scrgbClr r="0" g="0" b="0"/>
        </a:effectRef>
        <a:fontRef idx="minor"/>
      </dsp:style>
    </dsp:sp>
    <dsp:sp modelId="{C02F0033-4998-2343-BD45-F37C4730E89B}">
      <dsp:nvSpPr>
        <dsp:cNvPr id="0" name=""/>
        <dsp:cNvSpPr/>
      </dsp:nvSpPr>
      <dsp:spPr>
        <a:xfrm>
          <a:off x="2368782" y="1355619"/>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546176"/>
              <a:satOff val="15927"/>
              <a:lumOff val="-9990"/>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184BC9D4-C136-2F4E-ADC0-D70247E96F94}">
      <dsp:nvSpPr>
        <dsp:cNvPr id="0" name=""/>
        <dsp:cNvSpPr/>
      </dsp:nvSpPr>
      <dsp:spPr>
        <a:xfrm>
          <a:off x="944535" y="1145810"/>
          <a:ext cx="549062" cy="471356"/>
        </a:xfrm>
        <a:prstGeom prst="hexagon">
          <a:avLst>
            <a:gd name="adj" fmla="val 25000"/>
            <a:gd name="vf" fmla="val 115470"/>
          </a:avLst>
        </a:prstGeom>
        <a:gradFill rotWithShape="0">
          <a:gsLst>
            <a:gs pos="0">
              <a:schemeClr val="accent5">
                <a:hueOff val="-628930"/>
                <a:satOff val="18341"/>
                <a:lumOff val="-11503"/>
                <a:alphaOff val="0"/>
                <a:satMod val="103000"/>
                <a:lumMod val="102000"/>
                <a:tint val="94000"/>
              </a:schemeClr>
            </a:gs>
            <a:gs pos="50000">
              <a:schemeClr val="accent5">
                <a:hueOff val="-628930"/>
                <a:satOff val="18341"/>
                <a:lumOff val="-11503"/>
                <a:alphaOff val="0"/>
                <a:satMod val="110000"/>
                <a:lumMod val="100000"/>
                <a:shade val="100000"/>
              </a:schemeClr>
            </a:gs>
            <a:gs pos="100000">
              <a:schemeClr val="accent5">
                <a:hueOff val="-628930"/>
                <a:satOff val="18341"/>
                <a:lumOff val="-11503"/>
                <a:alphaOff val="0"/>
                <a:lumMod val="99000"/>
                <a:satMod val="120000"/>
                <a:shade val="78000"/>
              </a:schemeClr>
            </a:gs>
          </a:gsLst>
          <a:lin ang="5400000" scaled="0"/>
        </a:gradFill>
        <a:ln w="6350" cap="flat" cmpd="sng" algn="ctr">
          <a:solidFill>
            <a:schemeClr val="accent5">
              <a:hueOff val="-628930"/>
              <a:satOff val="18341"/>
              <a:lumOff val="-11503"/>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XLS</a:t>
          </a:r>
        </a:p>
      </dsp:txBody>
      <dsp:txXfrm>
        <a:off x="1029570" y="1218810"/>
        <a:ext cx="378992" cy="325356"/>
      </dsp:txXfrm>
    </dsp:sp>
    <dsp:sp modelId="{2DDC8F88-C7AF-8440-8173-5EA5DAA1BB23}">
      <dsp:nvSpPr>
        <dsp:cNvPr id="0" name=""/>
        <dsp:cNvSpPr/>
      </dsp:nvSpPr>
      <dsp:spPr>
        <a:xfrm>
          <a:off x="960097" y="1354804"/>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595828"/>
              <a:satOff val="17375"/>
              <a:lumOff val="-10898"/>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A574AF0D-B27F-F14A-8F2A-7F280357CCA5}">
      <dsp:nvSpPr>
        <dsp:cNvPr id="0" name=""/>
        <dsp:cNvSpPr/>
      </dsp:nvSpPr>
      <dsp:spPr>
        <a:xfrm>
          <a:off x="471929" y="1407969"/>
          <a:ext cx="549062" cy="471356"/>
        </a:xfrm>
        <a:prstGeom prst="hexagon">
          <a:avLst>
            <a:gd name="adj" fmla="val 25000"/>
            <a:gd name="vf" fmla="val 115470"/>
          </a:avLst>
        </a:prstGeom>
        <a:solidFill>
          <a:schemeClr val="lt1">
            <a:hueOff val="0"/>
            <a:satOff val="0"/>
            <a:lumOff val="0"/>
            <a:alpha val="53000"/>
          </a:schemeClr>
        </a:solidFill>
        <a:ln w="6350" cap="flat" cmpd="sng" algn="ctr">
          <a:solidFill>
            <a:schemeClr val="accent5">
              <a:hueOff val="-628930"/>
              <a:satOff val="18341"/>
              <a:lumOff val="-11503"/>
              <a:alphaOff val="0"/>
            </a:schemeClr>
          </a:solidFill>
          <a:prstDash val="solid"/>
          <a:miter lim="800000"/>
        </a:ln>
        <a:effectLst>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1">
          <a:scrgbClr r="0" g="0" b="0"/>
        </a:fillRef>
        <a:effectRef idx="2">
          <a:scrgbClr r="0" g="0" b="0"/>
        </a:effectRef>
        <a:fontRef idx="minor"/>
      </dsp:style>
    </dsp:sp>
    <dsp:sp modelId="{71EE6FC7-D36D-614C-A709-B355C3B317D5}">
      <dsp:nvSpPr>
        <dsp:cNvPr id="0" name=""/>
        <dsp:cNvSpPr/>
      </dsp:nvSpPr>
      <dsp:spPr>
        <a:xfrm>
          <a:off x="845751" y="1414487"/>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645481"/>
              <a:satOff val="18823"/>
              <a:lumOff val="-11806"/>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3DD253C5-6115-C443-8182-2968847360D7}">
      <dsp:nvSpPr>
        <dsp:cNvPr id="0" name=""/>
        <dsp:cNvSpPr/>
      </dsp:nvSpPr>
      <dsp:spPr>
        <a:xfrm>
          <a:off x="2831915" y="1154976"/>
          <a:ext cx="549062" cy="471356"/>
        </a:xfrm>
        <a:prstGeom prst="hexagon">
          <a:avLst>
            <a:gd name="adj" fmla="val 25000"/>
            <a:gd name="vf" fmla="val 115470"/>
          </a:avLst>
        </a:prstGeom>
        <a:gradFill rotWithShape="0">
          <a:gsLst>
            <a:gs pos="0">
              <a:schemeClr val="accent5">
                <a:hueOff val="-733752"/>
                <a:satOff val="21397"/>
                <a:lumOff val="-13421"/>
                <a:alphaOff val="0"/>
                <a:satMod val="103000"/>
                <a:lumMod val="102000"/>
                <a:tint val="94000"/>
              </a:schemeClr>
            </a:gs>
            <a:gs pos="50000">
              <a:schemeClr val="accent5">
                <a:hueOff val="-733752"/>
                <a:satOff val="21397"/>
                <a:lumOff val="-13421"/>
                <a:alphaOff val="0"/>
                <a:satMod val="110000"/>
                <a:lumMod val="100000"/>
                <a:shade val="100000"/>
              </a:schemeClr>
            </a:gs>
            <a:gs pos="100000">
              <a:schemeClr val="accent5">
                <a:hueOff val="-733752"/>
                <a:satOff val="21397"/>
                <a:lumOff val="-13421"/>
                <a:alphaOff val="0"/>
                <a:lumMod val="99000"/>
                <a:satMod val="120000"/>
                <a:shade val="78000"/>
              </a:schemeClr>
            </a:gs>
          </a:gsLst>
          <a:lin ang="5400000" scaled="0"/>
        </a:gradFill>
        <a:ln w="6350" cap="flat" cmpd="sng" algn="ctr">
          <a:solidFill>
            <a:schemeClr val="accent5">
              <a:hueOff val="-733752"/>
              <a:satOff val="21397"/>
              <a:lumOff val="-13421"/>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CSV</a:t>
          </a:r>
        </a:p>
      </dsp:txBody>
      <dsp:txXfrm>
        <a:off x="2916950" y="1227976"/>
        <a:ext cx="378992" cy="325356"/>
      </dsp:txXfrm>
    </dsp:sp>
    <dsp:sp modelId="{EA9D1791-8F14-FE40-9909-50A426AFF4E5}">
      <dsp:nvSpPr>
        <dsp:cNvPr id="0" name=""/>
        <dsp:cNvSpPr/>
      </dsp:nvSpPr>
      <dsp:spPr>
        <a:xfrm>
          <a:off x="2940848" y="1567871"/>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695133"/>
              <a:satOff val="20271"/>
              <a:lumOff val="-12714"/>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7F8150C0-EBE4-3144-A25A-2DF45FBD29D0}">
      <dsp:nvSpPr>
        <dsp:cNvPr id="0" name=""/>
        <dsp:cNvSpPr/>
      </dsp:nvSpPr>
      <dsp:spPr>
        <a:xfrm>
          <a:off x="2359648" y="1412858"/>
          <a:ext cx="549062" cy="471356"/>
        </a:xfrm>
        <a:prstGeom prst="hexagon">
          <a:avLst>
            <a:gd name="adj" fmla="val 25000"/>
            <a:gd name="vf" fmla="val 115470"/>
          </a:avLst>
        </a:prstGeom>
        <a:solidFill>
          <a:schemeClr val="lt1">
            <a:hueOff val="0"/>
            <a:satOff val="0"/>
            <a:lumOff val="0"/>
            <a:alpha val="53000"/>
          </a:schemeClr>
        </a:solidFill>
        <a:ln w="6350" cap="flat" cmpd="sng" algn="ctr">
          <a:solidFill>
            <a:schemeClr val="accent5">
              <a:hueOff val="-733752"/>
              <a:satOff val="21397"/>
              <a:lumOff val="-13421"/>
              <a:alphaOff val="0"/>
            </a:schemeClr>
          </a:solidFill>
          <a:prstDash val="solid"/>
          <a:miter lim="800000"/>
        </a:ln>
        <a:effectLst>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1">
          <a:scrgbClr r="0" g="0" b="0"/>
        </a:fillRef>
        <a:effectRef idx="2">
          <a:scrgbClr r="0" g="0" b="0"/>
        </a:effectRef>
        <a:fontRef idx="minor"/>
      </dsp:style>
    </dsp:sp>
    <dsp:sp modelId="{B986E359-C83C-5941-B7BD-BE32D28873BA}">
      <dsp:nvSpPr>
        <dsp:cNvPr id="0" name=""/>
        <dsp:cNvSpPr/>
      </dsp:nvSpPr>
      <dsp:spPr>
        <a:xfrm>
          <a:off x="2839020" y="1619814"/>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744786"/>
              <a:satOff val="21719"/>
              <a:lumOff val="-13622"/>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A39B5B94-799D-6B4A-8F5C-58A78D15451D}">
      <dsp:nvSpPr>
        <dsp:cNvPr id="0" name=""/>
        <dsp:cNvSpPr/>
      </dsp:nvSpPr>
      <dsp:spPr>
        <a:xfrm>
          <a:off x="2833945" y="112656"/>
          <a:ext cx="549062" cy="471356"/>
        </a:xfrm>
        <a:prstGeom prst="hexagon">
          <a:avLst>
            <a:gd name="adj" fmla="val 25000"/>
            <a:gd name="vf" fmla="val 115470"/>
          </a:avLst>
        </a:prstGeom>
        <a:gradFill rotWithShape="0">
          <a:gsLst>
            <a:gs pos="0">
              <a:schemeClr val="accent5">
                <a:hueOff val="-838573"/>
                <a:satOff val="24454"/>
                <a:lumOff val="-15338"/>
                <a:alphaOff val="0"/>
                <a:satMod val="103000"/>
                <a:lumMod val="102000"/>
                <a:tint val="94000"/>
              </a:schemeClr>
            </a:gs>
            <a:gs pos="50000">
              <a:schemeClr val="accent5">
                <a:hueOff val="-838573"/>
                <a:satOff val="24454"/>
                <a:lumOff val="-15338"/>
                <a:alphaOff val="0"/>
                <a:satMod val="110000"/>
                <a:lumMod val="100000"/>
                <a:shade val="100000"/>
              </a:schemeClr>
            </a:gs>
            <a:gs pos="100000">
              <a:schemeClr val="accent5">
                <a:hueOff val="-838573"/>
                <a:satOff val="24454"/>
                <a:lumOff val="-15338"/>
                <a:alphaOff val="0"/>
                <a:lumMod val="99000"/>
                <a:satMod val="120000"/>
                <a:shade val="78000"/>
              </a:schemeClr>
            </a:gs>
          </a:gsLst>
          <a:lin ang="5400000" scaled="0"/>
        </a:gradFill>
        <a:ln w="6350" cap="flat" cmpd="sng" algn="ctr">
          <a:solidFill>
            <a:schemeClr val="accent5">
              <a:hueOff val="-838573"/>
              <a:satOff val="24454"/>
              <a:lumOff val="-15338"/>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HTML</a:t>
          </a:r>
        </a:p>
      </dsp:txBody>
      <dsp:txXfrm>
        <a:off x="2918980" y="185656"/>
        <a:ext cx="378992" cy="325356"/>
      </dsp:txXfrm>
    </dsp:sp>
    <dsp:sp modelId="{AD7ED48F-8FDB-7742-A102-37A364FEE2A8}">
      <dsp:nvSpPr>
        <dsp:cNvPr id="0" name=""/>
        <dsp:cNvSpPr/>
      </dsp:nvSpPr>
      <dsp:spPr>
        <a:xfrm>
          <a:off x="3213857" y="526977"/>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794438"/>
              <a:satOff val="23167"/>
              <a:lumOff val="-1453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596C9D6A-6FBD-394F-8E69-E4C3E06051CF}">
      <dsp:nvSpPr>
        <dsp:cNvPr id="0" name=""/>
        <dsp:cNvSpPr/>
      </dsp:nvSpPr>
      <dsp:spPr>
        <a:xfrm>
          <a:off x="2833945" y="632900"/>
          <a:ext cx="549062" cy="471356"/>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5">
              <a:hueOff val="-838573"/>
              <a:satOff val="24454"/>
              <a:lumOff val="-15338"/>
              <a:alphaOff val="0"/>
            </a:schemeClr>
          </a:solidFill>
          <a:prstDash val="solid"/>
          <a:miter lim="800000"/>
        </a:ln>
        <a:effectLst/>
        <a:scene3d>
          <a:camera prst="perspectiveHeroicExtremeLeftFacing"/>
          <a:lightRig rig="threePt" dir="t"/>
        </a:scene3d>
      </dsp:spPr>
      <dsp:style>
        <a:lnRef idx="1">
          <a:scrgbClr r="0" g="0" b="0"/>
        </a:lnRef>
        <a:fillRef idx="1">
          <a:scrgbClr r="0" g="0" b="0"/>
        </a:fillRef>
        <a:effectRef idx="2">
          <a:scrgbClr r="0" g="0" b="0"/>
        </a:effectRef>
        <a:fontRef idx="minor"/>
      </dsp:style>
    </dsp:sp>
    <dsp:sp modelId="{7CEFA85B-CA64-634D-9ED1-38AF185225C9}">
      <dsp:nvSpPr>
        <dsp:cNvPr id="0" name=""/>
        <dsp:cNvSpPr/>
      </dsp:nvSpPr>
      <dsp:spPr>
        <a:xfrm>
          <a:off x="3213857" y="635752"/>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844090"/>
              <a:satOff val="24615"/>
              <a:lumOff val="-15439"/>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CA784719-0B6B-BF40-AE0F-6E9AAA9A4D88}">
      <dsp:nvSpPr>
        <dsp:cNvPr id="0" name=""/>
        <dsp:cNvSpPr/>
      </dsp:nvSpPr>
      <dsp:spPr>
        <a:xfrm>
          <a:off x="1415112" y="1410006"/>
          <a:ext cx="549062" cy="471356"/>
        </a:xfrm>
        <a:prstGeom prst="hexagon">
          <a:avLst>
            <a:gd name="adj" fmla="val 25000"/>
            <a:gd name="vf" fmla="val 115470"/>
          </a:avLst>
        </a:prstGeom>
        <a:gradFill rotWithShape="0">
          <a:gsLst>
            <a:gs pos="0">
              <a:schemeClr val="accent5">
                <a:hueOff val="-943395"/>
                <a:satOff val="27511"/>
                <a:lumOff val="-17255"/>
                <a:alphaOff val="0"/>
                <a:satMod val="103000"/>
                <a:lumMod val="102000"/>
                <a:tint val="94000"/>
              </a:schemeClr>
            </a:gs>
            <a:gs pos="50000">
              <a:schemeClr val="accent5">
                <a:hueOff val="-943395"/>
                <a:satOff val="27511"/>
                <a:lumOff val="-17255"/>
                <a:alphaOff val="0"/>
                <a:satMod val="110000"/>
                <a:lumMod val="100000"/>
                <a:shade val="100000"/>
              </a:schemeClr>
            </a:gs>
            <a:gs pos="100000">
              <a:schemeClr val="accent5">
                <a:hueOff val="-943395"/>
                <a:satOff val="27511"/>
                <a:lumOff val="-17255"/>
                <a:alphaOff val="0"/>
                <a:lumMod val="99000"/>
                <a:satMod val="120000"/>
                <a:shade val="78000"/>
              </a:schemeClr>
            </a:gs>
          </a:gsLst>
          <a:lin ang="5400000" scaled="0"/>
        </a:gradFill>
        <a:ln w="6350" cap="flat" cmpd="sng" algn="ctr">
          <a:solidFill>
            <a:schemeClr val="accent5">
              <a:hueOff val="-943395"/>
              <a:satOff val="27511"/>
              <a:lumOff val="-17255"/>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GIF</a:t>
          </a:r>
        </a:p>
      </dsp:txBody>
      <dsp:txXfrm>
        <a:off x="1500147" y="1483006"/>
        <a:ext cx="378992" cy="325356"/>
      </dsp:txXfrm>
    </dsp:sp>
    <dsp:sp modelId="{86E9E424-12B6-DC4C-A93C-5139845FE4F5}">
      <dsp:nvSpPr>
        <dsp:cNvPr id="0" name=""/>
        <dsp:cNvSpPr/>
      </dsp:nvSpPr>
      <dsp:spPr>
        <a:xfrm>
          <a:off x="1523706" y="1822901"/>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893743"/>
              <a:satOff val="26063"/>
              <a:lumOff val="-1634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AE2C5E7E-FB22-0644-A2EF-61B15E4882FE}">
      <dsp:nvSpPr>
        <dsp:cNvPr id="0" name=""/>
        <dsp:cNvSpPr/>
      </dsp:nvSpPr>
      <dsp:spPr>
        <a:xfrm>
          <a:off x="942506" y="1668090"/>
          <a:ext cx="549062" cy="471356"/>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5">
              <a:hueOff val="-943395"/>
              <a:satOff val="27511"/>
              <a:lumOff val="-17255"/>
              <a:alphaOff val="0"/>
            </a:schemeClr>
          </a:solidFill>
          <a:prstDash val="solid"/>
          <a:miter lim="800000"/>
        </a:ln>
        <a:effectLst/>
        <a:scene3d>
          <a:camera prst="perspectiveHeroicExtremeLeftFacing"/>
          <a:lightRig rig="threePt" dir="t"/>
        </a:scene3d>
      </dsp:spPr>
      <dsp:style>
        <a:lnRef idx="1">
          <a:scrgbClr r="0" g="0" b="0"/>
        </a:lnRef>
        <a:fillRef idx="1">
          <a:scrgbClr r="0" g="0" b="0"/>
        </a:fillRef>
        <a:effectRef idx="2">
          <a:scrgbClr r="0" g="0" b="0"/>
        </a:effectRef>
        <a:fontRef idx="minor"/>
      </dsp:style>
    </dsp:sp>
    <dsp:sp modelId="{435D994D-7FA8-574C-BB45-8DEA9C4E1973}">
      <dsp:nvSpPr>
        <dsp:cNvPr id="0" name=""/>
        <dsp:cNvSpPr/>
      </dsp:nvSpPr>
      <dsp:spPr>
        <a:xfrm>
          <a:off x="1421878" y="1874843"/>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943395"/>
              <a:satOff val="27511"/>
              <a:lumOff val="-1725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E570DB-3506-5A47-ABFE-4873DC100DFC}" type="datetimeFigureOut">
              <a:rPr lang="en-US" smtClean="0"/>
              <a:t>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42E30C-C01C-0942-BCBE-E1B941F4DF12}" type="slidenum">
              <a:rPr lang="en-US" smtClean="0"/>
              <a:t>‹#›</a:t>
            </a:fld>
            <a:endParaRPr lang="en-US"/>
          </a:p>
        </p:txBody>
      </p:sp>
    </p:spTree>
    <p:extLst>
      <p:ext uri="{BB962C8B-B14F-4D97-AF65-F5344CB8AC3E}">
        <p14:creationId xmlns:p14="http://schemas.microsoft.com/office/powerpoint/2010/main" val="618807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Good Afternoon.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is geospatial research contributing to the measurement of SDG indicators</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a:p>
          <a:p>
            <a:r>
              <a:rPr lang="en-US" i="0" baseline="0" dirty="0"/>
              <a:t>Today I will provide an overview of </a:t>
            </a:r>
            <a:r>
              <a:rPr lang="en-US" i="0" baseline="0" dirty="0" err="1"/>
              <a:t>AmeriGEOSS</a:t>
            </a:r>
            <a:r>
              <a:rPr lang="en-US" i="0" baseline="0" dirty="0"/>
              <a:t> and how the community is working to </a:t>
            </a:r>
            <a:r>
              <a:rPr lang="en-US" sz="1200" b="0" i="0" kern="1200" dirty="0">
                <a:solidFill>
                  <a:schemeClr val="tx1"/>
                </a:solidFill>
                <a:effectLst/>
                <a:latin typeface="+mn-lt"/>
                <a:ea typeface="+mn-ea"/>
                <a:cs typeface="+mn-cs"/>
              </a:rPr>
              <a:t>strengthen the national geospatial information management capacities of countries, particularly developing countries, towards implementing the 2030 Agenda and evidence-based policy and decision making.</a:t>
            </a:r>
          </a:p>
          <a:p>
            <a:br>
              <a:rPr lang="en-US" dirty="0"/>
            </a:br>
            <a:r>
              <a:rPr lang="es-CO" sz="1200" i="0" dirty="0"/>
              <a:t>The AmeriGEOSS Community Platform brings together </a:t>
            </a:r>
            <a:r>
              <a:rPr lang="es-CO" sz="1200" b="0" i="0" dirty="0"/>
              <a:t>social, economic and environmental data through open data portals at the National, Regional and Global scale.</a:t>
            </a:r>
            <a:endParaRPr lang="en-US" sz="1200" b="0" i="0" dirty="0"/>
          </a:p>
          <a:p>
            <a:endParaRPr lang="en-US" b="0" dirty="0"/>
          </a:p>
        </p:txBody>
      </p:sp>
      <p:sp>
        <p:nvSpPr>
          <p:cNvPr id="4" name="Slide Number Placeholder 3"/>
          <p:cNvSpPr>
            <a:spLocks noGrp="1"/>
          </p:cNvSpPr>
          <p:nvPr>
            <p:ph type="sldNum" sz="quarter" idx="10"/>
          </p:nvPr>
        </p:nvSpPr>
        <p:spPr/>
        <p:txBody>
          <a:bodyPr/>
          <a:lstStyle/>
          <a:p>
            <a:fld id="{8C42E30C-C01C-0942-BCBE-E1B941F4DF12}" type="slidenum">
              <a:rPr lang="en-US" smtClean="0"/>
              <a:t>1</a:t>
            </a:fld>
            <a:endParaRPr lang="en-US"/>
          </a:p>
        </p:txBody>
      </p:sp>
    </p:spTree>
    <p:extLst>
      <p:ext uri="{BB962C8B-B14F-4D97-AF65-F5344CB8AC3E}">
        <p14:creationId xmlns:p14="http://schemas.microsoft.com/office/powerpoint/2010/main" val="902964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One of our community initiatives is </a:t>
            </a:r>
            <a:r>
              <a:rPr lang="en-US" baseline="0" dirty="0" err="1"/>
              <a:t>GEOGlows</a:t>
            </a:r>
            <a:r>
              <a:rPr lang="en-US" baseline="0" dirty="0"/>
              <a:t>.   We are initiating efforts to support capacity building to understand water use, water availability, and water quality.  The outcomes of these activities will support clean water and sanitation efforts under SDG 6.</a:t>
            </a:r>
          </a:p>
          <a:p>
            <a:endParaRPr lang="en-US" baseline="0" dirty="0"/>
          </a:p>
          <a:p>
            <a:pPr marL="228600" indent="-228600">
              <a:buAutoNum type="arabicParenR"/>
            </a:pPr>
            <a:r>
              <a:rPr lang="en-US" b="1" i="1" baseline="0" dirty="0"/>
              <a:t>[CLICK] </a:t>
            </a:r>
            <a:r>
              <a:rPr lang="en-US" baseline="0" dirty="0"/>
              <a:t>- Through the platform a researcher or analyst can find water data  </a:t>
            </a:r>
          </a:p>
          <a:p>
            <a:pPr marL="457200" lvl="1" indent="0">
              <a:buNone/>
            </a:pPr>
            <a:r>
              <a:rPr lang="en-US" baseline="0" dirty="0"/>
              <a:t>- In this example, I search on aqua and the matching results were provided to me</a:t>
            </a:r>
          </a:p>
          <a:p>
            <a:pPr marL="228600" indent="-228600">
              <a:buAutoNum type="arabicParenR" startAt="2"/>
            </a:pPr>
            <a:r>
              <a:rPr lang="en-US" b="1" i="1" baseline="0" dirty="0"/>
              <a:t>[CLICK] - </a:t>
            </a:r>
            <a:r>
              <a:rPr lang="en-US" baseline="0" dirty="0"/>
              <a:t>Access a variety of hydrometric data to understand variables and </a:t>
            </a:r>
          </a:p>
          <a:p>
            <a:pPr marL="457200" lvl="1" indent="0">
              <a:buNone/>
            </a:pPr>
            <a:r>
              <a:rPr lang="en-US" baseline="0" dirty="0"/>
              <a:t>- Using the faceted search tools in the left side panel, I can filter through the results according to the water variables that meet my exact needs</a:t>
            </a:r>
          </a:p>
          <a:p>
            <a:r>
              <a:rPr lang="en-US" b="1" i="1" baseline="0" dirty="0"/>
              <a:t>3) [CLICK] - </a:t>
            </a:r>
            <a:r>
              <a:rPr lang="en-US" baseline="0" dirty="0"/>
              <a:t>After completing searches, the user can access reports, community developed maps, applications and analytical tools to support understanding and decision-making.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8C42E30C-C01C-0942-BCBE-E1B941F4DF12}" type="slidenum">
              <a:rPr lang="en-US" smtClean="0"/>
              <a:t>11</a:t>
            </a:fld>
            <a:endParaRPr lang="en-US"/>
          </a:p>
        </p:txBody>
      </p:sp>
    </p:spTree>
    <p:extLst>
      <p:ext uri="{BB962C8B-B14F-4D97-AF65-F5344CB8AC3E}">
        <p14:creationId xmlns:p14="http://schemas.microsoft.com/office/powerpoint/2010/main" val="2971756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our focus area is providing</a:t>
            </a:r>
            <a:r>
              <a:rPr lang="en-US" baseline="0" dirty="0"/>
              <a:t> access to Disaster data through the platform.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this example, I searched for disaster data and 368 results were returned.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One example is from the NASA </a:t>
            </a:r>
            <a:r>
              <a:rPr lang="en-US" sz="1200" b="0" i="0" kern="1200" dirty="0">
                <a:solidFill>
                  <a:schemeClr val="tx1"/>
                </a:solidFill>
                <a:effectLst/>
                <a:latin typeface="+mn-lt"/>
                <a:ea typeface="+mn-ea"/>
                <a:cs typeface="+mn-cs"/>
              </a:rPr>
              <a:t>Fire Information for Resource Management System (FIRMS).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FIRMS distributes Near Real-Time (NRT) active fire data within 3 hours of satellite overpass from both the Moderate Resolution Imaging </a:t>
            </a:r>
            <a:r>
              <a:rPr lang="en-US" sz="1200" b="0" i="0" kern="1200" dirty="0" err="1">
                <a:solidFill>
                  <a:schemeClr val="tx1"/>
                </a:solidFill>
                <a:effectLst/>
                <a:latin typeface="+mn-lt"/>
                <a:ea typeface="+mn-ea"/>
                <a:cs typeface="+mn-cs"/>
              </a:rPr>
              <a:t>Spectroradiometer</a:t>
            </a:r>
            <a:r>
              <a:rPr lang="en-US" sz="1200" b="0" i="0" kern="1200" dirty="0">
                <a:solidFill>
                  <a:schemeClr val="tx1"/>
                </a:solidFill>
                <a:effectLst/>
                <a:latin typeface="+mn-lt"/>
                <a:ea typeface="+mn-ea"/>
                <a:cs typeface="+mn-cs"/>
              </a:rPr>
              <a:t> (MODIS) and the Visible Infrared Imaging Radiometer Suite (VIIRS).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Since this resource was added to the platform as a WMS service, an</a:t>
            </a:r>
            <a:r>
              <a:rPr lang="en-US" sz="1200" b="0" i="0" kern="1200" baseline="0" dirty="0">
                <a:solidFill>
                  <a:schemeClr val="tx1"/>
                </a:solidFill>
                <a:effectLst/>
                <a:latin typeface="+mn-lt"/>
                <a:ea typeface="+mn-ea"/>
                <a:cs typeface="+mn-cs"/>
              </a:rPr>
              <a:t> interactive map viewer displays the real time data from the last 24 hours.    The user can pan and zoom to their geographic area of interest for more detailed information.</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8C42E30C-C01C-0942-BCBE-E1B941F4DF12}" type="slidenum">
              <a:rPr lang="en-US" smtClean="0"/>
              <a:t>12</a:t>
            </a:fld>
            <a:endParaRPr lang="en-US"/>
          </a:p>
        </p:txBody>
      </p:sp>
    </p:spTree>
    <p:extLst>
      <p:ext uri="{BB962C8B-B14F-4D97-AF65-F5344CB8AC3E}">
        <p14:creationId xmlns:p14="http://schemas.microsoft.com/office/powerpoint/2010/main" val="1466626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AmeriGEOSS</a:t>
            </a:r>
            <a:r>
              <a:rPr lang="en-US" dirty="0"/>
              <a:t> community acknowledges that imagery is a powerful resource that can improve understanding and decision-making.  We are developing a tool that will allow novice and advanced users to leverage imagery for improve understanding and decision making. </a:t>
            </a:r>
          </a:p>
        </p:txBody>
      </p:sp>
      <p:sp>
        <p:nvSpPr>
          <p:cNvPr id="4" name="Slide Number Placeholder 3"/>
          <p:cNvSpPr>
            <a:spLocks noGrp="1"/>
          </p:cNvSpPr>
          <p:nvPr>
            <p:ph type="sldNum" sz="quarter" idx="10"/>
          </p:nvPr>
        </p:nvSpPr>
        <p:spPr/>
        <p:txBody>
          <a:bodyPr/>
          <a:lstStyle/>
          <a:p>
            <a:fld id="{8C42E30C-C01C-0942-BCBE-E1B941F4DF12}" type="slidenum">
              <a:rPr lang="en-US" smtClean="0"/>
              <a:t>14</a:t>
            </a:fld>
            <a:endParaRPr lang="en-US"/>
          </a:p>
        </p:txBody>
      </p:sp>
    </p:spTree>
    <p:extLst>
      <p:ext uri="{BB962C8B-B14F-4D97-AF65-F5344CB8AC3E}">
        <p14:creationId xmlns:p14="http://schemas.microsoft.com/office/powerpoint/2010/main" val="757688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imagery analysis tool can be used to visualize imagery, combine other data for analysis, measure, compare and detect change over time.  </a:t>
            </a:r>
          </a:p>
          <a:p>
            <a:endParaRPr lang="en-US" dirty="0"/>
          </a:p>
        </p:txBody>
      </p:sp>
      <p:sp>
        <p:nvSpPr>
          <p:cNvPr id="4" name="Slide Number Placeholder 3"/>
          <p:cNvSpPr>
            <a:spLocks noGrp="1"/>
          </p:cNvSpPr>
          <p:nvPr>
            <p:ph type="sldNum" sz="quarter" idx="10"/>
          </p:nvPr>
        </p:nvSpPr>
        <p:spPr/>
        <p:txBody>
          <a:bodyPr/>
          <a:lstStyle/>
          <a:p>
            <a:fld id="{8C42E30C-C01C-0942-BCBE-E1B941F4DF12}" type="slidenum">
              <a:rPr lang="en-US" smtClean="0"/>
              <a:t>15</a:t>
            </a:fld>
            <a:endParaRPr lang="en-US"/>
          </a:p>
        </p:txBody>
      </p:sp>
    </p:spTree>
    <p:extLst>
      <p:ext uri="{BB962C8B-B14F-4D97-AF65-F5344CB8AC3E}">
        <p14:creationId xmlns:p14="http://schemas.microsoft.com/office/powerpoint/2010/main" val="3461192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imagery analysis tool can be used to visualize imagery, combine other data for analysis, measure, compare and detect change over time.  </a:t>
            </a:r>
          </a:p>
        </p:txBody>
      </p:sp>
      <p:sp>
        <p:nvSpPr>
          <p:cNvPr id="4" name="Slide Number Placeholder 3"/>
          <p:cNvSpPr>
            <a:spLocks noGrp="1"/>
          </p:cNvSpPr>
          <p:nvPr>
            <p:ph type="sldNum" sz="quarter" idx="10"/>
          </p:nvPr>
        </p:nvSpPr>
        <p:spPr/>
        <p:txBody>
          <a:bodyPr/>
          <a:lstStyle/>
          <a:p>
            <a:fld id="{8C42E30C-C01C-0942-BCBE-E1B941F4DF12}" type="slidenum">
              <a:rPr lang="en-US" smtClean="0"/>
              <a:t>16</a:t>
            </a:fld>
            <a:endParaRPr lang="en-US"/>
          </a:p>
        </p:txBody>
      </p:sp>
    </p:spTree>
    <p:extLst>
      <p:ext uri="{BB962C8B-B14F-4D97-AF65-F5344CB8AC3E}">
        <p14:creationId xmlns:p14="http://schemas.microsoft.com/office/powerpoint/2010/main" val="4101605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an example using imagery to visualize the change in vegetation over time.   This time based example shows areas of environmental stress from 1997 through 2017 in 5 year increments. As you can see in this illustration there are a number of areas that indicate a decrease in vegetation.</a:t>
            </a:r>
          </a:p>
        </p:txBody>
      </p:sp>
      <p:sp>
        <p:nvSpPr>
          <p:cNvPr id="4" name="Slide Number Placeholder 3"/>
          <p:cNvSpPr>
            <a:spLocks noGrp="1"/>
          </p:cNvSpPr>
          <p:nvPr>
            <p:ph type="sldNum" sz="quarter" idx="10"/>
          </p:nvPr>
        </p:nvSpPr>
        <p:spPr/>
        <p:txBody>
          <a:bodyPr/>
          <a:lstStyle/>
          <a:p>
            <a:fld id="{8C42E30C-C01C-0942-BCBE-E1B941F4DF12}" type="slidenum">
              <a:rPr lang="en-US" smtClean="0"/>
              <a:t>17</a:t>
            </a:fld>
            <a:endParaRPr lang="en-US"/>
          </a:p>
        </p:txBody>
      </p:sp>
    </p:spTree>
    <p:extLst>
      <p:ext uri="{BB962C8B-B14F-4D97-AF65-F5344CB8AC3E}">
        <p14:creationId xmlns:p14="http://schemas.microsoft.com/office/powerpoint/2010/main" val="376259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example using the tool to determine moisture in the same area.</a:t>
            </a:r>
          </a:p>
        </p:txBody>
      </p:sp>
      <p:sp>
        <p:nvSpPr>
          <p:cNvPr id="4" name="Slide Number Placeholder 3"/>
          <p:cNvSpPr>
            <a:spLocks noGrp="1"/>
          </p:cNvSpPr>
          <p:nvPr>
            <p:ph type="sldNum" sz="quarter" idx="10"/>
          </p:nvPr>
        </p:nvSpPr>
        <p:spPr/>
        <p:txBody>
          <a:bodyPr/>
          <a:lstStyle/>
          <a:p>
            <a:fld id="{8C42E30C-C01C-0942-BCBE-E1B941F4DF12}" type="slidenum">
              <a:rPr lang="en-US" smtClean="0"/>
              <a:t>18</a:t>
            </a:fld>
            <a:endParaRPr lang="en-US"/>
          </a:p>
        </p:txBody>
      </p:sp>
    </p:spTree>
    <p:extLst>
      <p:ext uri="{BB962C8B-B14F-4D97-AF65-F5344CB8AC3E}">
        <p14:creationId xmlns:p14="http://schemas.microsoft.com/office/powerpoint/2010/main" val="1136800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an example using imagery to visualize the change in moisture over time.   This time based example shows areas of environmental stress from 1997 through 2017 in 5 year increments.  Note the correlation between vegetation loss and moisture loss.</a:t>
            </a:r>
          </a:p>
          <a:p>
            <a:endParaRPr lang="en-US" dirty="0"/>
          </a:p>
        </p:txBody>
      </p:sp>
      <p:sp>
        <p:nvSpPr>
          <p:cNvPr id="4" name="Slide Number Placeholder 3"/>
          <p:cNvSpPr>
            <a:spLocks noGrp="1"/>
          </p:cNvSpPr>
          <p:nvPr>
            <p:ph type="sldNum" sz="quarter" idx="10"/>
          </p:nvPr>
        </p:nvSpPr>
        <p:spPr/>
        <p:txBody>
          <a:bodyPr/>
          <a:lstStyle/>
          <a:p>
            <a:fld id="{8C42E30C-C01C-0942-BCBE-E1B941F4DF12}" type="slidenum">
              <a:rPr lang="en-US" smtClean="0"/>
              <a:t>19</a:t>
            </a:fld>
            <a:endParaRPr lang="en-US"/>
          </a:p>
        </p:txBody>
      </p:sp>
    </p:spTree>
    <p:extLst>
      <p:ext uri="{BB962C8B-B14F-4D97-AF65-F5344CB8AC3E}">
        <p14:creationId xmlns:p14="http://schemas.microsoft.com/office/powerpoint/2010/main" val="3671311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42E30C-C01C-0942-BCBE-E1B941F4DF12}" type="slidenum">
              <a:rPr lang="en-US" smtClean="0"/>
              <a:t>21</a:t>
            </a:fld>
            <a:endParaRPr lang="en-US"/>
          </a:p>
        </p:txBody>
      </p:sp>
    </p:spTree>
    <p:extLst>
      <p:ext uri="{BB962C8B-B14F-4D97-AF65-F5344CB8AC3E}">
        <p14:creationId xmlns:p14="http://schemas.microsoft.com/office/powerpoint/2010/main" val="1224243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Good Afternoon.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is geospatial research contributing to the measurement of SDG indicators</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a:p>
          <a:p>
            <a:r>
              <a:rPr lang="en-US" i="0" baseline="0" dirty="0"/>
              <a:t>Today I will provide an overview of </a:t>
            </a:r>
            <a:r>
              <a:rPr lang="en-US" i="0" baseline="0" dirty="0" err="1"/>
              <a:t>AmeriGEOSS</a:t>
            </a:r>
            <a:r>
              <a:rPr lang="en-US" i="0" baseline="0" dirty="0"/>
              <a:t> and how the community is working to </a:t>
            </a:r>
            <a:r>
              <a:rPr lang="en-US" sz="1200" b="0" i="0" kern="1200" dirty="0">
                <a:solidFill>
                  <a:schemeClr val="tx1"/>
                </a:solidFill>
                <a:effectLst/>
                <a:latin typeface="+mn-lt"/>
                <a:ea typeface="+mn-ea"/>
                <a:cs typeface="+mn-cs"/>
              </a:rPr>
              <a:t>strengthen the national geospatial information management capacities of countries, particularly developing countries, towards implementing the 2030 Agenda and evidence-based policy and decision making.</a:t>
            </a:r>
          </a:p>
          <a:p>
            <a:br>
              <a:rPr lang="en-US" dirty="0"/>
            </a:br>
            <a:r>
              <a:rPr lang="es-CO" sz="1200" i="0" dirty="0"/>
              <a:t>The AmeriGEOSS Community Platform brings together </a:t>
            </a:r>
            <a:r>
              <a:rPr lang="es-CO" sz="1200" b="0" i="0" dirty="0"/>
              <a:t>social, economic and environmental data through open data portals at the National, Regional and Global scale.</a:t>
            </a:r>
            <a:endParaRPr lang="en-US" sz="1200" b="0" i="0" dirty="0"/>
          </a:p>
          <a:p>
            <a:endParaRPr lang="en-US" b="0" dirty="0"/>
          </a:p>
        </p:txBody>
      </p:sp>
      <p:sp>
        <p:nvSpPr>
          <p:cNvPr id="4" name="Slide Number Placeholder 3"/>
          <p:cNvSpPr>
            <a:spLocks noGrp="1"/>
          </p:cNvSpPr>
          <p:nvPr>
            <p:ph type="sldNum" sz="quarter" idx="10"/>
          </p:nvPr>
        </p:nvSpPr>
        <p:spPr/>
        <p:txBody>
          <a:bodyPr/>
          <a:lstStyle/>
          <a:p>
            <a:fld id="{8C42E30C-C01C-0942-BCBE-E1B941F4DF12}" type="slidenum">
              <a:rPr lang="en-US" smtClean="0"/>
              <a:t>22</a:t>
            </a:fld>
            <a:endParaRPr lang="en-US"/>
          </a:p>
        </p:txBody>
      </p:sp>
    </p:spTree>
    <p:extLst>
      <p:ext uri="{BB962C8B-B14F-4D97-AF65-F5344CB8AC3E}">
        <p14:creationId xmlns:p14="http://schemas.microsoft.com/office/powerpoint/2010/main" val="1158808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txBox="1">
            <a:spLocks noGrp="1"/>
          </p:cNvSpPr>
          <p:nvPr>
            <p:ph type="body" idx="1"/>
          </p:nvPr>
        </p:nvSpPr>
        <p:spPr>
          <a:xfrm>
            <a:off x="685480" y="4343144"/>
            <a:ext cx="5487000" cy="4115100"/>
          </a:xfrm>
          <a:prstGeom prst="rect">
            <a:avLst/>
          </a:prstGeom>
        </p:spPr>
        <p:txBody>
          <a:bodyPr lIns="86175" tIns="86175" rIns="86175" bIns="86175" anchor="t" anchorCtr="0">
            <a:noAutofit/>
          </a:bodyPr>
          <a:lstStyle/>
          <a:p>
            <a:pPr lvl="0" rtl="0">
              <a:spcBef>
                <a:spcPts val="0"/>
              </a:spcBef>
              <a:buNone/>
            </a:pPr>
            <a:r>
              <a:rPr lang="es-CO" sz="1200" b="1" dirty="0">
                <a:solidFill>
                  <a:srgbClr val="000000"/>
                </a:solidFill>
                <a:latin typeface="Times New Roman"/>
                <a:ea typeface="Times New Roman"/>
                <a:cs typeface="Times New Roman"/>
                <a:sym typeface="Times New Roman"/>
              </a:rPr>
              <a:t>**Before I dive</a:t>
            </a:r>
            <a:r>
              <a:rPr lang="es-CO" sz="1200" b="1" baseline="0" dirty="0">
                <a:solidFill>
                  <a:srgbClr val="000000"/>
                </a:solidFill>
                <a:latin typeface="Times New Roman"/>
                <a:ea typeface="Times New Roman"/>
                <a:cs typeface="Times New Roman"/>
                <a:sym typeface="Times New Roman"/>
              </a:rPr>
              <a:t> into the platform let me give you some background informaiton on AmeriGEOSS.  AmeriGEOSS is an initiative under the GEO framework––launched in 2015</a:t>
            </a:r>
            <a:endParaRPr lang="es-CO" sz="1200" dirty="0">
              <a:solidFill>
                <a:srgbClr val="000000"/>
              </a:solidFill>
              <a:latin typeface="Times New Roman"/>
              <a:ea typeface="Times New Roman"/>
              <a:cs typeface="Times New Roman"/>
              <a:sym typeface="Times New Roman"/>
            </a:endParaRPr>
          </a:p>
          <a:p>
            <a:pPr lvl="0" rtl="0">
              <a:spcBef>
                <a:spcPts val="0"/>
              </a:spcBef>
              <a:buNone/>
            </a:pPr>
            <a:endParaRPr lang="es-CO" sz="1200" baseline="0" dirty="0">
              <a:solidFill>
                <a:srgbClr val="000000"/>
              </a:solidFill>
              <a:latin typeface="Times New Roman"/>
              <a:ea typeface="Times New Roman"/>
              <a:cs typeface="Times New Roman"/>
              <a:sym typeface="Times New Roman"/>
            </a:endParaRPr>
          </a:p>
          <a:p>
            <a:pPr marL="171450" lvl="0" indent="-171450" rtl="0">
              <a:spcBef>
                <a:spcPts val="0"/>
              </a:spcBef>
              <a:buFont typeface="Arial" charset="0"/>
              <a:buChar char="•"/>
            </a:pPr>
            <a:r>
              <a:rPr lang="es-CO" sz="1200" dirty="0">
                <a:solidFill>
                  <a:srgbClr val="000000"/>
                </a:solidFill>
                <a:latin typeface="Times New Roman"/>
                <a:ea typeface="Times New Roman"/>
                <a:cs typeface="Times New Roman"/>
                <a:sym typeface="Times New Roman"/>
              </a:rPr>
              <a:t>This is an adaptable framework that can be leveraged for capacity building. </a:t>
            </a:r>
          </a:p>
          <a:p>
            <a:pPr marL="171450" lvl="0" indent="-171450" rtl="0">
              <a:spcBef>
                <a:spcPts val="0"/>
              </a:spcBef>
              <a:buFont typeface="Arial" charset="0"/>
              <a:buChar char="•"/>
            </a:pPr>
            <a:r>
              <a:rPr lang="es-CO" sz="1200" dirty="0">
                <a:solidFill>
                  <a:srgbClr val="000000"/>
                </a:solidFill>
                <a:latin typeface="Times New Roman"/>
                <a:ea typeface="Times New Roman"/>
                <a:cs typeface="Times New Roman"/>
                <a:sym typeface="Times New Roman"/>
              </a:rPr>
              <a:t>Includes 16 nations in the Americas currently participates</a:t>
            </a:r>
          </a:p>
          <a:p>
            <a:pPr marL="171450" lvl="0" indent="-171450" rtl="0">
              <a:spcBef>
                <a:spcPts val="0"/>
              </a:spcBef>
              <a:buFont typeface="Arial" charset="0"/>
              <a:buChar char="•"/>
            </a:pPr>
            <a:r>
              <a:rPr lang="es-CO" sz="1200" dirty="0">
                <a:solidFill>
                  <a:srgbClr val="000000"/>
                </a:solidFill>
                <a:latin typeface="Times New Roman"/>
                <a:ea typeface="Times New Roman"/>
                <a:cs typeface="Times New Roman"/>
                <a:sym typeface="Times New Roman"/>
              </a:rPr>
              <a:t>Work</a:t>
            </a:r>
            <a:r>
              <a:rPr lang="es-CO" sz="1200" baseline="0" dirty="0">
                <a:solidFill>
                  <a:srgbClr val="000000"/>
                </a:solidFill>
                <a:latin typeface="Times New Roman"/>
                <a:ea typeface="Times New Roman"/>
                <a:cs typeface="Times New Roman"/>
                <a:sym typeface="Times New Roman"/>
              </a:rPr>
              <a:t> with regional and global partners to advance the use of EO data</a:t>
            </a:r>
          </a:p>
          <a:p>
            <a:pPr marL="171450" lvl="0" indent="-171450" rtl="0">
              <a:spcBef>
                <a:spcPts val="0"/>
              </a:spcBef>
              <a:buFont typeface="Arial" charset="0"/>
              <a:buChar char="•"/>
            </a:pPr>
            <a:r>
              <a:rPr lang="es-CO" sz="1200" baseline="0" dirty="0">
                <a:solidFill>
                  <a:srgbClr val="000000"/>
                </a:solidFill>
                <a:latin typeface="Times New Roman"/>
                <a:ea typeface="Times New Roman"/>
                <a:cs typeface="Times New Roman"/>
                <a:sym typeface="Times New Roman"/>
              </a:rPr>
              <a:t>Develop and leverage member capacities to support stakehoder and decision-maker needs.</a:t>
            </a:r>
          </a:p>
          <a:p>
            <a:pPr marL="171450" lvl="0" indent="-171450" rtl="0">
              <a:spcBef>
                <a:spcPts val="0"/>
              </a:spcBef>
              <a:buFont typeface="Arial" charset="0"/>
              <a:buChar char="•"/>
            </a:pPr>
            <a:endParaRPr lang="es-CO" sz="1200" dirty="0">
              <a:solidFill>
                <a:srgbClr val="000000"/>
              </a:solidFill>
              <a:latin typeface="Times New Roman"/>
              <a:ea typeface="Times New Roman"/>
              <a:cs typeface="Times New Roman"/>
              <a:sym typeface="Times New Roman"/>
            </a:endParaRPr>
          </a:p>
        </p:txBody>
      </p:sp>
      <p:sp>
        <p:nvSpPr>
          <p:cNvPr id="359" name="Shape 3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6532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AmeriGEOSS</a:t>
            </a:r>
            <a:r>
              <a:rPr lang="en-US" dirty="0"/>
              <a:t> has participated with GEO in</a:t>
            </a:r>
            <a:r>
              <a:rPr lang="en-US" baseline="0" dirty="0"/>
              <a:t> SDG Efforts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a:t>
            </a:r>
            <a:r>
              <a:rPr lang="en-US" baseline="0" dirty="0" err="1"/>
              <a:t>AmeriGEOSS</a:t>
            </a:r>
            <a:r>
              <a:rPr lang="en-US" baseline="0" dirty="0"/>
              <a:t> exploitation platform established in 2017 was designed to bring together communities of practice to use big data tools and services to support societal goals and objectives in the Americas.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platform provides a variety of data and analytical capabilities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are currently building capacity in the Americas around EV’s &amp; indicators and to develop pilots and use cases.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Efforts under GEO’s SDG initiative and </a:t>
            </a:r>
            <a:r>
              <a:rPr lang="en-US" baseline="0" dirty="0" err="1"/>
              <a:t>GeoGlam</a:t>
            </a:r>
            <a:r>
              <a:rPr lang="en-US" baseline="0" dirty="0"/>
              <a:t> demonstrated how Satellite, Academic, Crowdsourced and other information can support SDG 2 Zero Hunger indicators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Similarly SDG work under SDG 6 to monitor water availability and use are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8C42E30C-C01C-0942-BCBE-E1B941F4DF12}" type="slidenum">
              <a:rPr lang="en-US" smtClean="0"/>
              <a:t>23</a:t>
            </a:fld>
            <a:endParaRPr lang="en-US"/>
          </a:p>
        </p:txBody>
      </p:sp>
    </p:spTree>
    <p:extLst>
      <p:ext uri="{BB962C8B-B14F-4D97-AF65-F5344CB8AC3E}">
        <p14:creationId xmlns:p14="http://schemas.microsoft.com/office/powerpoint/2010/main" val="3583556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Agriculture</a:t>
            </a:r>
            <a:r>
              <a:rPr lang="en-US" baseline="0" dirty="0"/>
              <a:t> – Food Security</a:t>
            </a:r>
          </a:p>
          <a:p>
            <a:r>
              <a:rPr lang="en-US" dirty="0"/>
              <a:t>2017 – 2025: GEOGLAM will expand its Crop Monitor activities to encompass more countries and more crops</a:t>
            </a:r>
          </a:p>
          <a:p>
            <a:endParaRPr lang="en-US" dirty="0"/>
          </a:p>
          <a:p>
            <a:r>
              <a:rPr lang="en-US" dirty="0"/>
              <a:t>Under GEOGLAM, investments have been made in Mexico, Brazil, and Argentina to strengthen the national capacity to utilize remote sensing-based methodologies. In 2017 we expect to engage Colombia and Chile with two pilot projects targeting tropical agricultural crops. </a:t>
            </a:r>
          </a:p>
          <a:p>
            <a:endParaRPr lang="en-US" dirty="0"/>
          </a:p>
          <a:p>
            <a:r>
              <a:rPr lang="en-US" dirty="0"/>
              <a:t>Water – </a:t>
            </a:r>
          </a:p>
          <a:p>
            <a:endParaRPr lang="en-US" dirty="0"/>
          </a:p>
          <a:p>
            <a:endParaRPr lang="en-US" dirty="0"/>
          </a:p>
          <a:p>
            <a:r>
              <a:rPr lang="en-US" dirty="0" err="1"/>
              <a:t>GEONETCast</a:t>
            </a:r>
            <a:r>
              <a:rPr lang="en-US" dirty="0"/>
              <a:t> is a foundational activity of </a:t>
            </a:r>
            <a:r>
              <a:rPr lang="en-US" dirty="0" err="1"/>
              <a:t>AmeriGEOSS</a:t>
            </a:r>
            <a:r>
              <a:rPr lang="en-US" dirty="0"/>
              <a:t> with a strong hydro-met user community in the region with systems in the following ten (10) countries: USA, Mexico, Brazil, Costa Rica, El Salvador, Barbados, Puerto Rico, Colombia, Argentina, and Chile. </a:t>
            </a:r>
          </a:p>
          <a:p>
            <a:r>
              <a:rPr lang="en-US" dirty="0"/>
              <a:t>16 countries total contribute</a:t>
            </a:r>
          </a:p>
          <a:p>
            <a:endParaRPr lang="en-US" dirty="0"/>
          </a:p>
          <a:p>
            <a:r>
              <a:rPr lang="en-US" sz="1200" b="0" i="0" kern="1200" dirty="0">
                <a:solidFill>
                  <a:schemeClr val="tx1"/>
                </a:solidFill>
                <a:effectLst/>
                <a:latin typeface="+mn-lt"/>
                <a:ea typeface="+mn-ea"/>
                <a:cs typeface="+mn-cs"/>
              </a:rPr>
              <a:t>This user-driven, user-friendly and low-cost information dissemination service aims to provide global information as a basis for sound decision-making in a number of critical areas, including public health, energy, agriculture, weather, water, climate, natural disasters and eco-systems</a:t>
            </a:r>
            <a:endParaRPr lang="en-US" dirty="0"/>
          </a:p>
          <a:p>
            <a:endParaRPr lang="en-US" dirty="0"/>
          </a:p>
        </p:txBody>
      </p:sp>
      <p:sp>
        <p:nvSpPr>
          <p:cNvPr id="4" name="Slide Number Placeholder 3"/>
          <p:cNvSpPr>
            <a:spLocks noGrp="1"/>
          </p:cNvSpPr>
          <p:nvPr>
            <p:ph type="sldNum" sz="quarter" idx="10"/>
          </p:nvPr>
        </p:nvSpPr>
        <p:spPr/>
        <p:txBody>
          <a:bodyPr/>
          <a:lstStyle/>
          <a:p>
            <a:fld id="{8C42E30C-C01C-0942-BCBE-E1B941F4DF12}" type="slidenum">
              <a:rPr lang="en-US" smtClean="0"/>
              <a:t>3</a:t>
            </a:fld>
            <a:endParaRPr lang="en-US"/>
          </a:p>
        </p:txBody>
      </p:sp>
    </p:spTree>
    <p:extLst>
      <p:ext uri="{BB962C8B-B14F-4D97-AF65-F5344CB8AC3E}">
        <p14:creationId xmlns:p14="http://schemas.microsoft.com/office/powerpoint/2010/main" val="4213431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Through</a:t>
            </a:r>
            <a:r>
              <a:rPr lang="en-US" baseline="0" dirty="0"/>
              <a:t> the Open Government Partnerships and Open Data standards, the platform m</a:t>
            </a:r>
            <a:r>
              <a:rPr lang="en-US" dirty="0"/>
              <a:t>obilizes </a:t>
            </a:r>
            <a:r>
              <a:rPr lang="en-US" baseline="0" dirty="0"/>
              <a:t>data, tools, products and services from our national, regional, and global providers.     It provides access to national,  regional and global resources.</a:t>
            </a:r>
          </a:p>
          <a:p>
            <a:endParaRPr lang="en-US" baseline="0" dirty="0"/>
          </a:p>
          <a:p>
            <a:r>
              <a:rPr lang="en-US" baseline="0" dirty="0"/>
              <a:t>Many people ask – “Why Another Portal?”</a:t>
            </a:r>
          </a:p>
          <a:p>
            <a:pPr marL="171450" indent="-171450">
              <a:buFont typeface="Arial" panose="020B0604020202020204" pitchFamily="34" charset="0"/>
              <a:buChar char="•"/>
            </a:pPr>
            <a:r>
              <a:rPr lang="en-US" baseline="0" dirty="0"/>
              <a:t>Not just another geospatial portal –it</a:t>
            </a:r>
            <a:r>
              <a:rPr lang="uk-UA" baseline="0" dirty="0"/>
              <a:t>’</a:t>
            </a:r>
            <a:r>
              <a:rPr lang="en-US" baseline="0" dirty="0"/>
              <a:t>s an exploitation Platform!!! The </a:t>
            </a:r>
            <a:r>
              <a:rPr lang="en-US" baseline="0" dirty="0" err="1"/>
              <a:t>AmeriGEOSS</a:t>
            </a:r>
            <a:r>
              <a:rPr lang="en-US" baseline="0" dirty="0"/>
              <a:t> Community Platform brings together social, economic and environmental data for understanding and decision-making and supports harmonization and co-creation of products and services.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platform allows authorized user to curate content and create specialized views of the resources that can be shared with others</a:t>
            </a:r>
          </a:p>
          <a:p>
            <a:pPr marL="171450" indent="-171450">
              <a:buFont typeface="Arial" panose="020B0604020202020204" pitchFamily="34" charset="0"/>
              <a:buChar char="•"/>
            </a:pPr>
            <a:r>
              <a:rPr lang="en-US" baseline="0" dirty="0"/>
              <a:t>The platform provides inline tools for visualization and analysis.  You no longer need to download and try to use the data in other specialized software packages</a:t>
            </a:r>
          </a:p>
          <a:p>
            <a:pPr marL="171450" indent="-171450">
              <a:buFont typeface="Arial" panose="020B0604020202020204" pitchFamily="34" charset="0"/>
              <a:buChar char="•"/>
            </a:pPr>
            <a:r>
              <a:rPr lang="en-US" baseline="0" dirty="0"/>
              <a:t>The platform leverages National open data resources, regional, and global capabilities.    Most of the resources in the platform are directly harvested from open data portals from the participating countries.   It also harvests from regional initiatives like GEOSUR and the Arctic SDI, and global resources such as the UN Humanitarian Data Exchange</a:t>
            </a:r>
          </a:p>
          <a:p>
            <a:pPr marL="0" indent="0">
              <a:buFont typeface="Arial" panose="020B0604020202020204" pitchFamily="34" charset="0"/>
              <a:buNone/>
            </a:pPr>
            <a:endParaRPr lang="en-US" b="1" baseline="0" dirty="0"/>
          </a:p>
          <a:p>
            <a:pPr marL="0" indent="0">
              <a:buFont typeface="Arial" panose="020B0604020202020204" pitchFamily="34" charset="0"/>
              <a:buNone/>
            </a:pPr>
            <a:r>
              <a:rPr lang="en-US" dirty="0"/>
              <a:t>I</a:t>
            </a:r>
            <a:r>
              <a:rPr lang="en-US" baseline="0" dirty="0"/>
              <a:t> will now show you some of these features that showcase these exploitation features!</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C42E30C-C01C-0942-BCBE-E1B941F4DF12}" type="slidenum">
              <a:rPr lang="en-US" smtClean="0"/>
              <a:t>5</a:t>
            </a:fld>
            <a:endParaRPr lang="en-US"/>
          </a:p>
        </p:txBody>
      </p:sp>
    </p:spTree>
    <p:extLst>
      <p:ext uri="{BB962C8B-B14F-4D97-AF65-F5344CB8AC3E}">
        <p14:creationId xmlns:p14="http://schemas.microsoft.com/office/powerpoint/2010/main" val="3538668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Argentina - http://</a:t>
            </a:r>
            <a:r>
              <a:rPr lang="en-US" dirty="0" err="1"/>
              <a:t>www.datos.gob.ar</a:t>
            </a:r>
            <a:r>
              <a:rPr lang="en-US" dirty="0"/>
              <a:t>/dataset</a:t>
            </a:r>
          </a:p>
          <a:p>
            <a:r>
              <a:rPr lang="en-US" dirty="0"/>
              <a:t>Brazil - http://</a:t>
            </a:r>
            <a:r>
              <a:rPr lang="en-US" dirty="0" err="1"/>
              <a:t>dados.gov.br</a:t>
            </a:r>
            <a:r>
              <a:rPr lang="en-US" dirty="0"/>
              <a:t>/dataset</a:t>
            </a:r>
          </a:p>
          <a:p>
            <a:r>
              <a:rPr lang="en-US" dirty="0"/>
              <a:t>Canada - http://</a:t>
            </a:r>
            <a:r>
              <a:rPr lang="en-US" dirty="0" err="1"/>
              <a:t>open.canada.ca</a:t>
            </a:r>
            <a:r>
              <a:rPr lang="en-US" dirty="0"/>
              <a:t>/data/</a:t>
            </a:r>
            <a:r>
              <a:rPr lang="en-US" dirty="0" err="1"/>
              <a:t>en</a:t>
            </a:r>
            <a:r>
              <a:rPr lang="en-US" dirty="0"/>
              <a:t>/dataset</a:t>
            </a:r>
          </a:p>
          <a:p>
            <a:r>
              <a:rPr lang="en-US" dirty="0"/>
              <a:t>Chile - http://</a:t>
            </a:r>
            <a:r>
              <a:rPr lang="en-US" dirty="0" err="1"/>
              <a:t>datos.gob.cl</a:t>
            </a:r>
            <a:r>
              <a:rPr lang="en-US" dirty="0"/>
              <a:t>/</a:t>
            </a:r>
          </a:p>
          <a:p>
            <a:r>
              <a:rPr lang="en-US" dirty="0"/>
              <a:t>Columbia - https://</a:t>
            </a:r>
            <a:r>
              <a:rPr lang="en-US" dirty="0" err="1"/>
              <a:t>www.datos.gov.co</a:t>
            </a:r>
            <a:r>
              <a:rPr lang="en-US" dirty="0"/>
              <a:t>/</a:t>
            </a:r>
          </a:p>
          <a:p>
            <a:r>
              <a:rPr lang="en-US" dirty="0"/>
              <a:t>Costa</a:t>
            </a:r>
            <a:r>
              <a:rPr lang="en-US" baseline="0" dirty="0"/>
              <a:t> Rica - http://</a:t>
            </a:r>
            <a:r>
              <a:rPr lang="en-US" baseline="0" dirty="0" err="1"/>
              <a:t>datosabiertos.presidencia.go.cr</a:t>
            </a:r>
            <a:r>
              <a:rPr lang="en-US" baseline="0" dirty="0"/>
              <a:t>/search/?q=&amp;x=0&amp;y=0</a:t>
            </a:r>
          </a:p>
          <a:p>
            <a:r>
              <a:rPr lang="en-US" baseline="0" dirty="0"/>
              <a:t>Ecuador - http://</a:t>
            </a:r>
            <a:r>
              <a:rPr lang="en-US" baseline="0" dirty="0" err="1"/>
              <a:t>catalogo.datosabiertos.gob.ec</a:t>
            </a:r>
            <a:r>
              <a:rPr lang="en-US" baseline="0" dirty="0"/>
              <a:t>/</a:t>
            </a:r>
          </a:p>
          <a:p>
            <a:r>
              <a:rPr lang="en-US" baseline="0" dirty="0"/>
              <a:t>Honduras</a:t>
            </a:r>
          </a:p>
          <a:p>
            <a:r>
              <a:rPr lang="en-US" baseline="0" dirty="0"/>
              <a:t>Mexico - https://</a:t>
            </a:r>
            <a:r>
              <a:rPr lang="en-US" baseline="0" dirty="0" err="1"/>
              <a:t>datos.gob.mx</a:t>
            </a:r>
            <a:r>
              <a:rPr lang="en-US" baseline="0" dirty="0"/>
              <a:t>/</a:t>
            </a:r>
            <a:r>
              <a:rPr lang="en-US" baseline="0" dirty="0" err="1"/>
              <a:t>busca</a:t>
            </a:r>
            <a:r>
              <a:rPr lang="en-US" baseline="0" dirty="0"/>
              <a:t>/dataset</a:t>
            </a:r>
          </a:p>
          <a:p>
            <a:r>
              <a:rPr lang="en-US" baseline="0" dirty="0"/>
              <a:t>Paraguay - https://</a:t>
            </a:r>
            <a:r>
              <a:rPr lang="en-US" baseline="0" dirty="0" err="1"/>
              <a:t>www.datos.gov.py</a:t>
            </a:r>
            <a:r>
              <a:rPr lang="en-US" baseline="0" dirty="0"/>
              <a:t>/dataset</a:t>
            </a:r>
          </a:p>
          <a:p>
            <a:r>
              <a:rPr lang="en-US" baseline="0" dirty="0"/>
              <a:t>United States - https://</a:t>
            </a:r>
            <a:r>
              <a:rPr lang="en-US" baseline="0" dirty="0" err="1"/>
              <a:t>catalog.data.gov</a:t>
            </a:r>
            <a:r>
              <a:rPr lang="en-US" baseline="0" dirty="0"/>
              <a:t>/dataset</a:t>
            </a:r>
          </a:p>
          <a:p>
            <a:r>
              <a:rPr lang="en-US" baseline="0" dirty="0"/>
              <a:t>Uruguay - https://</a:t>
            </a:r>
            <a:r>
              <a:rPr lang="en-US" baseline="0" dirty="0" err="1"/>
              <a:t>catalogodatos.gub.uy</a:t>
            </a:r>
            <a:r>
              <a:rPr lang="en-US" baseline="0" dirty="0"/>
              <a:t>/dataset</a:t>
            </a:r>
            <a:endParaRPr lang="en-US" dirty="0"/>
          </a:p>
        </p:txBody>
      </p:sp>
      <p:sp>
        <p:nvSpPr>
          <p:cNvPr id="4" name="Slide Number Placeholder 3"/>
          <p:cNvSpPr>
            <a:spLocks noGrp="1"/>
          </p:cNvSpPr>
          <p:nvPr>
            <p:ph type="sldNum" sz="quarter" idx="10"/>
          </p:nvPr>
        </p:nvSpPr>
        <p:spPr/>
        <p:txBody>
          <a:bodyPr/>
          <a:lstStyle/>
          <a:p>
            <a:fld id="{8C42E30C-C01C-0942-BCBE-E1B941F4DF12}" type="slidenum">
              <a:rPr lang="en-US" smtClean="0"/>
              <a:t>6</a:t>
            </a:fld>
            <a:endParaRPr lang="en-US"/>
          </a:p>
        </p:txBody>
      </p:sp>
    </p:spTree>
    <p:extLst>
      <p:ext uri="{BB962C8B-B14F-4D97-AF65-F5344CB8AC3E}">
        <p14:creationId xmlns:p14="http://schemas.microsoft.com/office/powerpoint/2010/main" val="416354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The platform provides a variety of methods to search for data, find data in various formats and use the resources from a variety of platforms and devices.    </a:t>
            </a:r>
            <a:r>
              <a:rPr lang="en-US" dirty="0"/>
              <a:t>The </a:t>
            </a:r>
            <a:r>
              <a:rPr lang="en-US" dirty="0" err="1"/>
              <a:t>AmeriGEOSS</a:t>
            </a:r>
            <a:r>
              <a:rPr lang="en-US" dirty="0"/>
              <a:t> Data-Hub</a:t>
            </a:r>
            <a:r>
              <a:rPr lang="en-US" baseline="0" dirty="0"/>
              <a:t> uses the CKAN open source platform to provide access to and link resources in the region.  </a:t>
            </a:r>
          </a:p>
          <a:p>
            <a:endParaRPr lang="en-US" baseline="0" dirty="0"/>
          </a:p>
          <a:p>
            <a:pPr marL="0" indent="0">
              <a:buNone/>
            </a:pPr>
            <a:r>
              <a:rPr lang="en-US" baseline="0" dirty="0"/>
              <a:t>The search tools allow the user to search and discover resources through several methods:</a:t>
            </a:r>
          </a:p>
          <a:p>
            <a:pPr marL="228600" indent="-228600">
              <a:buAutoNum type="arabicParenR"/>
            </a:pPr>
            <a:r>
              <a:rPr lang="en-US" baseline="0" dirty="0"/>
              <a:t>Keyword text search</a:t>
            </a:r>
          </a:p>
          <a:p>
            <a:pPr marL="228600" indent="-228600">
              <a:buAutoNum type="arabicParenR"/>
            </a:pPr>
            <a:r>
              <a:rPr lang="en-US" baseline="0" dirty="0"/>
              <a:t>Faceted search</a:t>
            </a:r>
          </a:p>
          <a:p>
            <a:pPr marL="228600" indent="-228600">
              <a:buAutoNum type="arabicParenR"/>
            </a:pPr>
            <a:r>
              <a:rPr lang="en-US" baseline="0" dirty="0"/>
              <a:t>Spatial search</a:t>
            </a:r>
          </a:p>
          <a:p>
            <a:pPr marL="228600" indent="-228600">
              <a:buAutoNum type="arabicParenR"/>
            </a:pPr>
            <a:r>
              <a:rPr lang="en-US" baseline="0" dirty="0"/>
              <a:t>Formats -   Formats can be searched in the faceted search tool.    The search results also presents the available formats so users can more easily find the exact resources they need.</a:t>
            </a:r>
          </a:p>
          <a:p>
            <a:pPr marL="228600" indent="-228600">
              <a:buAutoNum type="arabicParenR"/>
            </a:pPr>
            <a:endParaRPr lang="en-US" baseline="0" dirty="0"/>
          </a:p>
          <a:p>
            <a:pPr marL="0" indent="0">
              <a:buNone/>
            </a:pPr>
            <a:r>
              <a:rPr lang="en-US" baseline="0" dirty="0"/>
              <a:t>The platform operates on many platforms including desktops, tablets and phones for our user community.</a:t>
            </a:r>
          </a:p>
          <a:p>
            <a:pPr marL="685800" lvl="1" indent="-228600">
              <a:buAutoNum type="arabicParenR"/>
            </a:pPr>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8C42E30C-C01C-0942-BCBE-E1B941F4DF12}" type="slidenum">
              <a:rPr lang="en-US" smtClean="0"/>
              <a:t>7</a:t>
            </a:fld>
            <a:endParaRPr lang="en-US"/>
          </a:p>
        </p:txBody>
      </p:sp>
    </p:spTree>
    <p:extLst>
      <p:ext uri="{BB962C8B-B14F-4D97-AF65-F5344CB8AC3E}">
        <p14:creationId xmlns:p14="http://schemas.microsoft.com/office/powerpoint/2010/main" val="1894222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The platform provides a variety of methods to search for data, find data in various formats and </a:t>
            </a:r>
            <a:r>
              <a:rPr lang="en-US" b="1" baseline="0" dirty="0"/>
              <a:t>interact</a:t>
            </a:r>
            <a:r>
              <a:rPr lang="en-US" baseline="0" dirty="0"/>
              <a:t> the resources from a variety of platforms and devices.    This is one of the most powerful components of the </a:t>
            </a:r>
            <a:r>
              <a:rPr lang="en-US" baseline="0" dirty="0" err="1"/>
              <a:t>AmeriGEOSS</a:t>
            </a:r>
            <a:r>
              <a:rPr lang="en-US" baseline="0" dirty="0"/>
              <a:t> Community Platform.  It expands beyond other search-discovery platforms to provide a search-discovery-visualization-exploitation platform!</a:t>
            </a:r>
          </a:p>
          <a:p>
            <a:endParaRPr lang="en-US" baseline="0" dirty="0"/>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a:t>Users can interact with data and documents.    These screenshots demonstrate how the user can discover and interactive with:</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Tabular data from Brazil.   This query tool allows for sorting, querying and graphing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2)   Users can create graphs, charts, maps and more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Map data from Colombia</a:t>
            </a:r>
          </a:p>
          <a:p>
            <a:pPr marL="228600" marR="0" lvl="0" indent="-228600" algn="l" defTabSz="914400" rtl="0" eaLnBrk="1" fontAlgn="auto" latinLnBrk="0" hangingPunct="1">
              <a:lnSpc>
                <a:spcPct val="100000"/>
              </a:lnSpc>
              <a:spcBef>
                <a:spcPts val="0"/>
              </a:spcBef>
              <a:spcAft>
                <a:spcPts val="0"/>
              </a:spcAft>
              <a:buClrTx/>
              <a:buSzTx/>
              <a:buFontTx/>
              <a:buAutoNum type="arabicParenR" startAt="3"/>
              <a:tabLst/>
              <a:defRPr/>
            </a:pPr>
            <a:r>
              <a:rPr lang="en-US" baseline="0" dirty="0"/>
              <a:t>After a user discovers resources that are of use, they can view reports and dashboards.   </a:t>
            </a:r>
          </a:p>
          <a:p>
            <a:pPr marL="685800" marR="0" lvl="1" indent="-228600" algn="l" defTabSz="914400" rtl="0" eaLnBrk="1" fontAlgn="auto" latinLnBrk="0" hangingPunct="1">
              <a:lnSpc>
                <a:spcPct val="100000"/>
              </a:lnSpc>
              <a:spcBef>
                <a:spcPts val="0"/>
              </a:spcBef>
              <a:spcAft>
                <a:spcPts val="0"/>
              </a:spcAft>
              <a:buClrTx/>
              <a:buSzTx/>
              <a:buFontTx/>
              <a:buAutoNum type="arabicParenR" startAt="3"/>
              <a:tabLst/>
              <a:defRPr/>
            </a:pPr>
            <a:r>
              <a:rPr lang="en-US" baseline="0" dirty="0"/>
              <a:t>Dashboards are collections of related resources grouped together for sharing and collaboration</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8C42E30C-C01C-0942-BCBE-E1B941F4DF12}" type="slidenum">
              <a:rPr lang="en-US" smtClean="0"/>
              <a:t>8</a:t>
            </a:fld>
            <a:endParaRPr lang="en-US"/>
          </a:p>
        </p:txBody>
      </p:sp>
    </p:spTree>
    <p:extLst>
      <p:ext uri="{BB962C8B-B14F-4D97-AF65-F5344CB8AC3E}">
        <p14:creationId xmlns:p14="http://schemas.microsoft.com/office/powerpoint/2010/main" val="335098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One of the strategic</a:t>
            </a:r>
            <a:r>
              <a:rPr lang="en-US" baseline="0" dirty="0"/>
              <a:t> objectives of </a:t>
            </a:r>
            <a:r>
              <a:rPr lang="en-US" baseline="0" dirty="0" err="1"/>
              <a:t>AmeriGEOSS</a:t>
            </a:r>
            <a:r>
              <a:rPr lang="en-US" baseline="0" dirty="0"/>
              <a:t> is to provide capacity to use EO resources in decision-making. </a:t>
            </a:r>
          </a:p>
          <a:p>
            <a:endParaRPr lang="en-US" baseline="0" dirty="0"/>
          </a:p>
          <a:p>
            <a:r>
              <a:rPr lang="en-US" baseline="0" dirty="0"/>
              <a:t>The platform is being developed to bring together social, economic and environmental data to support understanding and decision-making around a variety of topics</a:t>
            </a:r>
          </a:p>
          <a:p>
            <a:endParaRPr lang="en-US" baseline="0" dirty="0"/>
          </a:p>
        </p:txBody>
      </p:sp>
      <p:sp>
        <p:nvSpPr>
          <p:cNvPr id="4" name="Slide Number Placeholder 3"/>
          <p:cNvSpPr>
            <a:spLocks noGrp="1"/>
          </p:cNvSpPr>
          <p:nvPr>
            <p:ph type="sldNum" sz="quarter" idx="10"/>
          </p:nvPr>
        </p:nvSpPr>
        <p:spPr/>
        <p:txBody>
          <a:bodyPr/>
          <a:lstStyle/>
          <a:p>
            <a:fld id="{8C42E30C-C01C-0942-BCBE-E1B941F4DF12}" type="slidenum">
              <a:rPr lang="en-US" smtClean="0"/>
              <a:t>9</a:t>
            </a:fld>
            <a:endParaRPr lang="en-US"/>
          </a:p>
        </p:txBody>
      </p:sp>
    </p:spTree>
    <p:extLst>
      <p:ext uri="{BB962C8B-B14F-4D97-AF65-F5344CB8AC3E}">
        <p14:creationId xmlns:p14="http://schemas.microsoft.com/office/powerpoint/2010/main" val="2168697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a:t>
            </a:r>
            <a:r>
              <a:rPr lang="en-US" baseline="0" dirty="0"/>
              <a:t> are now in the use case development phase working with the community to leverage the platform around societal issues such as food security.  </a:t>
            </a:r>
          </a:p>
          <a:p>
            <a:endParaRPr lang="en-US" baseline="0" dirty="0"/>
          </a:p>
          <a:p>
            <a:r>
              <a:rPr lang="en-US" baseline="0" dirty="0"/>
              <a:t>Using the platform the community can access a variety of social, economic and environmental resources from providers to understand causes and develop knowledge based products and services to model, forecast and respond.   The platform allows user to find and use tools and resources from our global providers without leaving the platform.</a:t>
            </a:r>
          </a:p>
          <a:p>
            <a:endParaRPr lang="en-US" baseline="0" dirty="0"/>
          </a:p>
          <a:p>
            <a:r>
              <a:rPr lang="en-US" baseline="0" dirty="0"/>
              <a:t>We have been working with the Food Security community to showcase the available resources and platform tools that they can utilize.</a:t>
            </a:r>
          </a:p>
          <a:p>
            <a:pPr marL="228600" indent="-228600">
              <a:buAutoNum type="arabicParenR"/>
            </a:pPr>
            <a:r>
              <a:rPr lang="en-US" baseline="0" dirty="0"/>
              <a:t>Find Data -  In this example, I used the platform to search for agriculture resources.   The platform found 165 results.</a:t>
            </a:r>
          </a:p>
          <a:p>
            <a:pPr marL="228600" indent="-228600">
              <a:buAutoNum type="arabicParenR"/>
            </a:pPr>
            <a:r>
              <a:rPr lang="en-US" baseline="0" dirty="0"/>
              <a:t>Tools – One of the search results found the GEOCLAM (</a:t>
            </a:r>
            <a:r>
              <a:rPr lang="en-US" sz="1200" b="0" i="0" kern="1200" dirty="0">
                <a:solidFill>
                  <a:schemeClr val="tx1"/>
                </a:solidFill>
                <a:effectLst/>
                <a:latin typeface="+mn-lt"/>
                <a:ea typeface="+mn-ea"/>
                <a:cs typeface="+mn-cs"/>
              </a:rPr>
              <a:t>Global Agricultural Monitoring Initiative.  GEOCLAM strengthens global agricultural monitoring by improving the use of remote sensing tools for crop production projections and weather forecasting.   Users</a:t>
            </a:r>
            <a:r>
              <a:rPr lang="en-US" sz="1200" b="0" i="0" kern="1200" baseline="0" dirty="0">
                <a:solidFill>
                  <a:schemeClr val="tx1"/>
                </a:solidFill>
                <a:effectLst/>
                <a:latin typeface="+mn-lt"/>
                <a:ea typeface="+mn-ea"/>
                <a:cs typeface="+mn-cs"/>
              </a:rPr>
              <a:t> can directly </a:t>
            </a:r>
            <a:r>
              <a:rPr lang="en-US" sz="1200" b="0" i="0" kern="1200" dirty="0">
                <a:solidFill>
                  <a:schemeClr val="tx1"/>
                </a:solidFill>
                <a:effectLst/>
                <a:latin typeface="+mn-lt"/>
                <a:ea typeface="+mn-ea"/>
                <a:cs typeface="+mn-cs"/>
              </a:rPr>
              <a:t>access</a:t>
            </a:r>
            <a:r>
              <a:rPr lang="en-US" sz="1200" b="0" i="0" kern="1200" baseline="0" dirty="0">
                <a:solidFill>
                  <a:schemeClr val="tx1"/>
                </a:solidFill>
                <a:effectLst/>
                <a:latin typeface="+mn-lt"/>
                <a:ea typeface="+mn-ea"/>
                <a:cs typeface="+mn-cs"/>
              </a:rPr>
              <a:t>  the </a:t>
            </a:r>
            <a:r>
              <a:rPr lang="en-US" sz="1200" b="0" i="0" kern="1200" baseline="0" dirty="0" err="1">
                <a:solidFill>
                  <a:schemeClr val="tx1"/>
                </a:solidFill>
                <a:effectLst/>
                <a:latin typeface="+mn-lt"/>
                <a:ea typeface="+mn-ea"/>
                <a:cs typeface="+mn-cs"/>
              </a:rPr>
              <a:t>GeoCLAM</a:t>
            </a:r>
            <a:r>
              <a:rPr lang="en-US" sz="1200" b="0" i="0" kern="1200" baseline="0" dirty="0">
                <a:solidFill>
                  <a:schemeClr val="tx1"/>
                </a:solidFill>
                <a:effectLst/>
                <a:latin typeface="+mn-lt"/>
                <a:ea typeface="+mn-ea"/>
                <a:cs typeface="+mn-cs"/>
              </a:rPr>
              <a:t> tool from the platform.</a:t>
            </a:r>
            <a:endParaRPr lang="en-US" b="0" baseline="0" dirty="0"/>
          </a:p>
          <a:p>
            <a:pPr marL="228600" indent="-228600">
              <a:buAutoNum type="arabicParenR"/>
            </a:pPr>
            <a:r>
              <a:rPr lang="en-US" baseline="0" dirty="0"/>
              <a:t>Imagery -   One of the search results is the Famine Early Warning Systems (</a:t>
            </a:r>
            <a:r>
              <a:rPr lang="en-US" baseline="0" dirty="0" err="1"/>
              <a:t>FEWS.Net</a:t>
            </a:r>
            <a:r>
              <a:rPr lang="en-US" baseline="0" dirty="0"/>
              <a:t>) website.  This website provides access to geospatial and satellite imagery products in support of FEWS drought monitoring efforts throughout the world.    The platform embeds this website directly in the platform providing direct access to their data, products, tools and services.</a:t>
            </a:r>
            <a:endParaRPr lang="en-US" dirty="0"/>
          </a:p>
        </p:txBody>
      </p:sp>
      <p:sp>
        <p:nvSpPr>
          <p:cNvPr id="4" name="Slide Number Placeholder 3"/>
          <p:cNvSpPr>
            <a:spLocks noGrp="1"/>
          </p:cNvSpPr>
          <p:nvPr>
            <p:ph type="sldNum" sz="quarter" idx="10"/>
          </p:nvPr>
        </p:nvSpPr>
        <p:spPr/>
        <p:txBody>
          <a:bodyPr/>
          <a:lstStyle/>
          <a:p>
            <a:fld id="{8C42E30C-C01C-0942-BCBE-E1B941F4DF12}" type="slidenum">
              <a:rPr lang="en-US" smtClean="0"/>
              <a:t>10</a:t>
            </a:fld>
            <a:endParaRPr lang="en-US"/>
          </a:p>
        </p:txBody>
      </p:sp>
    </p:spTree>
    <p:extLst>
      <p:ext uri="{BB962C8B-B14F-4D97-AF65-F5344CB8AC3E}">
        <p14:creationId xmlns:p14="http://schemas.microsoft.com/office/powerpoint/2010/main" val="1954317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tif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55" indent="0" algn="ctr">
              <a:buNone/>
              <a:defRPr sz="2000"/>
            </a:lvl2pPr>
            <a:lvl3pPr marL="914309" indent="0" algn="ctr">
              <a:buNone/>
              <a:defRPr sz="18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FBF57EE-92A2-4A40-B0F1-69095EA5331D}" type="datetime1">
              <a:rPr lang="en-US" smtClean="0"/>
              <a:t>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ED9FE-A794-6340-A106-71E1AD4C19A3}" type="slidenum">
              <a:rPr lang="en-US" smtClean="0"/>
              <a:t>‹#›</a:t>
            </a:fld>
            <a:endParaRPr lang="en-US"/>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539480" y="6356360"/>
            <a:ext cx="2743200" cy="365125"/>
          </a:xfrm>
        </p:spPr>
        <p:txBody>
          <a:bodyPr/>
          <a:lstStyle/>
          <a:p>
            <a:fld id="{C1143F85-D312-184F-9C08-8081E9346C9F}" type="slidenum">
              <a:rPr lang="en-US" smtClean="0"/>
              <a:t>‹#›</a:t>
            </a:fld>
            <a:endParaRPr lang="en-US"/>
          </a:p>
        </p:txBody>
      </p:sp>
      <p:sp>
        <p:nvSpPr>
          <p:cNvPr id="11" name="Title 1"/>
          <p:cNvSpPr>
            <a:spLocks noGrp="1"/>
          </p:cNvSpPr>
          <p:nvPr>
            <p:ph type="title" hasCustomPrompt="1"/>
          </p:nvPr>
        </p:nvSpPr>
        <p:spPr>
          <a:xfrm>
            <a:off x="1146543" y="304813"/>
            <a:ext cx="10136140" cy="714251"/>
          </a:xfrm>
        </p:spPr>
        <p:txBody>
          <a:bodyPr>
            <a:normAutofit/>
          </a:bodyPr>
          <a:lstStyle>
            <a:lvl1pPr>
              <a:defRPr sz="4267">
                <a:solidFill>
                  <a:srgbClr val="002060"/>
                </a:solidFill>
                <a:latin typeface="Times New Roman" panose="02020603050405020304" pitchFamily="18" charset="0"/>
                <a:cs typeface="Times New Roman" panose="02020603050405020304" pitchFamily="18" charset="0"/>
              </a:defRPr>
            </a:lvl1pPr>
          </a:lstStyle>
          <a:p>
            <a:r>
              <a:rPr lang="en-US" dirty="0"/>
              <a:t>Slide Title Goes Here</a:t>
            </a:r>
          </a:p>
        </p:txBody>
      </p:sp>
      <p:pic>
        <p:nvPicPr>
          <p:cNvPr id="12" name="Picture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1642" y="1044496"/>
            <a:ext cx="10825951" cy="100595"/>
          </a:xfrm>
          <a:prstGeom prst="rect">
            <a:avLst/>
          </a:prstGeom>
        </p:spPr>
      </p:pic>
    </p:spTree>
    <p:extLst>
      <p:ext uri="{BB962C8B-B14F-4D97-AF65-F5344CB8AC3E}">
        <p14:creationId xmlns:p14="http://schemas.microsoft.com/office/powerpoint/2010/main" val="177338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3673B4-E7EF-F042-8020-04FA2851BD92}" type="datetime1">
              <a:rPr lang="en-US" smtClean="0"/>
              <a:t>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240E4-3020-D243-8EF6-6BEE5734E407}" type="slidenum">
              <a:rPr lang="en-US" smtClean="0"/>
              <a:t>‹#›</a:t>
            </a:fld>
            <a:endParaRPr lang="en-US"/>
          </a:p>
        </p:txBody>
      </p:sp>
    </p:spTree>
    <p:extLst>
      <p:ext uri="{BB962C8B-B14F-4D97-AF65-F5344CB8AC3E}">
        <p14:creationId xmlns:p14="http://schemas.microsoft.com/office/powerpoint/2010/main" val="179141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111B96-341B-CE40-B466-A9E85AD932EE}" type="datetime1">
              <a:rPr lang="en-US" smtClean="0"/>
              <a:t>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240E4-3020-D243-8EF6-6BEE5734E407}" type="slidenum">
              <a:rPr lang="en-US" smtClean="0"/>
              <a:t>‹#›</a:t>
            </a:fld>
            <a:endParaRPr lang="en-US"/>
          </a:p>
        </p:txBody>
      </p:sp>
    </p:spTree>
    <p:extLst>
      <p:ext uri="{BB962C8B-B14F-4D97-AF65-F5344CB8AC3E}">
        <p14:creationId xmlns:p14="http://schemas.microsoft.com/office/powerpoint/2010/main" val="56310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BF9873-E4C3-2148-92EA-80680D39336C}" type="datetime1">
              <a:rPr lang="en-US" smtClean="0"/>
              <a:t>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240E4-3020-D243-8EF6-6BEE5734E407}" type="slidenum">
              <a:rPr lang="en-US" smtClean="0"/>
              <a:t>‹#›</a:t>
            </a:fld>
            <a:endParaRPr lang="en-US"/>
          </a:p>
        </p:txBody>
      </p:sp>
    </p:spTree>
    <p:extLst>
      <p:ext uri="{BB962C8B-B14F-4D97-AF65-F5344CB8AC3E}">
        <p14:creationId xmlns:p14="http://schemas.microsoft.com/office/powerpoint/2010/main" val="1520071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E1C60E-366F-A64A-B657-AA93F7F64BD9}" type="datetime1">
              <a:rPr lang="en-US" smtClean="0"/>
              <a:t>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240E4-3020-D243-8EF6-6BEE5734E407}" type="slidenum">
              <a:rPr lang="en-US" smtClean="0"/>
              <a:t>‹#›</a:t>
            </a:fld>
            <a:endParaRPr lang="en-US"/>
          </a:p>
        </p:txBody>
      </p:sp>
    </p:spTree>
    <p:extLst>
      <p:ext uri="{BB962C8B-B14F-4D97-AF65-F5344CB8AC3E}">
        <p14:creationId xmlns:p14="http://schemas.microsoft.com/office/powerpoint/2010/main" val="1374202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6CA5F9-9C25-8146-BB3F-DDE03BE4B83A}" type="datetime1">
              <a:rPr lang="en-US" smtClean="0"/>
              <a:t>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1240E4-3020-D243-8EF6-6BEE5734E407}" type="slidenum">
              <a:rPr lang="en-US" smtClean="0"/>
              <a:t>‹#›</a:t>
            </a:fld>
            <a:endParaRPr lang="en-US"/>
          </a:p>
        </p:txBody>
      </p:sp>
    </p:spTree>
    <p:extLst>
      <p:ext uri="{BB962C8B-B14F-4D97-AF65-F5344CB8AC3E}">
        <p14:creationId xmlns:p14="http://schemas.microsoft.com/office/powerpoint/2010/main" val="28760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2A7169-4966-DC48-86BD-F6ED2FFFD3D1}" type="datetime1">
              <a:rPr lang="en-US" smtClean="0"/>
              <a:t>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1240E4-3020-D243-8EF6-6BEE5734E407}" type="slidenum">
              <a:rPr lang="en-US" smtClean="0"/>
              <a:t>‹#›</a:t>
            </a:fld>
            <a:endParaRPr lang="en-US"/>
          </a:p>
        </p:txBody>
      </p:sp>
    </p:spTree>
    <p:extLst>
      <p:ext uri="{BB962C8B-B14F-4D97-AF65-F5344CB8AC3E}">
        <p14:creationId xmlns:p14="http://schemas.microsoft.com/office/powerpoint/2010/main" val="190575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BC20C8-A786-E64C-B1F3-7E03A622FCD9}" type="datetime1">
              <a:rPr lang="en-US" smtClean="0"/>
              <a:t>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1240E4-3020-D243-8EF6-6BEE5734E407}" type="slidenum">
              <a:rPr lang="en-US" smtClean="0"/>
              <a:t>‹#›</a:t>
            </a:fld>
            <a:endParaRPr lang="en-US"/>
          </a:p>
        </p:txBody>
      </p:sp>
    </p:spTree>
    <p:extLst>
      <p:ext uri="{BB962C8B-B14F-4D97-AF65-F5344CB8AC3E}">
        <p14:creationId xmlns:p14="http://schemas.microsoft.com/office/powerpoint/2010/main" val="1098243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4A1282-A8C4-1947-89C7-24C45C248A80}" type="datetime1">
              <a:rPr lang="en-US" smtClean="0"/>
              <a:t>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240E4-3020-D243-8EF6-6BEE5734E407}" type="slidenum">
              <a:rPr lang="en-US" smtClean="0"/>
              <a:t>‹#›</a:t>
            </a:fld>
            <a:endParaRPr lang="en-US"/>
          </a:p>
        </p:txBody>
      </p:sp>
    </p:spTree>
    <p:extLst>
      <p:ext uri="{BB962C8B-B14F-4D97-AF65-F5344CB8AC3E}">
        <p14:creationId xmlns:p14="http://schemas.microsoft.com/office/powerpoint/2010/main" val="556491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E770D9-57B2-264B-ACE1-6034C918E4C1}" type="datetime1">
              <a:rPr lang="en-US" smtClean="0"/>
              <a:t>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240E4-3020-D243-8EF6-6BEE5734E407}" type="slidenum">
              <a:rPr lang="en-US" smtClean="0"/>
              <a:t>‹#›</a:t>
            </a:fld>
            <a:endParaRPr lang="en-US"/>
          </a:p>
        </p:txBody>
      </p:sp>
    </p:spTree>
    <p:extLst>
      <p:ext uri="{BB962C8B-B14F-4D97-AF65-F5344CB8AC3E}">
        <p14:creationId xmlns:p14="http://schemas.microsoft.com/office/powerpoint/2010/main" val="658114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380B56-A0DA-464E-93A0-162E79E7894A}" type="datetime1">
              <a:rPr lang="en-US" smtClean="0"/>
              <a:t>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ED9FE-A794-6340-A106-71E1AD4C19A3}" type="slidenum">
              <a:rPr lang="en-US" smtClean="0"/>
              <a:t>‹#›</a:t>
            </a:fld>
            <a:endParaRPr lang="en-US"/>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48D582-C700-A949-8145-8003BF3AAD90}" type="datetime1">
              <a:rPr lang="en-US" smtClean="0"/>
              <a:t>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240E4-3020-D243-8EF6-6BEE5734E407}" type="slidenum">
              <a:rPr lang="en-US" smtClean="0"/>
              <a:t>‹#›</a:t>
            </a:fld>
            <a:endParaRPr lang="en-US"/>
          </a:p>
        </p:txBody>
      </p:sp>
    </p:spTree>
    <p:extLst>
      <p:ext uri="{BB962C8B-B14F-4D97-AF65-F5344CB8AC3E}">
        <p14:creationId xmlns:p14="http://schemas.microsoft.com/office/powerpoint/2010/main" val="1382291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4F8739-46FB-104A-A643-0AB5D464087D}" type="datetime1">
              <a:rPr lang="en-US" smtClean="0"/>
              <a:t>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240E4-3020-D243-8EF6-6BEE5734E407}" type="slidenum">
              <a:rPr lang="en-US" smtClean="0"/>
              <a:t>‹#›</a:t>
            </a:fld>
            <a:endParaRPr lang="en-US"/>
          </a:p>
        </p:txBody>
      </p:sp>
    </p:spTree>
    <p:extLst>
      <p:ext uri="{BB962C8B-B14F-4D97-AF65-F5344CB8AC3E}">
        <p14:creationId xmlns:p14="http://schemas.microsoft.com/office/powerpoint/2010/main" val="696794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63A4F1-DDDD-7648-B1E0-01718D93E3BB}" type="datetime1">
              <a:rPr lang="en-US" smtClean="0"/>
              <a:t>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ED9FE-A794-6340-A106-71E1AD4C19A3}" type="slidenum">
              <a:rPr lang="en-US" smtClean="0"/>
              <a:t>‹#›</a:t>
            </a:fld>
            <a:endParaRPr lang="en-US"/>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910FD5-CEA7-A349-9BED-B79AB783B4A0}" type="datetime1">
              <a:rPr lang="en-US" smtClean="0"/>
              <a:t>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AED9FE-A794-6340-A106-71E1AD4C19A3}" type="slidenum">
              <a:rPr lang="en-US" smtClean="0"/>
              <a:t>‹#›</a:t>
            </a:fld>
            <a:endParaRPr lang="en-US"/>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55" indent="0">
              <a:buNone/>
              <a:defRPr sz="2000" b="1"/>
            </a:lvl2pPr>
            <a:lvl3pPr marL="914309" indent="0">
              <a:buNone/>
              <a:defRPr sz="18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8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F1E38B-ECF8-1B4D-BD76-AAC704F4CD8E}" type="datetime1">
              <a:rPr lang="en-US" smtClean="0"/>
              <a:t>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AED9FE-A794-6340-A106-71E1AD4C19A3}" type="slidenum">
              <a:rPr lang="en-US" smtClean="0"/>
              <a:t>‹#›</a:t>
            </a:fld>
            <a:endParaRPr lang="en-US"/>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C41996-1F09-FA41-94C0-BEBCE197CA68}" type="datetime1">
              <a:rPr lang="en-US" smtClean="0"/>
              <a:t>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AED9FE-A794-6340-A106-71E1AD4C19A3}" type="slidenum">
              <a:rPr lang="en-US" smtClean="0"/>
              <a:t>‹#›</a:t>
            </a:fld>
            <a:endParaRPr lang="en-US"/>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EA37E7-84CF-E145-85AA-04774233812D}" type="datetime1">
              <a:rPr lang="en-US" smtClean="0"/>
              <a:t>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AED9FE-A794-6340-A106-71E1AD4C19A3}" type="slidenum">
              <a:rPr lang="en-US" smtClean="0"/>
              <a:t>‹#›</a:t>
            </a:fld>
            <a:endParaRPr lang="en-US"/>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AEB518-548B-4B4C-AAE2-1DF76CB6F925}"/>
              </a:ext>
            </a:extLst>
          </p:cNvPr>
          <p:cNvSpPr>
            <a:spLocks noGrp="1"/>
          </p:cNvSpPr>
          <p:nvPr>
            <p:ph type="sldNum" sz="quarter" idx="10"/>
          </p:nvPr>
        </p:nvSpPr>
        <p:spPr>
          <a:xfrm>
            <a:off x="5973162" y="6358765"/>
            <a:ext cx="257282" cy="235962"/>
          </a:xfrm>
        </p:spPr>
        <p:txBody>
          <a:bodyPr/>
          <a:lstStyle>
            <a:lvl1pPr>
              <a:defRPr b="1" i="1"/>
            </a:lvl1pPr>
          </a:lstStyle>
          <a:p>
            <a:fld id="{86CB4B4D-7CA3-9044-876B-883B54F8677D}" type="slidenum">
              <a:rPr lang="en-US" smtClean="0"/>
              <a:pPr/>
              <a:t>‹#›</a:t>
            </a:fld>
            <a:endParaRPr lang="en-US"/>
          </a:p>
        </p:txBody>
      </p:sp>
      <p:pic>
        <p:nvPicPr>
          <p:cNvPr id="4" name="image8.jpeg">
            <a:extLst>
              <a:ext uri="{FF2B5EF4-FFF2-40B4-BE49-F238E27FC236}">
                <a16:creationId xmlns:a16="http://schemas.microsoft.com/office/drawing/2014/main" id="{5C755559-A11A-174A-AE18-A2A04C968851}"/>
              </a:ext>
            </a:extLst>
          </p:cNvPr>
          <p:cNvPicPr>
            <a:picLocks noChangeAspect="1"/>
          </p:cNvPicPr>
          <p:nvPr userDrawn="1"/>
        </p:nvPicPr>
        <p:blipFill rotWithShape="1">
          <a:blip r:embed="rId2">
            <a:clrChange>
              <a:clrFrom>
                <a:srgbClr val="FFFFFF"/>
              </a:clrFrom>
              <a:clrTo>
                <a:srgbClr val="FFFFFF">
                  <a:alpha val="0"/>
                </a:srgbClr>
              </a:clrTo>
            </a:clrChange>
            <a:extLst/>
          </a:blip>
          <a:srcRect l="70536" t="20514"/>
          <a:stretch/>
        </p:blipFill>
        <p:spPr>
          <a:xfrm>
            <a:off x="8976320" y="6093296"/>
            <a:ext cx="3215680" cy="737394"/>
          </a:xfrm>
          <a:prstGeom prst="rect">
            <a:avLst/>
          </a:prstGeom>
          <a:ln w="12700">
            <a:miter lim="400000"/>
          </a:ln>
        </p:spPr>
      </p:pic>
      <p:pic>
        <p:nvPicPr>
          <p:cNvPr id="6" name="Picture 5">
            <a:extLst>
              <a:ext uri="{FF2B5EF4-FFF2-40B4-BE49-F238E27FC236}">
                <a16:creationId xmlns:a16="http://schemas.microsoft.com/office/drawing/2014/main" id="{ADABA4AD-C27E-F049-A344-C1E6528526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5360" y="5994044"/>
            <a:ext cx="2623069" cy="600683"/>
          </a:xfrm>
          <a:prstGeom prst="rect">
            <a:avLst/>
          </a:prstGeom>
        </p:spPr>
      </p:pic>
      <p:cxnSp>
        <p:nvCxnSpPr>
          <p:cNvPr id="7" name="Straight Connector 6">
            <a:extLst>
              <a:ext uri="{FF2B5EF4-FFF2-40B4-BE49-F238E27FC236}">
                <a16:creationId xmlns:a16="http://schemas.microsoft.com/office/drawing/2014/main" id="{478A1581-94D7-B049-98DF-C1A105B1A009}"/>
              </a:ext>
            </a:extLst>
          </p:cNvPr>
          <p:cNvCxnSpPr/>
          <p:nvPr userDrawn="1"/>
        </p:nvCxnSpPr>
        <p:spPr>
          <a:xfrm>
            <a:off x="233151" y="5805264"/>
            <a:ext cx="11737304" cy="0"/>
          </a:xfrm>
          <a:prstGeom prst="line">
            <a:avLst/>
          </a:prstGeom>
          <a:noFill/>
          <a:ln w="41275" cap="flat">
            <a:solidFill>
              <a:srgbClr val="C8C8C8"/>
            </a:solidFill>
            <a:prstDash val="solid"/>
            <a:miter lim="400000"/>
          </a:ln>
          <a:effectLst/>
          <a:sp3d/>
        </p:spPr>
        <p:style>
          <a:lnRef idx="0">
            <a:scrgbClr r="0" g="0" b="0"/>
          </a:lnRef>
          <a:fillRef idx="0">
            <a:scrgbClr r="0" g="0" b="0"/>
          </a:fillRef>
          <a:effectRef idx="0">
            <a:scrgbClr r="0" g="0" b="0"/>
          </a:effectRef>
          <a:fontRef idx="none"/>
        </p:style>
      </p:cxnSp>
      <p:sp>
        <p:nvSpPr>
          <p:cNvPr id="2" name="Rectangle 1">
            <a:extLst>
              <a:ext uri="{FF2B5EF4-FFF2-40B4-BE49-F238E27FC236}">
                <a16:creationId xmlns:a16="http://schemas.microsoft.com/office/drawing/2014/main" id="{CF6F7000-5872-7448-B752-4C46A9B46471}"/>
              </a:ext>
            </a:extLst>
          </p:cNvPr>
          <p:cNvSpPr/>
          <p:nvPr userDrawn="1"/>
        </p:nvSpPr>
        <p:spPr>
          <a:xfrm>
            <a:off x="0" y="4054328"/>
            <a:ext cx="587388" cy="297517"/>
          </a:xfrm>
          <a:prstGeom prst="rect">
            <a:avLst/>
          </a:prstGeom>
          <a:solidFill>
            <a:srgbClr val="008B7B"/>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Light"/>
            </a:endParaRPr>
          </a:p>
        </p:txBody>
      </p:sp>
      <p:sp>
        <p:nvSpPr>
          <p:cNvPr id="9" name="Shape 155">
            <a:extLst>
              <a:ext uri="{FF2B5EF4-FFF2-40B4-BE49-F238E27FC236}">
                <a16:creationId xmlns:a16="http://schemas.microsoft.com/office/drawing/2014/main" id="{AE0DE690-D383-6741-B6AA-9448A96D8771}"/>
              </a:ext>
            </a:extLst>
          </p:cNvPr>
          <p:cNvSpPr/>
          <p:nvPr userDrawn="1"/>
        </p:nvSpPr>
        <p:spPr>
          <a:xfrm>
            <a:off x="8155018" y="44624"/>
            <a:ext cx="3946860" cy="1116124"/>
          </a:xfrm>
          <a:prstGeom prst="rect">
            <a:avLst/>
          </a:prstGeom>
          <a:solidFill>
            <a:srgbClr val="000000">
              <a:alpha val="83000"/>
            </a:srgbClr>
          </a:solidFill>
          <a:ln w="12700">
            <a:miter lim="400000"/>
          </a:ln>
        </p:spPr>
        <p:txBody>
          <a:bodyPr lIns="25400" tIns="25400" rIns="25400" bIns="25400" anchor="ctr"/>
          <a:lstStyle/>
          <a:p>
            <a:pPr>
              <a:defRPr sz="2400">
                <a:solidFill>
                  <a:srgbClr val="FFFFFF"/>
                </a:solidFill>
              </a:defRPr>
            </a:pPr>
            <a:endParaRPr sz="1200"/>
          </a:p>
        </p:txBody>
      </p:sp>
      <p:sp>
        <p:nvSpPr>
          <p:cNvPr id="10" name="TextBox 9">
            <a:extLst>
              <a:ext uri="{FF2B5EF4-FFF2-40B4-BE49-F238E27FC236}">
                <a16:creationId xmlns:a16="http://schemas.microsoft.com/office/drawing/2014/main" id="{595542EF-ECAD-5746-BE92-4985D3B9CBDD}"/>
              </a:ext>
            </a:extLst>
          </p:cNvPr>
          <p:cNvSpPr txBox="1"/>
          <p:nvPr userDrawn="1"/>
        </p:nvSpPr>
        <p:spPr>
          <a:xfrm>
            <a:off x="8220236" y="110849"/>
            <a:ext cx="3816424" cy="936154"/>
          </a:xfrm>
          <a:prstGeom prst="rect">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defTabSz="412750" rtl="0" fontAlgn="auto" latinLnBrk="0" hangingPunct="0">
              <a:lnSpc>
                <a:spcPct val="100000"/>
              </a:lnSpc>
              <a:spcBef>
                <a:spcPts val="0"/>
              </a:spcBef>
              <a:spcAft>
                <a:spcPts val="300"/>
              </a:spcAft>
              <a:buClrTx/>
              <a:buSzTx/>
              <a:buFontTx/>
              <a:buNone/>
              <a:tabLst/>
            </a:pPr>
            <a:r>
              <a:rPr kumimoji="0" lang="en-US" sz="1600" u="none" strike="noStrike" cap="none" spc="0" normalizeH="0" baseline="0" dirty="0">
                <a:ln>
                  <a:noFill/>
                </a:ln>
                <a:solidFill>
                  <a:schemeClr val="bg1"/>
                </a:solidFill>
                <a:effectLst/>
                <a:uFillTx/>
                <a:cs typeface="Calibri" panose="020F0502020204030204" pitchFamily="34" charset="0"/>
                <a:sym typeface="Helvetica Light"/>
              </a:rPr>
              <a:t>Earth Observations for Impact</a:t>
            </a:r>
          </a:p>
          <a:p>
            <a:pPr marL="0" marR="0" indent="0" defTabSz="412750" rtl="0" fontAlgn="auto" latinLnBrk="0" hangingPunct="0">
              <a:lnSpc>
                <a:spcPct val="100000"/>
              </a:lnSpc>
              <a:spcBef>
                <a:spcPts val="0"/>
              </a:spcBef>
              <a:spcAft>
                <a:spcPts val="0"/>
              </a:spcAft>
              <a:buClrTx/>
              <a:buSzTx/>
              <a:buFontTx/>
              <a:buNone/>
              <a:tabLst/>
            </a:pPr>
            <a:r>
              <a:rPr kumimoji="0" lang="en-US" sz="2400" b="1" u="none" strike="noStrike" cap="none" spc="0" normalizeH="0" baseline="0" dirty="0">
                <a:ln>
                  <a:noFill/>
                </a:ln>
                <a:solidFill>
                  <a:schemeClr val="bg1"/>
                </a:solidFill>
                <a:effectLst/>
                <a:uFillTx/>
                <a:cs typeface="Calibri" panose="020F0502020204030204" pitchFamily="34" charset="0"/>
                <a:sym typeface="Helvetica Light"/>
              </a:rPr>
              <a:t>GEO SYMPOSIUM 2018</a:t>
            </a:r>
          </a:p>
          <a:p>
            <a:pPr marL="0" marR="0" indent="0" defTabSz="412750" rtl="0" fontAlgn="auto" latinLnBrk="0" hangingPunct="0">
              <a:lnSpc>
                <a:spcPct val="100000"/>
              </a:lnSpc>
              <a:spcBef>
                <a:spcPts val="600"/>
              </a:spcBef>
              <a:spcAft>
                <a:spcPts val="0"/>
              </a:spcAft>
              <a:buClrTx/>
              <a:buSzTx/>
              <a:buFontTx/>
              <a:buNone/>
              <a:tabLst/>
            </a:pPr>
            <a:r>
              <a:rPr lang="en-US" sz="1000" b="1" dirty="0">
                <a:solidFill>
                  <a:schemeClr val="bg1"/>
                </a:solidFill>
                <a:cs typeface="Calibri" panose="020F0502020204030204" pitchFamily="34" charset="0"/>
              </a:rPr>
              <a:t>#EO4IMPACT18</a:t>
            </a:r>
            <a:r>
              <a:rPr kumimoji="0" lang="en-US" sz="1000" b="1" u="none" strike="noStrike" cap="none" spc="0" normalizeH="0" baseline="0" dirty="0">
                <a:ln>
                  <a:noFill/>
                </a:ln>
                <a:solidFill>
                  <a:schemeClr val="bg1"/>
                </a:solidFill>
                <a:effectLst/>
                <a:uFillTx/>
                <a:cs typeface="Calibri" panose="020F0502020204030204" pitchFamily="34" charset="0"/>
                <a:sym typeface="Helvetica Light"/>
              </a:rPr>
              <a:t> </a:t>
            </a:r>
          </a:p>
        </p:txBody>
      </p:sp>
      <p:pic>
        <p:nvPicPr>
          <p:cNvPr id="5" name="Picture 4">
            <a:extLst>
              <a:ext uri="{FF2B5EF4-FFF2-40B4-BE49-F238E27FC236}">
                <a16:creationId xmlns:a16="http://schemas.microsoft.com/office/drawing/2014/main" id="{C71D605B-C882-8443-8624-084358CB2F7F}"/>
              </a:ext>
            </a:extLst>
          </p:cNvPr>
          <p:cNvPicPr>
            <a:picLocks noChangeAspect="1"/>
          </p:cNvPicPr>
          <p:nvPr userDrawn="1"/>
        </p:nvPicPr>
        <p:blipFill>
          <a:blip r:embed="rId4"/>
          <a:stretch>
            <a:fillRect/>
          </a:stretch>
        </p:blipFill>
        <p:spPr>
          <a:xfrm>
            <a:off x="2351584" y="5994044"/>
            <a:ext cx="1149485" cy="686817"/>
          </a:xfrm>
          <a:prstGeom prst="rect">
            <a:avLst/>
          </a:prstGeom>
        </p:spPr>
      </p:pic>
    </p:spTree>
    <p:extLst>
      <p:ext uri="{BB962C8B-B14F-4D97-AF65-F5344CB8AC3E}">
        <p14:creationId xmlns:p14="http://schemas.microsoft.com/office/powerpoint/2010/main" val="1876621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411F5B-0139-464E-B7A9-D6D69A75BC75}" type="datetime1">
              <a:rPr lang="en-US" smtClean="0"/>
              <a:t>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9448800" y="6492883"/>
            <a:ext cx="2743200" cy="365125"/>
          </a:xfrm>
        </p:spPr>
        <p:txBody>
          <a:bodyPr/>
          <a:lstStyle>
            <a:lvl1pPr>
              <a:defRPr b="1"/>
            </a:lvl1pPr>
          </a:lstStyle>
          <a:p>
            <a:fld id="{2AAED9FE-A794-6340-A106-71E1AD4C19A3}" type="slidenum">
              <a:rPr lang="en-US" smtClean="0"/>
              <a:pPr/>
              <a:t>‹#›</a:t>
            </a:fld>
            <a:endParaRPr lang="en-US"/>
          </a:p>
        </p:txBody>
      </p:sp>
      <p:grpSp>
        <p:nvGrpSpPr>
          <p:cNvPr id="8" name="Group 7"/>
          <p:cNvGrpSpPr/>
          <p:nvPr userDrawn="1"/>
        </p:nvGrpSpPr>
        <p:grpSpPr>
          <a:xfrm>
            <a:off x="3" y="4991856"/>
            <a:ext cx="3145220" cy="1920240"/>
            <a:chOff x="0" y="4991856"/>
            <a:chExt cx="3145220" cy="1920240"/>
          </a:xfrm>
        </p:grpSpPr>
        <p:pic>
          <p:nvPicPr>
            <p:cNvPr id="9" name="Picture 8"/>
            <p:cNvPicPr>
              <a:picLocks noChangeAspect="1"/>
            </p:cNvPicPr>
            <p:nvPr/>
          </p:nvPicPr>
          <p:blipFill>
            <a:blip r:embed="rId2">
              <a:alphaModFix amt="95000"/>
              <a:extLst>
                <a:ext uri="{28A0092B-C50C-407E-A947-70E740481C1C}">
                  <a14:useLocalDpi xmlns:a14="http://schemas.microsoft.com/office/drawing/2010/main" val="0"/>
                </a:ext>
              </a:extLst>
            </a:blip>
            <a:stretch>
              <a:fillRect/>
            </a:stretch>
          </p:blipFill>
          <p:spPr>
            <a:xfrm>
              <a:off x="0" y="4991856"/>
              <a:ext cx="3145220" cy="1920240"/>
            </a:xfrm>
            <a:prstGeom prst="rect">
              <a:avLst/>
            </a:prstGeom>
            <a:effectLst>
              <a:softEdge rad="38100"/>
            </a:effectLst>
          </p:spPr>
        </p:pic>
        <p:pic>
          <p:nvPicPr>
            <p:cNvPr id="10" name="Shape 341"/>
            <p:cNvPicPr preferRelativeResize="0"/>
            <p:nvPr/>
          </p:nvPicPr>
          <p:blipFill rotWithShape="1">
            <a:blip r:embed="rId3" cstate="print">
              <a:alphaModFix/>
              <a:extLst>
                <a:ext uri="{BEBA8EAE-BF5A-486C-A8C5-ECC9F3942E4B}">
                  <a14:imgProps xmlns:a14="http://schemas.microsoft.com/office/drawing/2010/main">
                    <a14:imgLayer r:embed="rId4">
                      <a14:imgEffect>
                        <a14:backgroundRemoval t="0" b="100000" l="0" r="99903">
                          <a14:foregroundMark x1="64990" y1="69146" x2="64990" y2="69146"/>
                          <a14:foregroundMark x1="58511" y1="57437" x2="58511" y2="57437"/>
                          <a14:foregroundMark x1="70890" y1="61867" x2="70890" y2="61867"/>
                          <a14:foregroundMark x1="86170" y1="63133" x2="86170" y2="63133"/>
                          <a14:foregroundMark x1="24952" y1="29430" x2="24952" y2="29430"/>
                          <a14:foregroundMark x1="27273" y1="30380" x2="27273" y2="30380"/>
                          <a14:foregroundMark x1="35590" y1="32911" x2="35590" y2="32911"/>
                          <a14:foregroundMark x1="39942" y1="27532" x2="39942" y2="27532"/>
                          <a14:foregroundMark x1="39652" y1="21519" x2="39652" y2="21519"/>
                          <a14:foregroundMark x1="9188" y1="23576" x2="9188" y2="23576"/>
                          <a14:foregroundMark x1="53288" y1="21519" x2="53288" y2="21519"/>
                          <a14:foregroundMark x1="56480" y1="3323" x2="56480" y2="3323"/>
                          <a14:foregroundMark x1="70213" y1="14241" x2="70213" y2="14241"/>
                          <a14:foregroundMark x1="63443" y1="18038" x2="63443" y2="18038"/>
                          <a14:foregroundMark x1="48936" y1="36551" x2="48936" y2="36551"/>
                          <a14:foregroundMark x1="48162" y1="57437" x2="48162" y2="57437"/>
                          <a14:foregroundMark x1="50290" y1="40823" x2="50290" y2="40823"/>
                          <a14:foregroundMark x1="46712" y1="5222" x2="46712" y2="5222"/>
                          <a14:foregroundMark x1="42940" y1="28323" x2="42940" y2="28323"/>
                          <a14:foregroundMark x1="53482" y1="31487" x2="53482" y2="31487"/>
                          <a14:foregroundMark x1="75822" y1="21677" x2="75822" y2="21677"/>
                          <a14:foregroundMark x1="78046" y1="28323" x2="78046" y2="28323"/>
                          <a14:foregroundMark x1="76692" y1="23892" x2="76692" y2="23892"/>
                          <a14:foregroundMark x1="77369" y1="26108" x2="77369" y2="26108"/>
                          <a14:foregroundMark x1="77660" y1="27373" x2="77660" y2="27373"/>
                          <a14:foregroundMark x1="42166" y1="13924" x2="42166" y2="13924"/>
                          <a14:foregroundMark x1="43037" y1="13608" x2="43037" y2="13608"/>
                          <a14:foregroundMark x1="43810" y1="12816" x2="43810" y2="12816"/>
                          <a14:foregroundMark x1="50000" y1="33228" x2="50000" y2="33228"/>
                          <a14:foregroundMark x1="65764" y1="7120" x2="65764" y2="7120"/>
                          <a14:foregroundMark x1="60542" y1="4272" x2="60542" y2="4272"/>
                          <a14:foregroundMark x1="61896" y1="4589" x2="61896" y2="4589"/>
                          <a14:foregroundMark x1="64217" y1="6329" x2="64217" y2="6329"/>
                          <a14:foregroundMark x1="60735" y1="10918" x2="60735" y2="10918"/>
                          <a14:foregroundMark x1="57544" y1="7753" x2="57544" y2="7753"/>
                          <a14:foregroundMark x1="65474" y1="12658" x2="65474" y2="12658"/>
                          <a14:foregroundMark x1="44294" y1="6646" x2="44294" y2="6646"/>
                          <a14:foregroundMark x1="54449" y1="3165" x2="54449" y2="3165"/>
                          <a14:foregroundMark x1="50000" y1="3639" x2="50000" y2="3639"/>
                          <a14:foregroundMark x1="58607" y1="3481" x2="58607" y2="3481"/>
                          <a14:foregroundMark x1="51547" y1="3323" x2="51547" y2="3323"/>
                          <a14:foregroundMark x1="47872" y1="4430" x2="47872" y2="4430"/>
                          <a14:foregroundMark x1="53772" y1="34177" x2="53772" y2="34177"/>
                          <a14:foregroundMark x1="52708" y1="33070" x2="52708" y2="33070"/>
                          <a14:foregroundMark x1="54352" y1="35127" x2="54352" y2="35127"/>
                          <a14:foregroundMark x1="53191" y1="33544" x2="53191" y2="33544"/>
                          <a14:foregroundMark x1="42843" y1="26266" x2="42843" y2="26266"/>
                          <a14:foregroundMark x1="43037" y1="29747" x2="43037" y2="29747"/>
                          <a14:foregroundMark x1="63830" y1="13449" x2="63830" y2="13449"/>
                          <a14:foregroundMark x1="66634" y1="14241" x2="66634" y2="14241"/>
                          <a14:foregroundMark x1="51064" y1="41772" x2="51064" y2="41772"/>
                          <a14:foregroundMark x1="51934" y1="41456" x2="51934" y2="41456"/>
                          <a14:foregroundMark x1="78723" y1="31487" x2="78723" y2="31487"/>
                          <a14:foregroundMark x1="78337" y1="30063" x2="78337" y2="30063"/>
                          <a14:foregroundMark x1="78820" y1="32911" x2="78820" y2="32911"/>
                          <a14:foregroundMark x1="79207" y1="34494" x2="79207" y2="34494"/>
                          <a14:foregroundMark x1="79400" y1="36234" x2="79400" y2="36234"/>
                          <a14:foregroundMark x1="79691" y1="38608" x2="79691" y2="38608"/>
                          <a14:foregroundMark x1="79497" y1="37342" x2="79497" y2="37342"/>
                          <a14:foregroundMark x1="79787" y1="40032" x2="79787" y2="40032"/>
                          <a14:foregroundMark x1="65087" y1="22468" x2="65087" y2="22468"/>
                          <a14:foregroundMark x1="65957" y1="22785" x2="65957" y2="22785"/>
                          <a14:foregroundMark x1="63346" y1="23101" x2="63346" y2="23101"/>
                          <a14:foregroundMark x1="65764" y1="20570" x2="65764" y2="20570"/>
                          <a14:foregroundMark x1="44874" y1="6013" x2="44874" y2="6013"/>
                          <a14:foregroundMark x1="58801" y1="6329" x2="58801" y2="6329"/>
                          <a14:foregroundMark x1="61412" y1="10601" x2="61412" y2="10601"/>
                          <a14:foregroundMark x1="58027" y1="5854" x2="58027" y2="5854"/>
                          <a14:foregroundMark x1="60251" y1="6804" x2="60251" y2="6804"/>
                          <a14:foregroundMark x1="42263" y1="7911" x2="42263" y2="7911"/>
                          <a14:foregroundMark x1="43037" y1="7120" x2="43037" y2="7120"/>
                          <a14:foregroundMark x1="45551" y1="5380" x2="45551" y2="5380"/>
                          <a14:foregroundMark x1="39845" y1="10443" x2="39845" y2="10443"/>
                          <a14:foregroundMark x1="41006" y1="9177" x2="41006" y2="9177"/>
                          <a14:foregroundMark x1="40522" y1="9652" x2="40522" y2="9652"/>
                          <a14:foregroundMark x1="38685" y1="11867" x2="38685" y2="11867"/>
                          <a14:foregroundMark x1="37234" y1="13608" x2="37234" y2="13608"/>
                          <a14:foregroundMark x1="37911" y1="12816" x2="37911" y2="12816"/>
                          <a14:foregroundMark x1="35977" y1="15665" x2="35977" y2="15665"/>
                          <a14:foregroundMark x1="36654" y1="14557" x2="36654" y2="14557"/>
                          <a14:foregroundMark x1="35106" y1="17247" x2="35106" y2="17247"/>
                          <a14:foregroundMark x1="35590" y1="16614" x2="35590" y2="16614"/>
                          <a14:foregroundMark x1="41393" y1="14873" x2="41393" y2="14873"/>
                          <a14:foregroundMark x1="40716" y1="15506" x2="40716" y2="15506"/>
                          <a14:foregroundMark x1="34236" y1="18671" x2="34236" y2="18671"/>
                          <a14:foregroundMark x1="34720" y1="18196" x2="34720" y2="18196"/>
                          <a14:foregroundMark x1="79884" y1="42089" x2="79884" y2="42089"/>
                          <a14:foregroundMark x1="79787" y1="41139" x2="79787" y2="41139"/>
                          <a14:foregroundMark x1="79981" y1="43987" x2="79981" y2="43987"/>
                          <a14:foregroundMark x1="55996" y1="7278" x2="55996" y2="7278"/>
                          <a14:foregroundMark x1="60735" y1="8386" x2="60735" y2="8386"/>
                          <a14:foregroundMark x1="62669" y1="11234" x2="62669" y2="11234"/>
                          <a14:foregroundMark x1="62476" y1="8228" x2="62476" y2="8228"/>
                          <a14:backgroundMark x1="64217" y1="61076" x2="64217" y2="61076"/>
                          <a14:backgroundMark x1="65184" y1="58544" x2="65184" y2="58544"/>
                          <a14:backgroundMark x1="63540" y1="63291" x2="63540" y2="63291"/>
                          <a14:backgroundMark x1="51547" y1="57120" x2="51547" y2="57120"/>
                          <a14:backgroundMark x1="50484" y1="52848" x2="50484" y2="52848"/>
                          <a14:backgroundMark x1="50580" y1="54430" x2="50580" y2="54430"/>
                          <a14:backgroundMark x1="59574" y1="17563" x2="59574" y2="17563"/>
                          <a14:backgroundMark x1="43327" y1="26899" x2="43327" y2="26899"/>
                          <a14:backgroundMark x1="53385" y1="32753" x2="53385" y2="32753"/>
                          <a14:backgroundMark x1="43520" y1="26108" x2="43520" y2="26108"/>
                          <a14:backgroundMark x1="43424" y1="28639" x2="43424" y2="28639"/>
                          <a14:backgroundMark x1="64797" y1="15823" x2="64797" y2="15823"/>
                          <a14:backgroundMark x1="64217" y1="14873" x2="64217" y2="14873"/>
                          <a14:backgroundMark x1="63250" y1="13924" x2="63250" y2="13924"/>
                          <a14:backgroundMark x1="63926" y1="21677" x2="63926" y2="21677"/>
                          <a14:backgroundMark x1="62959" y1="20570" x2="62959" y2="20570"/>
                          <a14:backgroundMark x1="64797" y1="21361" x2="64797" y2="21361"/>
                          <a14:backgroundMark x1="61122" y1="5696" x2="61122" y2="5696"/>
                          <a14:backgroundMark x1="63153" y1="6804" x2="63153" y2="6804"/>
                          <a14:backgroundMark x1="58704" y1="7278" x2="58704" y2="7278"/>
                          <a14:backgroundMark x1="60155" y1="9177" x2="60155" y2="9177"/>
                          <a14:backgroundMark x1="64797" y1="59335" x2="64797" y2="59335"/>
                          <a14:backgroundMark x1="55609" y1="8228" x2="55609" y2="8228"/>
                          <a14:backgroundMark x1="62089" y1="9652" x2="62089" y2="9652"/>
                          <a14:backgroundMark x1="64217" y1="16297" x2="64217" y2="16297"/>
                          <a14:backgroundMark x1="65377" y1="10127" x2="65377" y2="10127"/>
                          <a14:backgroundMark x1="63636" y1="6804" x2="63636" y2="6804"/>
                        </a14:backgroundRemoval>
                      </a14:imgEffect>
                    </a14:imgLayer>
                  </a14:imgProps>
                </a:ext>
                <a:ext uri="{28A0092B-C50C-407E-A947-70E740481C1C}">
                  <a14:useLocalDpi xmlns:a14="http://schemas.microsoft.com/office/drawing/2010/main"/>
                </a:ext>
              </a:extLst>
            </a:blip>
            <a:srcRect/>
            <a:stretch/>
          </p:blipFill>
          <p:spPr>
            <a:xfrm>
              <a:off x="179759" y="5547060"/>
              <a:ext cx="1480592" cy="899569"/>
            </a:xfrm>
            <a:prstGeom prst="rect">
              <a:avLst/>
            </a:prstGeom>
            <a:noFill/>
            <a:ln>
              <a:noFill/>
            </a:ln>
            <a:effectLst>
              <a:outerShdw blurRad="50800" dist="38100" dir="5400000" algn="t" rotWithShape="0">
                <a:prstClr val="black">
                  <a:alpha val="40000"/>
                </a:prstClr>
              </a:outerShdw>
              <a:reflection blurRad="6350" stA="52000" endA="300" endPos="35000" dir="5400000" sy="-100000" algn="bl" rotWithShape="0"/>
            </a:effectLst>
          </p:spPr>
        </p:pic>
      </p:grpSp>
      <p:sp>
        <p:nvSpPr>
          <p:cNvPr id="5" name="Title 4"/>
          <p:cNvSpPr>
            <a:spLocks noGrp="1"/>
          </p:cNvSpPr>
          <p:nvPr>
            <p:ph type="title"/>
          </p:nvPr>
        </p:nvSpPr>
        <p:spPr>
          <a:xfrm>
            <a:off x="2931884" y="379644"/>
            <a:ext cx="6995887" cy="375100"/>
          </a:xfrm>
        </p:spPr>
        <p:txBody>
          <a:bodyPr>
            <a:noAutofit/>
          </a:bodyPr>
          <a:lstStyle>
            <a:lvl1pPr>
              <a:defRPr sz="2400"/>
            </a:lvl1pPr>
          </a:lstStyle>
          <a:p>
            <a:r>
              <a:rPr lang="en-US"/>
              <a:t>Click to edit Master title style</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6.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microsoft.com/office/2007/relationships/hdphoto" Target="../media/hdphoto1.wdp"/><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3"/>
          <p:cNvPicPr>
            <a:picLocks noChangeAspect="1" noChangeArrowheads="1"/>
          </p:cNvPicPr>
          <p:nvPr/>
        </p:nvPicPr>
        <p:blipFill rotWithShape="1">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820943" y="0"/>
            <a:ext cx="2371060" cy="988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Placeholder 1"/>
          <p:cNvSpPr>
            <a:spLocks noGrp="1"/>
          </p:cNvSpPr>
          <p:nvPr>
            <p:ph type="title"/>
          </p:nvPr>
        </p:nvSpPr>
        <p:spPr>
          <a:xfrm>
            <a:off x="838200" y="759417"/>
            <a:ext cx="10515600" cy="9312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98C51-079C-5240-9430-402BD06F9F8E}" type="datetime1">
              <a:rPr lang="en-US" smtClean="0"/>
              <a:t>7/20/18</a:t>
            </a:fld>
            <a:endParaRPr lang="en-US"/>
          </a:p>
        </p:txBody>
      </p:sp>
      <p:sp>
        <p:nvSpPr>
          <p:cNvPr id="5" name="Footer Placeholder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AED9FE-A794-6340-A106-71E1AD4C19A3}" type="slidenum">
              <a:rPr lang="en-US" smtClean="0"/>
              <a:t>‹#›</a:t>
            </a:fld>
            <a:endParaRPr lang="en-US"/>
          </a:p>
        </p:txBody>
      </p:sp>
      <p:pic>
        <p:nvPicPr>
          <p:cNvPr id="14" name="Picture 13">
            <a:extLst>
              <a:ext uri="{FF2B5EF4-FFF2-40B4-BE49-F238E27FC236}">
                <a16:creationId xmlns:a16="http://schemas.microsoft.com/office/drawing/2014/main" id="{42F45358-427A-9440-9291-CCC8569A7A10}"/>
              </a:ext>
            </a:extLst>
          </p:cNvPr>
          <p:cNvPicPr>
            <a:picLocks noChangeAspect="1"/>
          </p:cNvPicPr>
          <p:nvPr userDrawn="1"/>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2474" y="112006"/>
            <a:ext cx="1628983" cy="570642"/>
          </a:xfrm>
          <a:prstGeom prst="rect">
            <a:avLst/>
          </a:prstGeom>
        </p:spPr>
      </p:pic>
    </p:spTree>
    <p:extLst>
      <p:ext uri="{BB962C8B-B14F-4D97-AF65-F5344CB8AC3E}">
        <p14:creationId xmlns:p14="http://schemas.microsoft.com/office/powerpoint/2010/main" val="314730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86" r:id="rId8"/>
    <p:sldLayoutId id="2147483673" r:id="rId9"/>
    <p:sldLayoutId id="2147483672" r:id="rId10"/>
  </p:sldLayoutIdLst>
  <p:hf hdr="0" ftr="0" dt="0"/>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4"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5" algn="l" defTabSz="9143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FE4957-D77D-474D-9346-24C89DC0EB01}" type="datetime1">
              <a:rPr lang="en-US" smtClean="0"/>
              <a:t>7/20/18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1240E4-3020-D243-8EF6-6BEE5734E407}" type="slidenum">
              <a:rPr lang="en-US" smtClean="0"/>
              <a:t>‹#›</a:t>
            </a:fld>
            <a:endParaRPr lang="en-US"/>
          </a:p>
        </p:txBody>
      </p:sp>
      <p:grpSp>
        <p:nvGrpSpPr>
          <p:cNvPr id="7" name="Group 6"/>
          <p:cNvGrpSpPr/>
          <p:nvPr userDrawn="1"/>
        </p:nvGrpSpPr>
        <p:grpSpPr>
          <a:xfrm>
            <a:off x="3" y="4991856"/>
            <a:ext cx="3145220" cy="1920240"/>
            <a:chOff x="0" y="4991856"/>
            <a:chExt cx="3145220" cy="1920240"/>
          </a:xfrm>
        </p:grpSpPr>
        <p:pic>
          <p:nvPicPr>
            <p:cNvPr id="8" name="Picture 7"/>
            <p:cNvPicPr>
              <a:picLocks noChangeAspect="1"/>
            </p:cNvPicPr>
            <p:nvPr/>
          </p:nvPicPr>
          <p:blipFill>
            <a:blip r:embed="rId13">
              <a:alphaModFix amt="95000"/>
              <a:extLst>
                <a:ext uri="{28A0092B-C50C-407E-A947-70E740481C1C}">
                  <a14:useLocalDpi xmlns:a14="http://schemas.microsoft.com/office/drawing/2010/main" val="0"/>
                </a:ext>
              </a:extLst>
            </a:blip>
            <a:stretch>
              <a:fillRect/>
            </a:stretch>
          </p:blipFill>
          <p:spPr>
            <a:xfrm>
              <a:off x="0" y="4991856"/>
              <a:ext cx="3145220" cy="1920240"/>
            </a:xfrm>
            <a:prstGeom prst="rect">
              <a:avLst/>
            </a:prstGeom>
            <a:effectLst>
              <a:softEdge rad="38100"/>
            </a:effectLst>
          </p:spPr>
        </p:pic>
        <p:pic>
          <p:nvPicPr>
            <p:cNvPr id="9" name="Shape 341"/>
            <p:cNvPicPr preferRelativeResize="0"/>
            <p:nvPr/>
          </p:nvPicPr>
          <p:blipFill rotWithShape="1">
            <a:blip r:embed="rId14" cstate="print">
              <a:alphaModFix/>
              <a:extLst>
                <a:ext uri="{BEBA8EAE-BF5A-486C-A8C5-ECC9F3942E4B}">
                  <a14:imgProps xmlns:a14="http://schemas.microsoft.com/office/drawing/2010/main">
                    <a14:imgLayer r:embed="rId15">
                      <a14:imgEffect>
                        <a14:backgroundRemoval t="0" b="100000" l="0" r="99903">
                          <a14:foregroundMark x1="64990" y1="69146" x2="64990" y2="69146"/>
                          <a14:foregroundMark x1="58511" y1="57437" x2="58511" y2="57437"/>
                          <a14:foregroundMark x1="70890" y1="61867" x2="70890" y2="61867"/>
                          <a14:foregroundMark x1="86170" y1="63133" x2="86170" y2="63133"/>
                          <a14:foregroundMark x1="24952" y1="29430" x2="24952" y2="29430"/>
                          <a14:foregroundMark x1="27273" y1="30380" x2="27273" y2="30380"/>
                          <a14:foregroundMark x1="35590" y1="32911" x2="35590" y2="32911"/>
                          <a14:foregroundMark x1="39942" y1="27532" x2="39942" y2="27532"/>
                          <a14:foregroundMark x1="39652" y1="21519" x2="39652" y2="21519"/>
                          <a14:foregroundMark x1="9188" y1="23576" x2="9188" y2="23576"/>
                          <a14:foregroundMark x1="53288" y1="21519" x2="53288" y2="21519"/>
                          <a14:foregroundMark x1="56480" y1="3323" x2="56480" y2="3323"/>
                          <a14:foregroundMark x1="70213" y1="14241" x2="70213" y2="14241"/>
                          <a14:foregroundMark x1="63443" y1="18038" x2="63443" y2="18038"/>
                          <a14:foregroundMark x1="48936" y1="36551" x2="48936" y2="36551"/>
                          <a14:foregroundMark x1="48162" y1="57437" x2="48162" y2="57437"/>
                          <a14:foregroundMark x1="50290" y1="40823" x2="50290" y2="40823"/>
                          <a14:foregroundMark x1="46712" y1="5222" x2="46712" y2="5222"/>
                          <a14:foregroundMark x1="42940" y1="28323" x2="42940" y2="28323"/>
                          <a14:foregroundMark x1="53482" y1="31487" x2="53482" y2="31487"/>
                          <a14:foregroundMark x1="75822" y1="21677" x2="75822" y2="21677"/>
                          <a14:foregroundMark x1="78046" y1="28323" x2="78046" y2="28323"/>
                          <a14:foregroundMark x1="76692" y1="23892" x2="76692" y2="23892"/>
                          <a14:foregroundMark x1="77369" y1="26108" x2="77369" y2="26108"/>
                          <a14:foregroundMark x1="77660" y1="27373" x2="77660" y2="27373"/>
                          <a14:foregroundMark x1="42166" y1="13924" x2="42166" y2="13924"/>
                          <a14:foregroundMark x1="43037" y1="13608" x2="43037" y2="13608"/>
                          <a14:foregroundMark x1="43810" y1="12816" x2="43810" y2="12816"/>
                          <a14:foregroundMark x1="50000" y1="33228" x2="50000" y2="33228"/>
                          <a14:foregroundMark x1="65764" y1="7120" x2="65764" y2="7120"/>
                          <a14:foregroundMark x1="60542" y1="4272" x2="60542" y2="4272"/>
                          <a14:foregroundMark x1="61896" y1="4589" x2="61896" y2="4589"/>
                          <a14:foregroundMark x1="64217" y1="6329" x2="64217" y2="6329"/>
                          <a14:foregroundMark x1="60735" y1="10918" x2="60735" y2="10918"/>
                          <a14:foregroundMark x1="57544" y1="7753" x2="57544" y2="7753"/>
                          <a14:foregroundMark x1="65474" y1="12658" x2="65474" y2="12658"/>
                          <a14:foregroundMark x1="44294" y1="6646" x2="44294" y2="6646"/>
                          <a14:foregroundMark x1="54449" y1="3165" x2="54449" y2="3165"/>
                          <a14:foregroundMark x1="50000" y1="3639" x2="50000" y2="3639"/>
                          <a14:foregroundMark x1="58607" y1="3481" x2="58607" y2="3481"/>
                          <a14:foregroundMark x1="51547" y1="3323" x2="51547" y2="3323"/>
                          <a14:foregroundMark x1="47872" y1="4430" x2="47872" y2="4430"/>
                          <a14:foregroundMark x1="53772" y1="34177" x2="53772" y2="34177"/>
                          <a14:foregroundMark x1="52708" y1="33070" x2="52708" y2="33070"/>
                          <a14:foregroundMark x1="54352" y1="35127" x2="54352" y2="35127"/>
                          <a14:foregroundMark x1="53191" y1="33544" x2="53191" y2="33544"/>
                          <a14:foregroundMark x1="42843" y1="26266" x2="42843" y2="26266"/>
                          <a14:foregroundMark x1="43037" y1="29747" x2="43037" y2="29747"/>
                          <a14:foregroundMark x1="63830" y1="13449" x2="63830" y2="13449"/>
                          <a14:foregroundMark x1="66634" y1="14241" x2="66634" y2="14241"/>
                          <a14:foregroundMark x1="51064" y1="41772" x2="51064" y2="41772"/>
                          <a14:foregroundMark x1="51934" y1="41456" x2="51934" y2="41456"/>
                          <a14:foregroundMark x1="78723" y1="31487" x2="78723" y2="31487"/>
                          <a14:foregroundMark x1="78337" y1="30063" x2="78337" y2="30063"/>
                          <a14:foregroundMark x1="78820" y1="32911" x2="78820" y2="32911"/>
                          <a14:foregroundMark x1="79207" y1="34494" x2="79207" y2="34494"/>
                          <a14:foregroundMark x1="79400" y1="36234" x2="79400" y2="36234"/>
                          <a14:foregroundMark x1="79691" y1="38608" x2="79691" y2="38608"/>
                          <a14:foregroundMark x1="79497" y1="37342" x2="79497" y2="37342"/>
                          <a14:foregroundMark x1="79787" y1="40032" x2="79787" y2="40032"/>
                          <a14:foregroundMark x1="65087" y1="22468" x2="65087" y2="22468"/>
                          <a14:foregroundMark x1="65957" y1="22785" x2="65957" y2="22785"/>
                          <a14:foregroundMark x1="63346" y1="23101" x2="63346" y2="23101"/>
                          <a14:foregroundMark x1="65764" y1="20570" x2="65764" y2="20570"/>
                          <a14:foregroundMark x1="44874" y1="6013" x2="44874" y2="6013"/>
                          <a14:foregroundMark x1="58801" y1="6329" x2="58801" y2="6329"/>
                          <a14:foregroundMark x1="61412" y1="10601" x2="61412" y2="10601"/>
                          <a14:foregroundMark x1="58027" y1="5854" x2="58027" y2="5854"/>
                          <a14:foregroundMark x1="60251" y1="6804" x2="60251" y2="6804"/>
                          <a14:foregroundMark x1="42263" y1="7911" x2="42263" y2="7911"/>
                          <a14:foregroundMark x1="43037" y1="7120" x2="43037" y2="7120"/>
                          <a14:foregroundMark x1="45551" y1="5380" x2="45551" y2="5380"/>
                          <a14:foregroundMark x1="39845" y1="10443" x2="39845" y2="10443"/>
                          <a14:foregroundMark x1="41006" y1="9177" x2="41006" y2="9177"/>
                          <a14:foregroundMark x1="40522" y1="9652" x2="40522" y2="9652"/>
                          <a14:foregroundMark x1="38685" y1="11867" x2="38685" y2="11867"/>
                          <a14:foregroundMark x1="37234" y1="13608" x2="37234" y2="13608"/>
                          <a14:foregroundMark x1="37911" y1="12816" x2="37911" y2="12816"/>
                          <a14:foregroundMark x1="35977" y1="15665" x2="35977" y2="15665"/>
                          <a14:foregroundMark x1="36654" y1="14557" x2="36654" y2="14557"/>
                          <a14:foregroundMark x1="35106" y1="17247" x2="35106" y2="17247"/>
                          <a14:foregroundMark x1="35590" y1="16614" x2="35590" y2="16614"/>
                          <a14:foregroundMark x1="41393" y1="14873" x2="41393" y2="14873"/>
                          <a14:foregroundMark x1="40716" y1="15506" x2="40716" y2="15506"/>
                          <a14:foregroundMark x1="34236" y1="18671" x2="34236" y2="18671"/>
                          <a14:foregroundMark x1="34720" y1="18196" x2="34720" y2="18196"/>
                          <a14:foregroundMark x1="79884" y1="42089" x2="79884" y2="42089"/>
                          <a14:foregroundMark x1="79787" y1="41139" x2="79787" y2="41139"/>
                          <a14:foregroundMark x1="79981" y1="43987" x2="79981" y2="43987"/>
                          <a14:foregroundMark x1="55996" y1="7278" x2="55996" y2="7278"/>
                          <a14:foregroundMark x1="60735" y1="8386" x2="60735" y2="8386"/>
                          <a14:foregroundMark x1="62669" y1="11234" x2="62669" y2="11234"/>
                          <a14:foregroundMark x1="62476" y1="8228" x2="62476" y2="8228"/>
                          <a14:backgroundMark x1="64217" y1="61076" x2="64217" y2="61076"/>
                          <a14:backgroundMark x1="65184" y1="58544" x2="65184" y2="58544"/>
                          <a14:backgroundMark x1="63540" y1="63291" x2="63540" y2="63291"/>
                          <a14:backgroundMark x1="51547" y1="57120" x2="51547" y2="57120"/>
                          <a14:backgroundMark x1="50484" y1="52848" x2="50484" y2="52848"/>
                          <a14:backgroundMark x1="50580" y1="54430" x2="50580" y2="54430"/>
                          <a14:backgroundMark x1="59574" y1="17563" x2="59574" y2="17563"/>
                          <a14:backgroundMark x1="43327" y1="26899" x2="43327" y2="26899"/>
                          <a14:backgroundMark x1="53385" y1="32753" x2="53385" y2="32753"/>
                          <a14:backgroundMark x1="43520" y1="26108" x2="43520" y2="26108"/>
                          <a14:backgroundMark x1="43424" y1="28639" x2="43424" y2="28639"/>
                          <a14:backgroundMark x1="64797" y1="15823" x2="64797" y2="15823"/>
                          <a14:backgroundMark x1="64217" y1="14873" x2="64217" y2="14873"/>
                          <a14:backgroundMark x1="63250" y1="13924" x2="63250" y2="13924"/>
                          <a14:backgroundMark x1="63926" y1="21677" x2="63926" y2="21677"/>
                          <a14:backgroundMark x1="62959" y1="20570" x2="62959" y2="20570"/>
                          <a14:backgroundMark x1="64797" y1="21361" x2="64797" y2="21361"/>
                          <a14:backgroundMark x1="61122" y1="5696" x2="61122" y2="5696"/>
                          <a14:backgroundMark x1="63153" y1="6804" x2="63153" y2="6804"/>
                          <a14:backgroundMark x1="58704" y1="7278" x2="58704" y2="7278"/>
                          <a14:backgroundMark x1="60155" y1="9177" x2="60155" y2="9177"/>
                          <a14:backgroundMark x1="64797" y1="59335" x2="64797" y2="59335"/>
                          <a14:backgroundMark x1="55609" y1="8228" x2="55609" y2="8228"/>
                          <a14:backgroundMark x1="62089" y1="9652" x2="62089" y2="9652"/>
                          <a14:backgroundMark x1="64217" y1="16297" x2="64217" y2="16297"/>
                          <a14:backgroundMark x1="65377" y1="10127" x2="65377" y2="10127"/>
                          <a14:backgroundMark x1="63636" y1="6804" x2="63636" y2="6804"/>
                        </a14:backgroundRemoval>
                      </a14:imgEffect>
                    </a14:imgLayer>
                  </a14:imgProps>
                </a:ext>
                <a:ext uri="{28A0092B-C50C-407E-A947-70E740481C1C}">
                  <a14:useLocalDpi xmlns:a14="http://schemas.microsoft.com/office/drawing/2010/main"/>
                </a:ext>
              </a:extLst>
            </a:blip>
            <a:srcRect/>
            <a:stretch/>
          </p:blipFill>
          <p:spPr>
            <a:xfrm>
              <a:off x="179759" y="5547060"/>
              <a:ext cx="1480592" cy="899569"/>
            </a:xfrm>
            <a:prstGeom prst="rect">
              <a:avLst/>
            </a:prstGeom>
            <a:noFill/>
            <a:ln>
              <a:noFill/>
            </a:ln>
            <a:effectLst>
              <a:outerShdw blurRad="50800" dist="38100" dir="5400000" algn="t" rotWithShape="0">
                <a:prstClr val="black">
                  <a:alpha val="40000"/>
                </a:prstClr>
              </a:outerShdw>
              <a:reflection blurRad="6350" stA="52000" endA="300" endPos="35000" dir="5400000" sy="-100000" algn="bl" rotWithShape="0"/>
            </a:effectLst>
          </p:spPr>
        </p:pic>
      </p:grpSp>
    </p:spTree>
    <p:extLst>
      <p:ext uri="{BB962C8B-B14F-4D97-AF65-F5344CB8AC3E}">
        <p14:creationId xmlns:p14="http://schemas.microsoft.com/office/powerpoint/2010/main" val="7665218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3.png"/><Relationship Id="rId3" Type="http://schemas.openxmlformats.org/officeDocument/2006/relationships/image" Target="../media/image9.png"/><Relationship Id="rId21" Type="http://schemas.openxmlformats.org/officeDocument/2006/relationships/image" Target="../media/image26.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2.png"/><Relationship Id="rId2" Type="http://schemas.openxmlformats.org/officeDocument/2006/relationships/notesSlide" Target="../notesSlides/notesSlide1.xml"/><Relationship Id="rId16" Type="http://schemas.microsoft.com/office/2007/relationships/hdphoto" Target="../media/hdphoto1.wdp"/><Relationship Id="rId20"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4.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48.jpg"/><Relationship Id="rId13" Type="http://schemas.openxmlformats.org/officeDocument/2006/relationships/image" Target="../media/image160.jpeg"/><Relationship Id="rId3" Type="http://schemas.openxmlformats.org/officeDocument/2006/relationships/image" Target="../media/image100.jpg"/><Relationship Id="rId7" Type="http://schemas.openxmlformats.org/officeDocument/2006/relationships/image" Target="../media/image155.jpeg"/><Relationship Id="rId12" Type="http://schemas.openxmlformats.org/officeDocument/2006/relationships/image" Target="../media/image159.jpg"/><Relationship Id="rId2" Type="http://schemas.openxmlformats.org/officeDocument/2006/relationships/notesSlide" Target="../notesSlides/notesSlide9.xml"/><Relationship Id="rId16"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54.jpg"/><Relationship Id="rId11" Type="http://schemas.openxmlformats.org/officeDocument/2006/relationships/image" Target="../media/image158.jpg"/><Relationship Id="rId5" Type="http://schemas.openxmlformats.org/officeDocument/2006/relationships/image" Target="../media/image153.jpg"/><Relationship Id="rId15" Type="http://schemas.openxmlformats.org/officeDocument/2006/relationships/image" Target="../media/image64.png"/><Relationship Id="rId10" Type="http://schemas.openxmlformats.org/officeDocument/2006/relationships/image" Target="../media/image157.jpeg"/><Relationship Id="rId4" Type="http://schemas.openxmlformats.org/officeDocument/2006/relationships/image" Target="../media/image152.jpg"/><Relationship Id="rId9" Type="http://schemas.openxmlformats.org/officeDocument/2006/relationships/image" Target="../media/image156.jpeg"/><Relationship Id="rId14" Type="http://schemas.openxmlformats.org/officeDocument/2006/relationships/image" Target="../media/image161.png"/></Relationships>
</file>

<file path=ppt/slides/_rels/slide11.xml.rels><?xml version="1.0" encoding="UTF-8" standalone="yes"?>
<Relationships xmlns="http://schemas.openxmlformats.org/package/2006/relationships"><Relationship Id="rId8" Type="http://schemas.openxmlformats.org/officeDocument/2006/relationships/image" Target="../media/image66.jpg"/><Relationship Id="rId13" Type="http://schemas.openxmlformats.org/officeDocument/2006/relationships/image" Target="../media/image168.jpeg"/><Relationship Id="rId18" Type="http://schemas.openxmlformats.org/officeDocument/2006/relationships/image" Target="../media/image99.png"/><Relationship Id="rId3" Type="http://schemas.openxmlformats.org/officeDocument/2006/relationships/image" Target="../media/image100.jpg"/><Relationship Id="rId7" Type="http://schemas.openxmlformats.org/officeDocument/2006/relationships/image" Target="../media/image165.jpeg"/><Relationship Id="rId12" Type="http://schemas.openxmlformats.org/officeDocument/2006/relationships/image" Target="../media/image60.png"/><Relationship Id="rId17" Type="http://schemas.openxmlformats.org/officeDocument/2006/relationships/image" Target="../media/image172.jpg"/><Relationship Id="rId2" Type="http://schemas.openxmlformats.org/officeDocument/2006/relationships/notesSlide" Target="../notesSlides/notesSlide10.xml"/><Relationship Id="rId16" Type="http://schemas.openxmlformats.org/officeDocument/2006/relationships/image" Target="../media/image171.jpg"/><Relationship Id="rId1" Type="http://schemas.openxmlformats.org/officeDocument/2006/relationships/slideLayout" Target="../slideLayouts/slideLayout7.xml"/><Relationship Id="rId6" Type="http://schemas.openxmlformats.org/officeDocument/2006/relationships/image" Target="../media/image164.PNG"/><Relationship Id="rId11" Type="http://schemas.microsoft.com/office/2007/relationships/hdphoto" Target="../media/hdphoto7.wdp"/><Relationship Id="rId5" Type="http://schemas.openxmlformats.org/officeDocument/2006/relationships/image" Target="../media/image163.jpg"/><Relationship Id="rId15" Type="http://schemas.openxmlformats.org/officeDocument/2006/relationships/image" Target="../media/image170.jpg"/><Relationship Id="rId10" Type="http://schemas.openxmlformats.org/officeDocument/2006/relationships/image" Target="../media/image167.jpeg"/><Relationship Id="rId4" Type="http://schemas.openxmlformats.org/officeDocument/2006/relationships/image" Target="../media/image162.PNG"/><Relationship Id="rId9" Type="http://schemas.openxmlformats.org/officeDocument/2006/relationships/image" Target="../media/image166.jpeg"/><Relationship Id="rId14" Type="http://schemas.openxmlformats.org/officeDocument/2006/relationships/image" Target="../media/image169.jpg"/></Relationships>
</file>

<file path=ppt/slides/_rels/slide12.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00.jpg"/><Relationship Id="rId7" Type="http://schemas.openxmlformats.org/officeDocument/2006/relationships/image" Target="../media/image17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4.png"/><Relationship Id="rId5" Type="http://schemas.openxmlformats.org/officeDocument/2006/relationships/image" Target="../media/image118.jpg"/><Relationship Id="rId10" Type="http://schemas.openxmlformats.org/officeDocument/2006/relationships/image" Target="../media/image178.png"/><Relationship Id="rId4" Type="http://schemas.openxmlformats.org/officeDocument/2006/relationships/image" Target="../media/image173.jpg"/><Relationship Id="rId9" Type="http://schemas.openxmlformats.org/officeDocument/2006/relationships/image" Target="../media/image177.png"/></Relationships>
</file>

<file path=ppt/slides/_rels/slide13.xml.rels><?xml version="1.0" encoding="UTF-8" standalone="yes"?>
<Relationships xmlns="http://schemas.openxmlformats.org/package/2006/relationships"><Relationship Id="rId8" Type="http://schemas.openxmlformats.org/officeDocument/2006/relationships/image" Target="../media/image183.png"/><Relationship Id="rId13" Type="http://schemas.openxmlformats.org/officeDocument/2006/relationships/image" Target="../media/image187.jpg"/><Relationship Id="rId18" Type="http://schemas.openxmlformats.org/officeDocument/2006/relationships/image" Target="../media/image192.jpg"/><Relationship Id="rId26" Type="http://schemas.openxmlformats.org/officeDocument/2006/relationships/image" Target="../media/image200.jpg"/><Relationship Id="rId3" Type="http://schemas.openxmlformats.org/officeDocument/2006/relationships/image" Target="../media/image180.jpg"/><Relationship Id="rId21" Type="http://schemas.openxmlformats.org/officeDocument/2006/relationships/image" Target="../media/image195.jpg"/><Relationship Id="rId7" Type="http://schemas.microsoft.com/office/2007/relationships/hdphoto" Target="../media/hdphoto9.wdp"/><Relationship Id="rId12" Type="http://schemas.openxmlformats.org/officeDocument/2006/relationships/image" Target="../media/image186.jpg"/><Relationship Id="rId17" Type="http://schemas.openxmlformats.org/officeDocument/2006/relationships/image" Target="../media/image191.jpg"/><Relationship Id="rId25" Type="http://schemas.openxmlformats.org/officeDocument/2006/relationships/image" Target="../media/image199.jpg"/><Relationship Id="rId2" Type="http://schemas.openxmlformats.org/officeDocument/2006/relationships/image" Target="../media/image179.jpg"/><Relationship Id="rId16" Type="http://schemas.openxmlformats.org/officeDocument/2006/relationships/image" Target="../media/image190.jpg"/><Relationship Id="rId20" Type="http://schemas.openxmlformats.org/officeDocument/2006/relationships/image" Target="../media/image194.jpg"/><Relationship Id="rId1" Type="http://schemas.openxmlformats.org/officeDocument/2006/relationships/slideLayout" Target="../slideLayouts/slideLayout7.xml"/><Relationship Id="rId6" Type="http://schemas.openxmlformats.org/officeDocument/2006/relationships/image" Target="../media/image182.png"/><Relationship Id="rId11" Type="http://schemas.openxmlformats.org/officeDocument/2006/relationships/image" Target="../media/image185.jpg"/><Relationship Id="rId24" Type="http://schemas.openxmlformats.org/officeDocument/2006/relationships/image" Target="../media/image198.jpg"/><Relationship Id="rId5" Type="http://schemas.microsoft.com/office/2007/relationships/hdphoto" Target="../media/hdphoto8.wdp"/><Relationship Id="rId15" Type="http://schemas.openxmlformats.org/officeDocument/2006/relationships/image" Target="../media/image189.jpg"/><Relationship Id="rId23" Type="http://schemas.openxmlformats.org/officeDocument/2006/relationships/image" Target="../media/image197.jpg"/><Relationship Id="rId10" Type="http://schemas.openxmlformats.org/officeDocument/2006/relationships/image" Target="../media/image184.jpg"/><Relationship Id="rId19" Type="http://schemas.openxmlformats.org/officeDocument/2006/relationships/image" Target="../media/image193.jpg"/><Relationship Id="rId4" Type="http://schemas.openxmlformats.org/officeDocument/2006/relationships/image" Target="../media/image181.png"/><Relationship Id="rId9" Type="http://schemas.microsoft.com/office/2007/relationships/hdphoto" Target="../media/hdphoto10.wdp"/><Relationship Id="rId14" Type="http://schemas.openxmlformats.org/officeDocument/2006/relationships/image" Target="../media/image188.jpg"/><Relationship Id="rId22" Type="http://schemas.openxmlformats.org/officeDocument/2006/relationships/image" Target="../media/image196.jpg"/></Relationships>
</file>

<file path=ppt/slides/_rels/slide14.xml.rels><?xml version="1.0" encoding="UTF-8" standalone="yes"?>
<Relationships xmlns="http://schemas.openxmlformats.org/package/2006/relationships"><Relationship Id="rId8" Type="http://schemas.openxmlformats.org/officeDocument/2006/relationships/image" Target="../media/image204.jpeg"/><Relationship Id="rId3" Type="http://schemas.openxmlformats.org/officeDocument/2006/relationships/image" Target="../media/image201.jpeg"/><Relationship Id="rId7" Type="http://schemas.microsoft.com/office/2007/relationships/hdphoto" Target="../media/hdphoto11.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03.png"/><Relationship Id="rId5" Type="http://schemas.openxmlformats.org/officeDocument/2006/relationships/image" Target="../media/image23.png"/><Relationship Id="rId4" Type="http://schemas.openxmlformats.org/officeDocument/2006/relationships/image" Target="../media/image202.jpeg"/></Relationships>
</file>

<file path=ppt/slides/_rels/slide15.xml.rels><?xml version="1.0" encoding="UTF-8" standalone="yes"?>
<Relationships xmlns="http://schemas.openxmlformats.org/package/2006/relationships"><Relationship Id="rId8" Type="http://schemas.openxmlformats.org/officeDocument/2006/relationships/image" Target="../media/image210.jpeg"/><Relationship Id="rId3" Type="http://schemas.openxmlformats.org/officeDocument/2006/relationships/image" Target="../media/image205.jpg"/><Relationship Id="rId7" Type="http://schemas.openxmlformats.org/officeDocument/2006/relationships/image" Target="../media/image20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206.jpg"/><Relationship Id="rId9" Type="http://schemas.openxmlformats.org/officeDocument/2006/relationships/image" Target="../media/image211.jpeg"/></Relationships>
</file>

<file path=ppt/slides/_rels/slide16.xml.rels><?xml version="1.0" encoding="UTF-8" standalone="yes"?>
<Relationships xmlns="http://schemas.openxmlformats.org/package/2006/relationships"><Relationship Id="rId3" Type="http://schemas.openxmlformats.org/officeDocument/2006/relationships/image" Target="../media/image212.jpeg"/><Relationship Id="rId7" Type="http://schemas.openxmlformats.org/officeDocument/2006/relationships/image" Target="../media/image216.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15.jpeg"/><Relationship Id="rId5" Type="http://schemas.openxmlformats.org/officeDocument/2006/relationships/image" Target="../media/image214.jpeg"/><Relationship Id="rId4" Type="http://schemas.openxmlformats.org/officeDocument/2006/relationships/image" Target="../media/image213.jpeg"/></Relationships>
</file>

<file path=ppt/slides/_rels/slide17.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7.gif"/></Relationships>
</file>

<file path=ppt/slides/_rels/slide18.xml.rels><?xml version="1.0" encoding="UTF-8" standalone="yes"?>
<Relationships xmlns="http://schemas.openxmlformats.org/package/2006/relationships"><Relationship Id="rId3" Type="http://schemas.openxmlformats.org/officeDocument/2006/relationships/image" Target="../media/image218.jpeg"/><Relationship Id="rId7" Type="http://schemas.openxmlformats.org/officeDocument/2006/relationships/image" Target="../media/image22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21.jpeg"/><Relationship Id="rId5" Type="http://schemas.openxmlformats.org/officeDocument/2006/relationships/image" Target="../media/image220.jpeg"/><Relationship Id="rId4" Type="http://schemas.openxmlformats.org/officeDocument/2006/relationships/image" Target="../media/image2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23.gi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22.jpe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3.png"/><Relationship Id="rId18" Type="http://schemas.openxmlformats.org/officeDocument/2006/relationships/image" Target="../media/image37.png"/><Relationship Id="rId3" Type="http://schemas.openxmlformats.org/officeDocument/2006/relationships/image" Target="../media/image27.png"/><Relationship Id="rId21" Type="http://schemas.openxmlformats.org/officeDocument/2006/relationships/image" Target="../media/image40.png"/><Relationship Id="rId7" Type="http://schemas.openxmlformats.org/officeDocument/2006/relationships/image" Target="../media/image14.png"/><Relationship Id="rId12" Type="http://schemas.openxmlformats.org/officeDocument/2006/relationships/image" Target="../media/image32.png"/><Relationship Id="rId17" Type="http://schemas.openxmlformats.org/officeDocument/2006/relationships/image" Target="../media/image36.png"/><Relationship Id="rId2" Type="http://schemas.openxmlformats.org/officeDocument/2006/relationships/notesSlide" Target="../notesSlides/notesSlide2.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9.xml"/><Relationship Id="rId6" Type="http://schemas.openxmlformats.org/officeDocument/2006/relationships/image" Target="../media/image13.pn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34.png"/><Relationship Id="rId23" Type="http://schemas.microsoft.com/office/2007/relationships/hdphoto" Target="../media/hdphoto1.wdp"/><Relationship Id="rId10" Type="http://schemas.openxmlformats.org/officeDocument/2006/relationships/image" Target="../media/image30.png"/><Relationship Id="rId19" Type="http://schemas.openxmlformats.org/officeDocument/2006/relationships/image" Target="../media/image38.png"/><Relationship Id="rId4" Type="http://schemas.microsoft.com/office/2007/relationships/hdphoto" Target="../media/hdphoto2.wdp"/><Relationship Id="rId9" Type="http://schemas.openxmlformats.org/officeDocument/2006/relationships/image" Target="../media/image29.png"/><Relationship Id="rId14" Type="http://schemas.openxmlformats.org/officeDocument/2006/relationships/image" Target="../media/image12.png"/><Relationship Id="rId22"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hyperlink" Target="https://amerigeoss.maps.arcgis.com/apps/ImageInterpretation/index.html?appid=27c28cd152b84bda8e4577733c39a23b" TargetMode="External"/><Relationship Id="rId3" Type="http://schemas.openxmlformats.org/officeDocument/2006/relationships/image" Target="../media/image225.jpeg"/><Relationship Id="rId7" Type="http://schemas.openxmlformats.org/officeDocument/2006/relationships/image" Target="../media/image229.jpeg"/><Relationship Id="rId2" Type="http://schemas.openxmlformats.org/officeDocument/2006/relationships/image" Target="../media/image224.jpg"/><Relationship Id="rId1" Type="http://schemas.openxmlformats.org/officeDocument/2006/relationships/slideLayout" Target="../slideLayouts/slideLayout7.xml"/><Relationship Id="rId6" Type="http://schemas.openxmlformats.org/officeDocument/2006/relationships/image" Target="../media/image228.jpeg"/><Relationship Id="rId5" Type="http://schemas.openxmlformats.org/officeDocument/2006/relationships/image" Target="../media/image227.jpeg"/><Relationship Id="rId4" Type="http://schemas.openxmlformats.org/officeDocument/2006/relationships/image" Target="../media/image22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4.png"/><Relationship Id="rId26" Type="http://schemas.openxmlformats.org/officeDocument/2006/relationships/image" Target="../media/image211.jpeg"/><Relationship Id="rId3" Type="http://schemas.openxmlformats.org/officeDocument/2006/relationships/image" Target="../media/image10.png"/><Relationship Id="rId21" Type="http://schemas.openxmlformats.org/officeDocument/2006/relationships/image" Target="../media/image204.jpe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3.png"/><Relationship Id="rId25" Type="http://schemas.openxmlformats.org/officeDocument/2006/relationships/image" Target="../media/image210.jpeg"/><Relationship Id="rId2" Type="http://schemas.openxmlformats.org/officeDocument/2006/relationships/notesSlide" Target="../notesSlides/notesSlide19.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209.jpeg"/><Relationship Id="rId5" Type="http://schemas.openxmlformats.org/officeDocument/2006/relationships/image" Target="../media/image12.png"/><Relationship Id="rId15" Type="http://schemas.microsoft.com/office/2007/relationships/hdphoto" Target="../media/hdphoto1.wdp"/><Relationship Id="rId23" Type="http://schemas.openxmlformats.org/officeDocument/2006/relationships/image" Target="../media/image208.jpeg"/><Relationship Id="rId10" Type="http://schemas.openxmlformats.org/officeDocument/2006/relationships/image" Target="../media/image17.png"/><Relationship Id="rId19"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07.jpeg"/><Relationship Id="rId27" Type="http://schemas.openxmlformats.org/officeDocument/2006/relationships/image" Target="../media/image230.jpg"/></Relationships>
</file>

<file path=ppt/slides/_rels/slide23.xml.rels><?xml version="1.0" encoding="UTF-8" standalone="yes"?>
<Relationships xmlns="http://schemas.openxmlformats.org/package/2006/relationships"><Relationship Id="rId13" Type="http://schemas.openxmlformats.org/officeDocument/2006/relationships/image" Target="../media/image156.jpeg"/><Relationship Id="rId18" Type="http://schemas.openxmlformats.org/officeDocument/2006/relationships/image" Target="../media/image183.png"/><Relationship Id="rId26" Type="http://schemas.openxmlformats.org/officeDocument/2006/relationships/image" Target="../media/image190.jpg"/><Relationship Id="rId21" Type="http://schemas.openxmlformats.org/officeDocument/2006/relationships/image" Target="../media/image185.jpg"/><Relationship Id="rId34" Type="http://schemas.openxmlformats.org/officeDocument/2006/relationships/image" Target="../media/image198.jpg"/><Relationship Id="rId7" Type="http://schemas.microsoft.com/office/2007/relationships/hdphoto" Target="../media/hdphoto12.wdp"/><Relationship Id="rId12" Type="http://schemas.openxmlformats.org/officeDocument/2006/relationships/image" Target="../media/image48.jpg"/><Relationship Id="rId17" Type="http://schemas.microsoft.com/office/2007/relationships/hdphoto" Target="../media/hdphoto9.wdp"/><Relationship Id="rId25" Type="http://schemas.openxmlformats.org/officeDocument/2006/relationships/image" Target="../media/image189.jpg"/><Relationship Id="rId33" Type="http://schemas.openxmlformats.org/officeDocument/2006/relationships/image" Target="../media/image197.jpg"/><Relationship Id="rId38" Type="http://schemas.openxmlformats.org/officeDocument/2006/relationships/image" Target="../media/image234.png"/><Relationship Id="rId2" Type="http://schemas.openxmlformats.org/officeDocument/2006/relationships/notesSlide" Target="../notesSlides/notesSlide20.xml"/><Relationship Id="rId16" Type="http://schemas.openxmlformats.org/officeDocument/2006/relationships/image" Target="../media/image182.png"/><Relationship Id="rId20" Type="http://schemas.openxmlformats.org/officeDocument/2006/relationships/image" Target="../media/image184.jpg"/><Relationship Id="rId29" Type="http://schemas.openxmlformats.org/officeDocument/2006/relationships/image" Target="../media/image193.jpg"/><Relationship Id="rId1" Type="http://schemas.openxmlformats.org/officeDocument/2006/relationships/slideLayout" Target="../slideLayouts/slideLayout7.xml"/><Relationship Id="rId6" Type="http://schemas.openxmlformats.org/officeDocument/2006/relationships/image" Target="../media/image233.png"/><Relationship Id="rId11" Type="http://schemas.openxmlformats.org/officeDocument/2006/relationships/image" Target="../media/image155.jpeg"/><Relationship Id="rId24" Type="http://schemas.openxmlformats.org/officeDocument/2006/relationships/image" Target="../media/image188.jpg"/><Relationship Id="rId32" Type="http://schemas.openxmlformats.org/officeDocument/2006/relationships/image" Target="../media/image196.jpg"/><Relationship Id="rId37" Type="http://schemas.openxmlformats.org/officeDocument/2006/relationships/image" Target="../media/image161.png"/><Relationship Id="rId5" Type="http://schemas.openxmlformats.org/officeDocument/2006/relationships/image" Target="../media/image232.jpg"/><Relationship Id="rId15" Type="http://schemas.microsoft.com/office/2007/relationships/hdphoto" Target="../media/hdphoto8.wdp"/><Relationship Id="rId23" Type="http://schemas.openxmlformats.org/officeDocument/2006/relationships/image" Target="../media/image187.jpg"/><Relationship Id="rId28" Type="http://schemas.openxmlformats.org/officeDocument/2006/relationships/image" Target="../media/image192.jpg"/><Relationship Id="rId36" Type="http://schemas.openxmlformats.org/officeDocument/2006/relationships/image" Target="../media/image200.jpg"/><Relationship Id="rId10" Type="http://schemas.openxmlformats.org/officeDocument/2006/relationships/image" Target="../media/image168.jpeg"/><Relationship Id="rId19" Type="http://schemas.microsoft.com/office/2007/relationships/hdphoto" Target="../media/hdphoto10.wdp"/><Relationship Id="rId31" Type="http://schemas.openxmlformats.org/officeDocument/2006/relationships/image" Target="../media/image195.jpg"/><Relationship Id="rId4" Type="http://schemas.openxmlformats.org/officeDocument/2006/relationships/image" Target="../media/image179.jpg"/><Relationship Id="rId9" Type="http://schemas.openxmlformats.org/officeDocument/2006/relationships/image" Target="../media/image66.jpg"/><Relationship Id="rId14" Type="http://schemas.openxmlformats.org/officeDocument/2006/relationships/image" Target="../media/image181.png"/><Relationship Id="rId22" Type="http://schemas.openxmlformats.org/officeDocument/2006/relationships/image" Target="../media/image186.jpg"/><Relationship Id="rId27" Type="http://schemas.openxmlformats.org/officeDocument/2006/relationships/image" Target="../media/image191.jpg"/><Relationship Id="rId30" Type="http://schemas.openxmlformats.org/officeDocument/2006/relationships/image" Target="../media/image194.jpg"/><Relationship Id="rId35" Type="http://schemas.openxmlformats.org/officeDocument/2006/relationships/image" Target="../media/image199.jpg"/><Relationship Id="rId8" Type="http://schemas.openxmlformats.org/officeDocument/2006/relationships/image" Target="../media/image165.jpeg"/><Relationship Id="rId3" Type="http://schemas.openxmlformats.org/officeDocument/2006/relationships/image" Target="../media/image231.png"/></Relationships>
</file>

<file path=ppt/slides/_rels/slide3.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image" Target="../media/image33.png"/><Relationship Id="rId26" Type="http://schemas.openxmlformats.org/officeDocument/2006/relationships/image" Target="../media/image40.png"/><Relationship Id="rId39" Type="http://schemas.openxmlformats.org/officeDocument/2006/relationships/image" Target="../media/image61.jpg"/><Relationship Id="rId21" Type="http://schemas.openxmlformats.org/officeDocument/2006/relationships/image" Target="../media/image35.png"/><Relationship Id="rId34" Type="http://schemas.openxmlformats.org/officeDocument/2006/relationships/image" Target="../media/image56.png"/><Relationship Id="rId42" Type="http://schemas.openxmlformats.org/officeDocument/2006/relationships/image" Target="../media/image64.png"/><Relationship Id="rId47" Type="http://schemas.openxmlformats.org/officeDocument/2006/relationships/image" Target="../media/image68.png"/><Relationship Id="rId7" Type="http://schemas.openxmlformats.org/officeDocument/2006/relationships/image" Target="../media/image45.jpg"/><Relationship Id="rId2" Type="http://schemas.openxmlformats.org/officeDocument/2006/relationships/notesSlide" Target="../notesSlides/notesSlide3.xml"/><Relationship Id="rId16" Type="http://schemas.openxmlformats.org/officeDocument/2006/relationships/image" Target="../media/image31.png"/><Relationship Id="rId29"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4.jpeg"/><Relationship Id="rId11" Type="http://schemas.openxmlformats.org/officeDocument/2006/relationships/image" Target="../media/image13.png"/><Relationship Id="rId24" Type="http://schemas.openxmlformats.org/officeDocument/2006/relationships/image" Target="../media/image38.png"/><Relationship Id="rId32" Type="http://schemas.openxmlformats.org/officeDocument/2006/relationships/image" Target="../media/image54.png"/><Relationship Id="rId37" Type="http://schemas.openxmlformats.org/officeDocument/2006/relationships/image" Target="../media/image59.png"/><Relationship Id="rId40" Type="http://schemas.openxmlformats.org/officeDocument/2006/relationships/image" Target="../media/image62.jpeg"/><Relationship Id="rId45" Type="http://schemas.openxmlformats.org/officeDocument/2006/relationships/image" Target="../media/image67.png"/><Relationship Id="rId5" Type="http://schemas.openxmlformats.org/officeDocument/2006/relationships/image" Target="../media/image43.jpeg"/><Relationship Id="rId15" Type="http://schemas.openxmlformats.org/officeDocument/2006/relationships/image" Target="../media/image30.png"/><Relationship Id="rId23" Type="http://schemas.openxmlformats.org/officeDocument/2006/relationships/image" Target="../media/image37.png"/><Relationship Id="rId28" Type="http://schemas.openxmlformats.org/officeDocument/2006/relationships/image" Target="../media/image50.png"/><Relationship Id="rId36" Type="http://schemas.openxmlformats.org/officeDocument/2006/relationships/image" Target="../media/image58.png"/><Relationship Id="rId10" Type="http://schemas.openxmlformats.org/officeDocument/2006/relationships/image" Target="../media/image48.jpg"/><Relationship Id="rId19" Type="http://schemas.openxmlformats.org/officeDocument/2006/relationships/image" Target="../media/image12.png"/><Relationship Id="rId31" Type="http://schemas.openxmlformats.org/officeDocument/2006/relationships/image" Target="../media/image53.png"/><Relationship Id="rId44" Type="http://schemas.openxmlformats.org/officeDocument/2006/relationships/image" Target="../media/image66.jpg"/><Relationship Id="rId4" Type="http://schemas.openxmlformats.org/officeDocument/2006/relationships/image" Target="../media/image42.jpeg"/><Relationship Id="rId9" Type="http://schemas.openxmlformats.org/officeDocument/2006/relationships/image" Target="../media/image47.png"/><Relationship Id="rId14" Type="http://schemas.openxmlformats.org/officeDocument/2006/relationships/image" Target="../media/image29.png"/><Relationship Id="rId22" Type="http://schemas.openxmlformats.org/officeDocument/2006/relationships/image" Target="../media/image36.png"/><Relationship Id="rId27" Type="http://schemas.openxmlformats.org/officeDocument/2006/relationships/image" Target="../media/image49.png"/><Relationship Id="rId30" Type="http://schemas.openxmlformats.org/officeDocument/2006/relationships/image" Target="../media/image52.png"/><Relationship Id="rId35" Type="http://schemas.openxmlformats.org/officeDocument/2006/relationships/image" Target="../media/image57.tiff"/><Relationship Id="rId43" Type="http://schemas.openxmlformats.org/officeDocument/2006/relationships/image" Target="../media/image65.png"/><Relationship Id="rId48" Type="http://schemas.openxmlformats.org/officeDocument/2006/relationships/image" Target="../media/image69.emf"/><Relationship Id="rId8" Type="http://schemas.openxmlformats.org/officeDocument/2006/relationships/image" Target="../media/image46.jpg"/><Relationship Id="rId3" Type="http://schemas.openxmlformats.org/officeDocument/2006/relationships/image" Target="../media/image41.jpeg"/><Relationship Id="rId12" Type="http://schemas.openxmlformats.org/officeDocument/2006/relationships/image" Target="../media/image14.png"/><Relationship Id="rId17" Type="http://schemas.openxmlformats.org/officeDocument/2006/relationships/image" Target="../media/image32.png"/><Relationship Id="rId25" Type="http://schemas.openxmlformats.org/officeDocument/2006/relationships/image" Target="../media/image39.png"/><Relationship Id="rId33" Type="http://schemas.openxmlformats.org/officeDocument/2006/relationships/image" Target="../media/image55.png"/><Relationship Id="rId38" Type="http://schemas.openxmlformats.org/officeDocument/2006/relationships/image" Target="../media/image60.png"/><Relationship Id="rId46" Type="http://schemas.microsoft.com/office/2007/relationships/hdphoto" Target="../media/hdphoto3.wdp"/><Relationship Id="rId20" Type="http://schemas.openxmlformats.org/officeDocument/2006/relationships/image" Target="../media/image34.png"/><Relationship Id="rId41"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g"/><Relationship Id="rId1" Type="http://schemas.openxmlformats.org/officeDocument/2006/relationships/slideLayout" Target="../slideLayouts/slideLayout9.xml"/><Relationship Id="rId5" Type="http://schemas.openxmlformats.org/officeDocument/2006/relationships/image" Target="../media/image73.jpg"/><Relationship Id="rId4" Type="http://schemas.openxmlformats.org/officeDocument/2006/relationships/image" Target="../media/image72.jpg"/></Relationships>
</file>

<file path=ppt/slides/_rels/slide5.xml.rels><?xml version="1.0" encoding="UTF-8" standalone="yes"?>
<Relationships xmlns="http://schemas.openxmlformats.org/package/2006/relationships"><Relationship Id="rId13" Type="http://schemas.openxmlformats.org/officeDocument/2006/relationships/image" Target="../media/image17.png"/><Relationship Id="rId18" Type="http://schemas.microsoft.com/office/2007/relationships/hdphoto" Target="../media/hdphoto1.wdp"/><Relationship Id="rId26" Type="http://schemas.openxmlformats.org/officeDocument/2006/relationships/image" Target="../media/image75.png"/><Relationship Id="rId39" Type="http://schemas.openxmlformats.org/officeDocument/2006/relationships/image" Target="../media/image87.png"/><Relationship Id="rId21" Type="http://schemas.openxmlformats.org/officeDocument/2006/relationships/image" Target="../media/image24.png"/><Relationship Id="rId34" Type="http://schemas.openxmlformats.org/officeDocument/2006/relationships/image" Target="../media/image82.png"/><Relationship Id="rId42" Type="http://schemas.openxmlformats.org/officeDocument/2006/relationships/image" Target="../media/image89.tiff"/><Relationship Id="rId47" Type="http://schemas.openxmlformats.org/officeDocument/2006/relationships/image" Target="../media/image94.png"/><Relationship Id="rId50" Type="http://schemas.openxmlformats.org/officeDocument/2006/relationships/image" Target="../media/image96.png"/><Relationship Id="rId7" Type="http://schemas.openxmlformats.org/officeDocument/2006/relationships/image" Target="../media/image11.png"/><Relationship Id="rId2" Type="http://schemas.openxmlformats.org/officeDocument/2006/relationships/notesSlide" Target="../notesSlides/notesSlide4.xml"/><Relationship Id="rId16" Type="http://schemas.openxmlformats.org/officeDocument/2006/relationships/image" Target="../media/image20.png"/><Relationship Id="rId29" Type="http://schemas.openxmlformats.org/officeDocument/2006/relationships/image" Target="../media/image77.tiff"/><Relationship Id="rId11" Type="http://schemas.openxmlformats.org/officeDocument/2006/relationships/image" Target="../media/image15.png"/><Relationship Id="rId24" Type="http://schemas.openxmlformats.org/officeDocument/2006/relationships/image" Target="../media/image7.png"/><Relationship Id="rId32" Type="http://schemas.openxmlformats.org/officeDocument/2006/relationships/image" Target="../media/image80.png"/><Relationship Id="rId37" Type="http://schemas.openxmlformats.org/officeDocument/2006/relationships/image" Target="../media/image85.png"/><Relationship Id="rId40" Type="http://schemas.openxmlformats.org/officeDocument/2006/relationships/hyperlink" Target="http://datos.gob.cl/dataset" TargetMode="External"/><Relationship Id="rId45" Type="http://schemas.openxmlformats.org/officeDocument/2006/relationships/image" Target="../media/image92.jpeg"/><Relationship Id="rId53" Type="http://schemas.openxmlformats.org/officeDocument/2006/relationships/image" Target="../media/image98.tiff"/><Relationship Id="rId5" Type="http://schemas.openxmlformats.org/officeDocument/2006/relationships/image" Target="../media/image28.png"/><Relationship Id="rId10" Type="http://schemas.openxmlformats.org/officeDocument/2006/relationships/image" Target="../media/image14.png"/><Relationship Id="rId19" Type="http://schemas.openxmlformats.org/officeDocument/2006/relationships/image" Target="../media/image22.png"/><Relationship Id="rId31" Type="http://schemas.openxmlformats.org/officeDocument/2006/relationships/image" Target="../media/image79.png"/><Relationship Id="rId44" Type="http://schemas.openxmlformats.org/officeDocument/2006/relationships/image" Target="../media/image91.png"/><Relationship Id="rId52" Type="http://schemas.openxmlformats.org/officeDocument/2006/relationships/image" Target="../media/image58.png"/><Relationship Id="rId4" Type="http://schemas.microsoft.com/office/2007/relationships/hdphoto" Target="../media/hdphoto2.wdp"/><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5.png"/><Relationship Id="rId27" Type="http://schemas.openxmlformats.org/officeDocument/2006/relationships/hyperlink" Target="http://dados.gov.br/dataset" TargetMode="External"/><Relationship Id="rId30" Type="http://schemas.openxmlformats.org/officeDocument/2006/relationships/image" Target="../media/image78.png"/><Relationship Id="rId35" Type="http://schemas.openxmlformats.org/officeDocument/2006/relationships/image" Target="../media/image83.png"/><Relationship Id="rId43" Type="http://schemas.openxmlformats.org/officeDocument/2006/relationships/image" Target="../media/image90.png"/><Relationship Id="rId48" Type="http://schemas.openxmlformats.org/officeDocument/2006/relationships/image" Target="../media/image95.png"/><Relationship Id="rId8" Type="http://schemas.openxmlformats.org/officeDocument/2006/relationships/image" Target="../media/image12.png"/><Relationship Id="rId51" Type="http://schemas.openxmlformats.org/officeDocument/2006/relationships/image" Target="../media/image97.png"/><Relationship Id="rId3" Type="http://schemas.openxmlformats.org/officeDocument/2006/relationships/image" Target="../media/image27.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74.png"/><Relationship Id="rId33" Type="http://schemas.openxmlformats.org/officeDocument/2006/relationships/image" Target="../media/image81.png"/><Relationship Id="rId38" Type="http://schemas.openxmlformats.org/officeDocument/2006/relationships/image" Target="../media/image86.png"/><Relationship Id="rId46" Type="http://schemas.openxmlformats.org/officeDocument/2006/relationships/image" Target="../media/image93.png"/><Relationship Id="rId20" Type="http://schemas.openxmlformats.org/officeDocument/2006/relationships/image" Target="../media/image23.png"/><Relationship Id="rId41" Type="http://schemas.openxmlformats.org/officeDocument/2006/relationships/image" Target="../media/image88.png"/><Relationship Id="rId54" Type="http://schemas.openxmlformats.org/officeDocument/2006/relationships/image" Target="../media/image99.png"/><Relationship Id="rId1" Type="http://schemas.openxmlformats.org/officeDocument/2006/relationships/slideLayout" Target="../slideLayouts/slideLayout9.xml"/><Relationship Id="rId6" Type="http://schemas.openxmlformats.org/officeDocument/2006/relationships/image" Target="../media/image10.png"/><Relationship Id="rId15" Type="http://schemas.openxmlformats.org/officeDocument/2006/relationships/image" Target="../media/image19.png"/><Relationship Id="rId23" Type="http://schemas.openxmlformats.org/officeDocument/2006/relationships/image" Target="../media/image26.png"/><Relationship Id="rId28" Type="http://schemas.openxmlformats.org/officeDocument/2006/relationships/image" Target="../media/image76.png"/><Relationship Id="rId36" Type="http://schemas.openxmlformats.org/officeDocument/2006/relationships/image" Target="../media/image84.png"/><Relationship Id="rId49"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chart" Target="../charts/chart2.xml"/><Relationship Id="rId5" Type="http://schemas.openxmlformats.org/officeDocument/2006/relationships/chart" Target="../charts/char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10.png"/><Relationship Id="rId18" Type="http://schemas.openxmlformats.org/officeDocument/2006/relationships/image" Target="../media/image115.png"/><Relationship Id="rId3" Type="http://schemas.openxmlformats.org/officeDocument/2006/relationships/image" Target="../media/image100.jpg"/><Relationship Id="rId21" Type="http://schemas.openxmlformats.org/officeDocument/2006/relationships/image" Target="../media/image117.png"/><Relationship Id="rId7" Type="http://schemas.openxmlformats.org/officeDocument/2006/relationships/image" Target="../media/image104.jpeg"/><Relationship Id="rId12" Type="http://schemas.openxmlformats.org/officeDocument/2006/relationships/image" Target="../media/image109.png"/><Relationship Id="rId17" Type="http://schemas.openxmlformats.org/officeDocument/2006/relationships/image" Target="../media/image114.png"/><Relationship Id="rId2" Type="http://schemas.openxmlformats.org/officeDocument/2006/relationships/notesSlide" Target="../notesSlides/notesSlide6.xml"/><Relationship Id="rId16" Type="http://schemas.openxmlformats.org/officeDocument/2006/relationships/image" Target="../media/image113.png"/><Relationship Id="rId20"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108.png"/><Relationship Id="rId24" Type="http://schemas.openxmlformats.org/officeDocument/2006/relationships/image" Target="../media/image99.png"/><Relationship Id="rId5" Type="http://schemas.openxmlformats.org/officeDocument/2006/relationships/image" Target="../media/image102.jpeg"/><Relationship Id="rId15" Type="http://schemas.openxmlformats.org/officeDocument/2006/relationships/image" Target="../media/image112.png"/><Relationship Id="rId23" Type="http://schemas.openxmlformats.org/officeDocument/2006/relationships/image" Target="../media/image29.png"/><Relationship Id="rId10" Type="http://schemas.openxmlformats.org/officeDocument/2006/relationships/image" Target="../media/image107.jpg"/><Relationship Id="rId19" Type="http://schemas.microsoft.com/office/2007/relationships/hdphoto" Target="../media/hdphoto4.wdp"/><Relationship Id="rId4" Type="http://schemas.openxmlformats.org/officeDocument/2006/relationships/image" Target="../media/image101.jpeg"/><Relationship Id="rId9" Type="http://schemas.openxmlformats.org/officeDocument/2006/relationships/image" Target="../media/image106.jpeg"/><Relationship Id="rId14" Type="http://schemas.openxmlformats.org/officeDocument/2006/relationships/image" Target="../media/image111.png"/><Relationship Id="rId22" Type="http://schemas.openxmlformats.org/officeDocument/2006/relationships/image" Target="../media/image98.tiff"/></Relationships>
</file>

<file path=ppt/slides/_rels/slide8.xml.rels><?xml version="1.0" encoding="UTF-8" standalone="yes"?>
<Relationships xmlns="http://schemas.openxmlformats.org/package/2006/relationships"><Relationship Id="rId13" Type="http://schemas.openxmlformats.org/officeDocument/2006/relationships/image" Target="../media/image127.png"/><Relationship Id="rId18" Type="http://schemas.openxmlformats.org/officeDocument/2006/relationships/image" Target="../media/image132.jpeg"/><Relationship Id="rId26" Type="http://schemas.microsoft.com/office/2007/relationships/diagramDrawing" Target="../diagrams/drawing1.xml"/><Relationship Id="rId39" Type="http://schemas.openxmlformats.org/officeDocument/2006/relationships/image" Target="../media/image99.png"/><Relationship Id="rId21" Type="http://schemas.openxmlformats.org/officeDocument/2006/relationships/image" Target="../media/image135.png"/><Relationship Id="rId34" Type="http://schemas.openxmlformats.org/officeDocument/2006/relationships/diagramQuickStyle" Target="../diagrams/quickStyle2.xml"/><Relationship Id="rId7" Type="http://schemas.openxmlformats.org/officeDocument/2006/relationships/image" Target="../media/image121.jpeg"/><Relationship Id="rId12" Type="http://schemas.openxmlformats.org/officeDocument/2006/relationships/image" Target="../media/image126.png"/><Relationship Id="rId17" Type="http://schemas.openxmlformats.org/officeDocument/2006/relationships/image" Target="../media/image131.jpeg"/><Relationship Id="rId25" Type="http://schemas.openxmlformats.org/officeDocument/2006/relationships/diagramColors" Target="../diagrams/colors1.xml"/><Relationship Id="rId33" Type="http://schemas.openxmlformats.org/officeDocument/2006/relationships/diagramLayout" Target="../diagrams/layout2.xml"/><Relationship Id="rId38" Type="http://schemas.openxmlformats.org/officeDocument/2006/relationships/image" Target="../media/image142.png"/><Relationship Id="rId2" Type="http://schemas.openxmlformats.org/officeDocument/2006/relationships/notesSlide" Target="../notesSlides/notesSlide7.xml"/><Relationship Id="rId16" Type="http://schemas.openxmlformats.org/officeDocument/2006/relationships/image" Target="../media/image130.png"/><Relationship Id="rId20" Type="http://schemas.openxmlformats.org/officeDocument/2006/relationships/image" Target="../media/image134.png"/><Relationship Id="rId29"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120.jpeg"/><Relationship Id="rId11" Type="http://schemas.openxmlformats.org/officeDocument/2006/relationships/image" Target="../media/image125.jpeg"/><Relationship Id="rId24" Type="http://schemas.openxmlformats.org/officeDocument/2006/relationships/diagramQuickStyle" Target="../diagrams/quickStyle1.xml"/><Relationship Id="rId32" Type="http://schemas.openxmlformats.org/officeDocument/2006/relationships/diagramData" Target="../diagrams/data2.xml"/><Relationship Id="rId37" Type="http://schemas.openxmlformats.org/officeDocument/2006/relationships/image" Target="../media/image141.png"/><Relationship Id="rId5" Type="http://schemas.openxmlformats.org/officeDocument/2006/relationships/image" Target="../media/image119.jpeg"/><Relationship Id="rId15" Type="http://schemas.openxmlformats.org/officeDocument/2006/relationships/image" Target="../media/image129.png"/><Relationship Id="rId23" Type="http://schemas.openxmlformats.org/officeDocument/2006/relationships/diagramLayout" Target="../diagrams/layout1.xml"/><Relationship Id="rId28" Type="http://schemas.openxmlformats.org/officeDocument/2006/relationships/image" Target="../media/image137.png"/><Relationship Id="rId36" Type="http://schemas.microsoft.com/office/2007/relationships/diagramDrawing" Target="../diagrams/drawing2.xml"/><Relationship Id="rId10" Type="http://schemas.openxmlformats.org/officeDocument/2006/relationships/image" Target="../media/image124.jpeg"/><Relationship Id="rId19" Type="http://schemas.openxmlformats.org/officeDocument/2006/relationships/image" Target="../media/image133.jpeg"/><Relationship Id="rId31" Type="http://schemas.openxmlformats.org/officeDocument/2006/relationships/image" Target="../media/image140.png"/><Relationship Id="rId4" Type="http://schemas.openxmlformats.org/officeDocument/2006/relationships/image" Target="../media/image100.jpg"/><Relationship Id="rId9" Type="http://schemas.openxmlformats.org/officeDocument/2006/relationships/image" Target="../media/image123.png"/><Relationship Id="rId14" Type="http://schemas.openxmlformats.org/officeDocument/2006/relationships/image" Target="../media/image128.png"/><Relationship Id="rId22" Type="http://schemas.openxmlformats.org/officeDocument/2006/relationships/diagramData" Target="../diagrams/data1.xml"/><Relationship Id="rId27" Type="http://schemas.openxmlformats.org/officeDocument/2006/relationships/image" Target="../media/image136.png"/><Relationship Id="rId30" Type="http://schemas.openxmlformats.org/officeDocument/2006/relationships/image" Target="../media/image139.png"/><Relationship Id="rId35" Type="http://schemas.openxmlformats.org/officeDocument/2006/relationships/diagramColors" Target="../diagrams/colors2.xml"/><Relationship Id="rId8" Type="http://schemas.openxmlformats.org/officeDocument/2006/relationships/image" Target="../media/image122.png"/><Relationship Id="rId3" Type="http://schemas.openxmlformats.org/officeDocument/2006/relationships/image" Target="../media/image118.jpg"/></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51.jpeg"/><Relationship Id="rId3" Type="http://schemas.openxmlformats.org/officeDocument/2006/relationships/image" Target="../media/image143.png"/><Relationship Id="rId7" Type="http://schemas.openxmlformats.org/officeDocument/2006/relationships/image" Target="../media/image147.png"/><Relationship Id="rId12" Type="http://schemas.openxmlformats.org/officeDocument/2006/relationships/image" Target="../media/image150.png"/><Relationship Id="rId2" Type="http://schemas.openxmlformats.org/officeDocument/2006/relationships/notesSlide" Target="../notesSlides/notesSlide8.xml"/><Relationship Id="rId16" Type="http://schemas.openxmlformats.org/officeDocument/2006/relationships/hyperlink" Target="http://orcid.org/0000-0002-4256-3173" TargetMode="External"/><Relationship Id="rId1" Type="http://schemas.openxmlformats.org/officeDocument/2006/relationships/slideLayout" Target="../slideLayouts/slideLayout7.xml"/><Relationship Id="rId6" Type="http://schemas.openxmlformats.org/officeDocument/2006/relationships/image" Target="../media/image146.png"/><Relationship Id="rId11" Type="http://schemas.openxmlformats.org/officeDocument/2006/relationships/image" Target="../media/image149.png"/><Relationship Id="rId5" Type="http://schemas.openxmlformats.org/officeDocument/2006/relationships/image" Target="../media/image145.png"/><Relationship Id="rId15" Type="http://schemas.openxmlformats.org/officeDocument/2006/relationships/hyperlink" Target="http://www.tandfonline.com/author/Rajabifard,+Abbas" TargetMode="External"/><Relationship Id="rId10" Type="http://schemas.microsoft.com/office/2007/relationships/hdphoto" Target="../media/hdphoto6.wdp"/><Relationship Id="rId4" Type="http://schemas.openxmlformats.org/officeDocument/2006/relationships/image" Target="../media/image144.png"/><Relationship Id="rId9" Type="http://schemas.openxmlformats.org/officeDocument/2006/relationships/image" Target="../media/image148.png"/><Relationship Id="rId14" Type="http://schemas.openxmlformats.org/officeDocument/2006/relationships/hyperlink" Target="http://www.tandfonline.com/author/Scott,+Gre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7812" y="2300366"/>
            <a:ext cx="11314836" cy="1172689"/>
          </a:xfrm>
        </p:spPr>
        <p:txBody>
          <a:bodyPr>
            <a:noAutofit/>
          </a:bodyPr>
          <a:lstStyle/>
          <a:p>
            <a:pPr algn="l"/>
            <a:r>
              <a:rPr lang="en-US" sz="3200" b="1" dirty="0" err="1">
                <a:latin typeface="Arial" charset="0"/>
                <a:ea typeface="Arial" charset="0"/>
                <a:cs typeface="Arial" charset="0"/>
              </a:rPr>
              <a:t>AmeriGEOSS</a:t>
            </a:r>
            <a:r>
              <a:rPr lang="en-US" sz="3200" b="1" dirty="0">
                <a:latin typeface="Arial" charset="0"/>
                <a:ea typeface="Arial" charset="0"/>
                <a:cs typeface="Arial" charset="0"/>
              </a:rPr>
              <a:t> Regional Initiative</a:t>
            </a:r>
            <a:br>
              <a:rPr lang="en-US" sz="3200" b="1" dirty="0">
                <a:latin typeface="Arial" charset="0"/>
                <a:ea typeface="Arial" charset="0"/>
                <a:cs typeface="Arial" charset="0"/>
              </a:rPr>
            </a:br>
            <a:r>
              <a:rPr lang="en-US" sz="2400" i="1" dirty="0"/>
              <a:t>Capacity Building to advance the use of Earth Observations</a:t>
            </a:r>
            <a:endParaRPr lang="en-US" sz="2000" i="1" dirty="0">
              <a:latin typeface="Arial" charset="0"/>
              <a:ea typeface="Arial" charset="0"/>
              <a:cs typeface="Aria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338" y="1029739"/>
            <a:ext cx="3559506" cy="1224849"/>
          </a:xfrm>
          <a:prstGeom prst="rect">
            <a:avLst/>
          </a:prstGeom>
        </p:spPr>
      </p:pic>
      <p:grpSp>
        <p:nvGrpSpPr>
          <p:cNvPr id="7" name="Group 6">
            <a:extLst>
              <a:ext uri="{FF2B5EF4-FFF2-40B4-BE49-F238E27FC236}">
                <a16:creationId xmlns:a16="http://schemas.microsoft.com/office/drawing/2014/main" id="{2C374225-1A66-AA46-B20B-C6ED463564E7}"/>
              </a:ext>
            </a:extLst>
          </p:cNvPr>
          <p:cNvGrpSpPr/>
          <p:nvPr/>
        </p:nvGrpSpPr>
        <p:grpSpPr>
          <a:xfrm>
            <a:off x="397808" y="5065717"/>
            <a:ext cx="10913638" cy="1623835"/>
            <a:chOff x="397808" y="5065717"/>
            <a:chExt cx="10913638" cy="1623835"/>
          </a:xfrm>
        </p:grpSpPr>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21329" y="5065717"/>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5" name="Picture 24"/>
            <p:cNvPicPr>
              <a:picLocks noChangeAspect="1"/>
            </p:cNvPicPr>
            <p:nvPr/>
          </p:nvPicPr>
          <p:blipFill>
            <a:blip r:embed="rId5" cstate="screen">
              <a:alphaModFix amt="96000"/>
              <a:extLst>
                <a:ext uri="{28A0092B-C50C-407E-A947-70E740481C1C}">
                  <a14:useLocalDpi xmlns:a14="http://schemas.microsoft.com/office/drawing/2010/main"/>
                </a:ext>
              </a:extLst>
            </a:blip>
            <a:stretch>
              <a:fillRect/>
            </a:stretch>
          </p:blipFill>
          <p:spPr>
            <a:xfrm>
              <a:off x="4118921" y="5067117"/>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6" name="Picture 2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351323" y="5813589"/>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7" name="Picture 2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013953" y="5065717"/>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8" name="Picture 27"/>
            <p:cNvPicPr>
              <a:picLocks noChangeAspect="1"/>
            </p:cNvPicPr>
            <p:nvPr/>
          </p:nvPicPr>
          <p:blipFill>
            <a:blip r:embed="rId8" cstate="screen">
              <a:alphaModFix amt="90000"/>
              <a:extLst>
                <a:ext uri="{28A0092B-C50C-407E-A947-70E740481C1C}">
                  <a14:useLocalDpi xmlns:a14="http://schemas.microsoft.com/office/drawing/2010/main"/>
                </a:ext>
              </a:extLst>
            </a:blip>
            <a:stretch>
              <a:fillRect/>
            </a:stretch>
          </p:blipFill>
          <p:spPr>
            <a:xfrm>
              <a:off x="1927402" y="5067117"/>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9" name="Picture 2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50591" y="5818109"/>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0" name="Picture 2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2434" y="5067649"/>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1" name="Picture 3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49859" y="5811657"/>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2" name="Picture 3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243506" y="5818109"/>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3" name="Picture 3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141387" y="5813589"/>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4" name="Picture 3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030719" y="5802945"/>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6" name="Shape 341"/>
            <p:cNvPicPr preferRelativeResize="0"/>
            <p:nvPr/>
          </p:nvPicPr>
          <p:blipFill rotWithShape="1">
            <a:blip r:embed="rId15" cstate="print">
              <a:alphaModFix/>
              <a:extLst>
                <a:ext uri="{BEBA8EAE-BF5A-486C-A8C5-ECC9F3942E4B}">
                  <a14:imgProps xmlns:a14="http://schemas.microsoft.com/office/drawing/2010/main">
                    <a14:imgLayer r:embed="rId16">
                      <a14:imgEffect>
                        <a14:backgroundRemoval t="0" b="100000" l="0" r="99903">
                          <a14:foregroundMark x1="64990" y1="69146" x2="64990" y2="69146"/>
                          <a14:foregroundMark x1="58511" y1="57437" x2="58511" y2="57437"/>
                          <a14:foregroundMark x1="70890" y1="61867" x2="70890" y2="61867"/>
                          <a14:foregroundMark x1="86170" y1="63133" x2="86170" y2="63133"/>
                          <a14:foregroundMark x1="24952" y1="29430" x2="24952" y2="29430"/>
                          <a14:foregroundMark x1="27273" y1="30380" x2="27273" y2="30380"/>
                          <a14:foregroundMark x1="35590" y1="32911" x2="35590" y2="32911"/>
                          <a14:foregroundMark x1="39942" y1="27532" x2="39942" y2="27532"/>
                          <a14:foregroundMark x1="39652" y1="21519" x2="39652" y2="21519"/>
                          <a14:foregroundMark x1="9188" y1="23576" x2="9188" y2="23576"/>
                          <a14:foregroundMark x1="53288" y1="21519" x2="53288" y2="21519"/>
                          <a14:foregroundMark x1="56480" y1="3323" x2="56480" y2="3323"/>
                          <a14:foregroundMark x1="70213" y1="14241" x2="70213" y2="14241"/>
                          <a14:foregroundMark x1="63443" y1="18038" x2="63443" y2="18038"/>
                          <a14:foregroundMark x1="48936" y1="36551" x2="48936" y2="36551"/>
                          <a14:foregroundMark x1="48162" y1="57437" x2="48162" y2="57437"/>
                          <a14:foregroundMark x1="50290" y1="40823" x2="50290" y2="40823"/>
                          <a14:foregroundMark x1="46712" y1="5222" x2="46712" y2="5222"/>
                          <a14:foregroundMark x1="42940" y1="28323" x2="42940" y2="28323"/>
                          <a14:foregroundMark x1="53482" y1="31487" x2="53482" y2="31487"/>
                          <a14:foregroundMark x1="75822" y1="21677" x2="75822" y2="21677"/>
                          <a14:foregroundMark x1="78046" y1="28323" x2="78046" y2="28323"/>
                          <a14:foregroundMark x1="76692" y1="23892" x2="76692" y2="23892"/>
                          <a14:foregroundMark x1="77369" y1="26108" x2="77369" y2="26108"/>
                          <a14:foregroundMark x1="77660" y1="27373" x2="77660" y2="27373"/>
                          <a14:foregroundMark x1="42166" y1="13924" x2="42166" y2="13924"/>
                          <a14:foregroundMark x1="43037" y1="13608" x2="43037" y2="13608"/>
                          <a14:foregroundMark x1="43810" y1="12816" x2="43810" y2="12816"/>
                          <a14:foregroundMark x1="50000" y1="33228" x2="50000" y2="33228"/>
                          <a14:foregroundMark x1="65764" y1="7120" x2="65764" y2="7120"/>
                          <a14:foregroundMark x1="60542" y1="4272" x2="60542" y2="4272"/>
                          <a14:foregroundMark x1="61896" y1="4589" x2="61896" y2="4589"/>
                          <a14:foregroundMark x1="64217" y1="6329" x2="64217" y2="6329"/>
                          <a14:foregroundMark x1="60735" y1="10918" x2="60735" y2="10918"/>
                          <a14:foregroundMark x1="57544" y1="7753" x2="57544" y2="7753"/>
                          <a14:foregroundMark x1="65474" y1="12658" x2="65474" y2="12658"/>
                          <a14:foregroundMark x1="44294" y1="6646" x2="44294" y2="6646"/>
                          <a14:foregroundMark x1="54449" y1="3165" x2="54449" y2="3165"/>
                          <a14:foregroundMark x1="50000" y1="3639" x2="50000" y2="3639"/>
                          <a14:foregroundMark x1="58607" y1="3481" x2="58607" y2="3481"/>
                          <a14:foregroundMark x1="51547" y1="3323" x2="51547" y2="3323"/>
                          <a14:foregroundMark x1="47872" y1="4430" x2="47872" y2="4430"/>
                          <a14:foregroundMark x1="53772" y1="34177" x2="53772" y2="34177"/>
                          <a14:foregroundMark x1="52708" y1="33070" x2="52708" y2="33070"/>
                          <a14:foregroundMark x1="54352" y1="35127" x2="54352" y2="35127"/>
                          <a14:foregroundMark x1="53191" y1="33544" x2="53191" y2="33544"/>
                          <a14:foregroundMark x1="42843" y1="26266" x2="42843" y2="26266"/>
                          <a14:foregroundMark x1="43037" y1="29747" x2="43037" y2="29747"/>
                          <a14:foregroundMark x1="63830" y1="13449" x2="63830" y2="13449"/>
                          <a14:foregroundMark x1="66634" y1="14241" x2="66634" y2="14241"/>
                          <a14:foregroundMark x1="51064" y1="41772" x2="51064" y2="41772"/>
                          <a14:foregroundMark x1="51934" y1="41456" x2="51934" y2="41456"/>
                          <a14:foregroundMark x1="78723" y1="31487" x2="78723" y2="31487"/>
                          <a14:foregroundMark x1="78337" y1="30063" x2="78337" y2="30063"/>
                          <a14:foregroundMark x1="78820" y1="32911" x2="78820" y2="32911"/>
                          <a14:foregroundMark x1="79207" y1="34494" x2="79207" y2="34494"/>
                          <a14:foregroundMark x1="79400" y1="36234" x2="79400" y2="36234"/>
                          <a14:foregroundMark x1="79691" y1="38608" x2="79691" y2="38608"/>
                          <a14:foregroundMark x1="79497" y1="37342" x2="79497" y2="37342"/>
                          <a14:foregroundMark x1="79787" y1="40032" x2="79787" y2="40032"/>
                          <a14:foregroundMark x1="65087" y1="22468" x2="65087" y2="22468"/>
                          <a14:foregroundMark x1="65957" y1="22785" x2="65957" y2="22785"/>
                          <a14:foregroundMark x1="63346" y1="23101" x2="63346" y2="23101"/>
                          <a14:foregroundMark x1="65764" y1="20570" x2="65764" y2="20570"/>
                          <a14:foregroundMark x1="44874" y1="6013" x2="44874" y2="6013"/>
                          <a14:foregroundMark x1="58801" y1="6329" x2="58801" y2="6329"/>
                          <a14:foregroundMark x1="61412" y1="10601" x2="61412" y2="10601"/>
                          <a14:foregroundMark x1="58027" y1="5854" x2="58027" y2="5854"/>
                          <a14:foregroundMark x1="60251" y1="6804" x2="60251" y2="6804"/>
                          <a14:foregroundMark x1="42263" y1="7911" x2="42263" y2="7911"/>
                          <a14:foregroundMark x1="43037" y1="7120" x2="43037" y2="7120"/>
                          <a14:foregroundMark x1="45551" y1="5380" x2="45551" y2="5380"/>
                          <a14:foregroundMark x1="39845" y1="10443" x2="39845" y2="10443"/>
                          <a14:foregroundMark x1="41006" y1="9177" x2="41006" y2="9177"/>
                          <a14:foregroundMark x1="40522" y1="9652" x2="40522" y2="9652"/>
                          <a14:foregroundMark x1="38685" y1="11867" x2="38685" y2="11867"/>
                          <a14:foregroundMark x1="37234" y1="13608" x2="37234" y2="13608"/>
                          <a14:foregroundMark x1="37911" y1="12816" x2="37911" y2="12816"/>
                          <a14:foregroundMark x1="35977" y1="15665" x2="35977" y2="15665"/>
                          <a14:foregroundMark x1="36654" y1="14557" x2="36654" y2="14557"/>
                          <a14:foregroundMark x1="35106" y1="17247" x2="35106" y2="17247"/>
                          <a14:foregroundMark x1="35590" y1="16614" x2="35590" y2="16614"/>
                          <a14:foregroundMark x1="41393" y1="14873" x2="41393" y2="14873"/>
                          <a14:foregroundMark x1="40716" y1="15506" x2="40716" y2="15506"/>
                          <a14:foregroundMark x1="34236" y1="18671" x2="34236" y2="18671"/>
                          <a14:foregroundMark x1="34720" y1="18196" x2="34720" y2="18196"/>
                          <a14:foregroundMark x1="79884" y1="42089" x2="79884" y2="42089"/>
                          <a14:foregroundMark x1="79787" y1="41139" x2="79787" y2="41139"/>
                          <a14:foregroundMark x1="79981" y1="43987" x2="79981" y2="43987"/>
                          <a14:foregroundMark x1="55996" y1="7278" x2="55996" y2="7278"/>
                          <a14:foregroundMark x1="60735" y1="8386" x2="60735" y2="8386"/>
                          <a14:foregroundMark x1="62669" y1="11234" x2="62669" y2="11234"/>
                          <a14:foregroundMark x1="62476" y1="8228" x2="62476" y2="8228"/>
                          <a14:backgroundMark x1="64217" y1="61076" x2="64217" y2="61076"/>
                          <a14:backgroundMark x1="65184" y1="58544" x2="65184" y2="58544"/>
                          <a14:backgroundMark x1="63540" y1="63291" x2="63540" y2="63291"/>
                          <a14:backgroundMark x1="51547" y1="57120" x2="51547" y2="57120"/>
                          <a14:backgroundMark x1="50484" y1="52848" x2="50484" y2="52848"/>
                          <a14:backgroundMark x1="50580" y1="54430" x2="50580" y2="54430"/>
                          <a14:backgroundMark x1="59574" y1="17563" x2="59574" y2="17563"/>
                          <a14:backgroundMark x1="43327" y1="26899" x2="43327" y2="26899"/>
                          <a14:backgroundMark x1="53385" y1="32753" x2="53385" y2="32753"/>
                          <a14:backgroundMark x1="43520" y1="26108" x2="43520" y2="26108"/>
                          <a14:backgroundMark x1="43424" y1="28639" x2="43424" y2="28639"/>
                          <a14:backgroundMark x1="64797" y1="15823" x2="64797" y2="15823"/>
                          <a14:backgroundMark x1="64217" y1="14873" x2="64217" y2="14873"/>
                          <a14:backgroundMark x1="63250" y1="13924" x2="63250" y2="13924"/>
                          <a14:backgroundMark x1="63926" y1="21677" x2="63926" y2="21677"/>
                          <a14:backgroundMark x1="62959" y1="20570" x2="62959" y2="20570"/>
                          <a14:backgroundMark x1="64797" y1="21361" x2="64797" y2="21361"/>
                          <a14:backgroundMark x1="61122" y1="5696" x2="61122" y2="5696"/>
                          <a14:backgroundMark x1="63153" y1="6804" x2="63153" y2="6804"/>
                          <a14:backgroundMark x1="58704" y1="7278" x2="58704" y2="7278"/>
                          <a14:backgroundMark x1="60155" y1="9177" x2="60155" y2="9177"/>
                          <a14:backgroundMark x1="64797" y1="59335" x2="64797" y2="59335"/>
                          <a14:backgroundMark x1="55609" y1="8228" x2="55609" y2="8228"/>
                          <a14:backgroundMark x1="62089" y1="9652" x2="62089" y2="9652"/>
                          <a14:backgroundMark x1="64217" y1="16297" x2="64217" y2="16297"/>
                          <a14:backgroundMark x1="65377" y1="10127" x2="65377" y2="10127"/>
                          <a14:backgroundMark x1="63636" y1="6804" x2="63636" y2="6804"/>
                        </a14:backgroundRemoval>
                      </a14:imgEffect>
                      <a14:imgEffect>
                        <a14:sharpenSoften amount="92000"/>
                      </a14:imgEffect>
                    </a14:imgLayer>
                  </a14:imgProps>
                </a:ext>
                <a:ext uri="{28A0092B-C50C-407E-A947-70E740481C1C}">
                  <a14:useLocalDpi xmlns:a14="http://schemas.microsoft.com/office/drawing/2010/main"/>
                </a:ext>
              </a:extLst>
            </a:blip>
            <a:srcRect/>
            <a:stretch/>
          </p:blipFill>
          <p:spPr>
            <a:xfrm>
              <a:off x="397808" y="5639796"/>
              <a:ext cx="1343494" cy="813807"/>
            </a:xfrm>
            <a:prstGeom prst="rect">
              <a:avLst/>
            </a:prstGeom>
            <a:noFill/>
            <a:ln>
              <a:noFill/>
            </a:ln>
            <a:effectLst>
              <a:glow rad="63500">
                <a:schemeClr val="bg1">
                  <a:alpha val="40000"/>
                </a:schemeClr>
              </a:glow>
              <a:reflection blurRad="6350" stA="52000" endA="300" endPos="35000" dir="5400000" sy="-100000" algn="bl" rotWithShape="0"/>
            </a:effectLst>
            <a:scene3d>
              <a:camera prst="orthographicFront"/>
              <a:lightRig rig="threePt" dir="t"/>
            </a:scene3d>
            <a:sp3d prstMaterial="matte"/>
          </p:spPr>
        </p:pic>
        <p:pic>
          <p:nvPicPr>
            <p:cNvPr id="38" name="Picture 37"/>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323737" y="5065717"/>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9" name="Picture 38"/>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429285" y="5065717"/>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40" name="Picture 39"/>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8528553" y="5065717"/>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41" name="Picture 40"/>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651978" y="5818109"/>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42" name="Picture 41"/>
            <p:cNvPicPr>
              <a:picLocks noChangeAspect="1"/>
            </p:cNvPicPr>
            <p:nvPr/>
          </p:nvPicPr>
          <p:blipFill>
            <a:blip r:embed="rId21" cstate="screen">
              <a:alphaModFix amt="92000"/>
              <a:extLst>
                <a:ext uri="{28A0092B-C50C-407E-A947-70E740481C1C}">
                  <a14:useLocalDpi xmlns:a14="http://schemas.microsoft.com/office/drawing/2010/main"/>
                </a:ext>
              </a:extLst>
            </a:blip>
            <a:stretch>
              <a:fillRect/>
            </a:stretch>
          </p:blipFill>
          <p:spPr>
            <a:xfrm>
              <a:off x="9769663" y="5818109"/>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grpSp>
      <p:sp>
        <p:nvSpPr>
          <p:cNvPr id="5" name="Slide Number Placeholder 4"/>
          <p:cNvSpPr>
            <a:spLocks noGrp="1"/>
          </p:cNvSpPr>
          <p:nvPr>
            <p:ph type="sldNum" sz="quarter" idx="12"/>
          </p:nvPr>
        </p:nvSpPr>
        <p:spPr>
          <a:xfrm>
            <a:off x="9448800" y="6513441"/>
            <a:ext cx="2743200" cy="365125"/>
          </a:xfrm>
        </p:spPr>
        <p:txBody>
          <a:bodyPr/>
          <a:lstStyle/>
          <a:p>
            <a:fld id="{2AAED9FE-A794-6340-A106-71E1AD4C19A3}" type="slidenum">
              <a:rPr lang="en-US" b="1" smtClean="0"/>
              <a:t>1</a:t>
            </a:fld>
            <a:endParaRPr lang="en-US" b="1" dirty="0"/>
          </a:p>
        </p:txBody>
      </p:sp>
      <p:sp>
        <p:nvSpPr>
          <p:cNvPr id="43" name="Subtitle 2"/>
          <p:cNvSpPr txBox="1">
            <a:spLocks/>
          </p:cNvSpPr>
          <p:nvPr/>
        </p:nvSpPr>
        <p:spPr>
          <a:xfrm>
            <a:off x="317812" y="3929626"/>
            <a:ext cx="9144000" cy="1075271"/>
          </a:xfrm>
          <a:prstGeom prst="rect">
            <a:avLst/>
          </a:prstGeom>
        </p:spPr>
        <p:txBody>
          <a:bodyPr vert="horz" lIns="91440" tIns="45720" rIns="91440" bIns="45720" rtlCol="0">
            <a:normAutofit/>
          </a:bodyPr>
          <a:lstStyle>
            <a:lvl1pPr marL="0" indent="0" algn="ctr" defTabSz="914309"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155" indent="0" algn="ctr" defTabSz="914309"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09" indent="0" algn="ctr" defTabSz="914309"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464" indent="0" algn="ctr" defTabSz="914309"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618" indent="0" algn="ctr" defTabSz="914309"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774" indent="0" algn="ctr" defTabSz="914309"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2926" indent="0" algn="ctr" defTabSz="914309"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080" indent="0" algn="ctr" defTabSz="914309"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235" indent="0" algn="ctr" defTabSz="914309"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dirty="0">
                <a:effectLst>
                  <a:outerShdw blurRad="50800" dist="38100" dir="2700000" algn="tl" rotWithShape="0">
                    <a:prstClr val="black">
                      <a:alpha val="40000"/>
                    </a:prstClr>
                  </a:outerShdw>
                </a:effectLst>
              </a:rPr>
              <a:t>Angelica Gutierrez–NOAA, Rich Frazier–FGDC</a:t>
            </a:r>
            <a:br>
              <a:rPr lang="en-US" i="1" dirty="0">
                <a:effectLst>
                  <a:outerShdw blurRad="50800" dist="38100" dir="2700000" algn="tl" rotWithShape="0">
                    <a:prstClr val="black">
                      <a:alpha val="40000"/>
                    </a:prstClr>
                  </a:outerShdw>
                </a:effectLst>
              </a:rPr>
            </a:br>
            <a:r>
              <a:rPr lang="en-US" i="1" dirty="0">
                <a:effectLst>
                  <a:outerShdw blurRad="50800" dist="38100" dir="2700000" algn="tl" rotWithShape="0">
                    <a:prstClr val="black">
                      <a:alpha val="40000"/>
                    </a:prstClr>
                  </a:outerShdw>
                </a:effectLst>
              </a:rPr>
              <a:t>Friday July 20, 2018</a:t>
            </a:r>
          </a:p>
        </p:txBody>
      </p:sp>
      <p:sp>
        <p:nvSpPr>
          <p:cNvPr id="6" name="TextBox 5"/>
          <p:cNvSpPr txBox="1"/>
          <p:nvPr/>
        </p:nvSpPr>
        <p:spPr>
          <a:xfrm>
            <a:off x="185149" y="6453603"/>
            <a:ext cx="1845570" cy="369332"/>
          </a:xfrm>
          <a:prstGeom prst="rect">
            <a:avLst/>
          </a:prstGeom>
          <a:noFill/>
        </p:spPr>
        <p:txBody>
          <a:bodyPr wrap="none" rtlCol="0">
            <a:spAutoFit/>
          </a:bodyPr>
          <a:lstStyle/>
          <a:p>
            <a:r>
              <a:rPr lang="en-US" dirty="0" err="1"/>
              <a:t>AmeriGEOSS.ORG</a:t>
            </a:r>
            <a:endParaRPr lang="en-US" dirty="0"/>
          </a:p>
        </p:txBody>
      </p:sp>
      <p:sp>
        <p:nvSpPr>
          <p:cNvPr id="3" name="TextBox 2">
            <a:extLst>
              <a:ext uri="{FF2B5EF4-FFF2-40B4-BE49-F238E27FC236}">
                <a16:creationId xmlns:a16="http://schemas.microsoft.com/office/drawing/2014/main" id="{B6F075D8-D04E-3243-B5E7-52EF4499A64D}"/>
              </a:ext>
            </a:extLst>
          </p:cNvPr>
          <p:cNvSpPr txBox="1"/>
          <p:nvPr/>
        </p:nvSpPr>
        <p:spPr>
          <a:xfrm>
            <a:off x="317812" y="4892820"/>
            <a:ext cx="1389035" cy="369332"/>
          </a:xfrm>
          <a:prstGeom prst="rect">
            <a:avLst/>
          </a:prstGeom>
          <a:noFill/>
        </p:spPr>
        <p:txBody>
          <a:bodyPr wrap="none" rtlCol="0">
            <a:spAutoFit/>
          </a:bodyPr>
          <a:lstStyle/>
          <a:p>
            <a:r>
              <a:rPr lang="en-US" b="1" i="1" dirty="0"/>
              <a:t>** Presenter</a:t>
            </a:r>
          </a:p>
        </p:txBody>
      </p:sp>
    </p:spTree>
    <p:extLst>
      <p:ext uri="{BB962C8B-B14F-4D97-AF65-F5344CB8AC3E}">
        <p14:creationId xmlns:p14="http://schemas.microsoft.com/office/powerpoint/2010/main" val="60234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descr="Presentation Author/Graphics: &#10;Eldrich L. Frazier&#10;Federal Geographic Data Committee&#10;https://www.fgdc.gov "/>
          <p:cNvGrpSpPr/>
          <p:nvPr/>
        </p:nvGrpSpPr>
        <p:grpSpPr>
          <a:xfrm>
            <a:off x="0" y="977761"/>
            <a:ext cx="12192000" cy="2810625"/>
            <a:chOff x="0" y="977755"/>
            <a:chExt cx="12192000" cy="2810625"/>
          </a:xfrm>
        </p:grpSpPr>
        <p:sp>
          <p:nvSpPr>
            <p:cNvPr id="32" name="Rectangle 31" descr="Presentation Author/Graphics: Eldrich L Frazier&#10;Federal Geographic Data Committee&#10;https://www.fgdc.gov"/>
            <p:cNvSpPr/>
            <p:nvPr/>
          </p:nvSpPr>
          <p:spPr>
            <a:xfrm>
              <a:off x="0" y="3371542"/>
              <a:ext cx="12192000" cy="416838"/>
            </a:xfrm>
            <a:prstGeom prst="rect">
              <a:avLst/>
            </a:prstGeom>
            <a:gradFill flip="none" rotWithShape="1">
              <a:gsLst>
                <a:gs pos="0">
                  <a:schemeClr val="accent4">
                    <a:lumMod val="0"/>
                    <a:lumOff val="100000"/>
                  </a:schemeClr>
                </a:gs>
                <a:gs pos="0">
                  <a:schemeClr val="accent4">
                    <a:lumMod val="0"/>
                    <a:lumOff val="100000"/>
                  </a:schemeClr>
                </a:gs>
                <a:gs pos="78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1" dirty="0"/>
                <a:t> </a:t>
              </a:r>
              <a:r>
                <a:rPr lang="en-US" sz="1051" dirty="0">
                  <a:solidFill>
                    <a:schemeClr val="bg1">
                      <a:lumMod val="95000"/>
                    </a:schemeClr>
                  </a:solidFill>
                </a:rPr>
                <a:t>  </a:t>
              </a:r>
              <a:endParaRPr lang="en-US" sz="1051" dirty="0"/>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7755"/>
              <a:ext cx="12192000" cy="2703308"/>
            </a:xfrm>
            <a:prstGeom prst="rect">
              <a:avLst/>
            </a:prstGeom>
          </p:spPr>
        </p:pic>
        <p:sp>
          <p:nvSpPr>
            <p:cNvPr id="34" name="Rectangle 33" descr="Presentation Author/Graphics: Eldrich L Frazier&#10;Federal Geographic Data Committee&#10;https://www.fgdc.gov"/>
            <p:cNvSpPr/>
            <p:nvPr/>
          </p:nvSpPr>
          <p:spPr>
            <a:xfrm>
              <a:off x="0" y="980729"/>
              <a:ext cx="12192000" cy="416838"/>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1" b="1" dirty="0"/>
                <a:t> </a:t>
              </a:r>
              <a:r>
                <a:rPr lang="en-US" sz="1051" b="1" dirty="0">
                  <a:solidFill>
                    <a:schemeClr val="bg1">
                      <a:lumMod val="95000"/>
                    </a:schemeClr>
                  </a:solidFill>
                </a:rPr>
                <a:t>  </a:t>
              </a:r>
              <a:r>
                <a:rPr lang="en-US" sz="1051" b="1" i="1" dirty="0">
                  <a:solidFill>
                    <a:schemeClr val="bg1">
                      <a:lumMod val="95000"/>
                    </a:schemeClr>
                  </a:solidFill>
                </a:rPr>
                <a:t>About </a:t>
              </a:r>
              <a:r>
                <a:rPr lang="en-US" sz="1051" b="1" i="1" dirty="0" err="1">
                  <a:solidFill>
                    <a:schemeClr val="bg1">
                      <a:lumMod val="95000"/>
                    </a:schemeClr>
                  </a:solidFill>
                </a:rPr>
                <a:t>AmeriGEOSS</a:t>
              </a:r>
              <a:r>
                <a:rPr lang="en-US" sz="1051" b="1" i="1" dirty="0">
                  <a:solidFill>
                    <a:schemeClr val="bg1">
                      <a:lumMod val="95000"/>
                    </a:schemeClr>
                  </a:solidFill>
                </a:rPr>
                <a:t>         </a:t>
              </a:r>
              <a:r>
                <a:rPr lang="en-US" sz="1051" b="1" dirty="0"/>
                <a:t>Initiatives  </a:t>
              </a:r>
              <a:r>
                <a:rPr lang="en-US" sz="1051" b="1" dirty="0">
                  <a:solidFill>
                    <a:schemeClr val="bg2">
                      <a:lumMod val="75000"/>
                    </a:schemeClr>
                  </a:solidFill>
                </a:rPr>
                <a:t>|</a:t>
              </a:r>
              <a:r>
                <a:rPr lang="en-US" sz="1051" b="1" dirty="0"/>
                <a:t>   Data   </a:t>
              </a:r>
              <a:r>
                <a:rPr lang="en-US" sz="1051" b="1" dirty="0">
                  <a:solidFill>
                    <a:schemeClr val="bg2">
                      <a:lumMod val="75000"/>
                    </a:schemeClr>
                  </a:solidFill>
                </a:rPr>
                <a:t>|</a:t>
              </a:r>
              <a:r>
                <a:rPr lang="en-US" sz="1051" b="1" dirty="0"/>
                <a:t>   Tools </a:t>
              </a:r>
              <a:r>
                <a:rPr lang="en-US" sz="1051" b="1" dirty="0">
                  <a:solidFill>
                    <a:schemeClr val="bg2">
                      <a:lumMod val="75000"/>
                    </a:schemeClr>
                  </a:solidFill>
                </a:rPr>
                <a:t>|</a:t>
              </a:r>
              <a:r>
                <a:rPr lang="en-US" sz="1051" b="1" dirty="0"/>
                <a:t>   Products  </a:t>
              </a:r>
              <a:r>
                <a:rPr lang="en-US" sz="1051" b="1" dirty="0">
                  <a:solidFill>
                    <a:schemeClr val="bg2">
                      <a:lumMod val="75000"/>
                    </a:schemeClr>
                  </a:solidFill>
                </a:rPr>
                <a:t>|</a:t>
              </a:r>
              <a:r>
                <a:rPr lang="en-US" sz="1051" b="1" dirty="0"/>
                <a:t>  Services </a:t>
              </a:r>
              <a:r>
                <a:rPr lang="en-US" sz="1051" b="1" dirty="0">
                  <a:solidFill>
                    <a:schemeClr val="bg2">
                      <a:lumMod val="75000"/>
                    </a:schemeClr>
                  </a:solidFill>
                </a:rPr>
                <a:t>|</a:t>
              </a:r>
              <a:r>
                <a:rPr lang="en-US" sz="1051" b="1" dirty="0"/>
                <a:t>   Resources </a:t>
              </a:r>
              <a:r>
                <a:rPr lang="en-US" sz="1051" b="1" dirty="0">
                  <a:solidFill>
                    <a:schemeClr val="bg2">
                      <a:lumMod val="75000"/>
                    </a:schemeClr>
                  </a:solidFill>
                </a:rPr>
                <a:t>|</a:t>
              </a:r>
              <a:r>
                <a:rPr lang="en-US" sz="1051" b="1" dirty="0"/>
                <a:t>  </a:t>
              </a:r>
            </a:p>
          </p:txBody>
        </p:sp>
        <p:sp>
          <p:nvSpPr>
            <p:cNvPr id="35" name="Oval 34"/>
            <p:cNvSpPr/>
            <p:nvPr/>
          </p:nvSpPr>
          <p:spPr bwMode="auto">
            <a:xfrm>
              <a:off x="5276339" y="1126990"/>
              <a:ext cx="116173" cy="90474"/>
            </a:xfrm>
            <a:prstGeom prst="ellipse">
              <a:avLst/>
            </a:prstGeom>
            <a:no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a:latin typeface="Times" pitchFamily="18" charset="0"/>
              </a:endParaRPr>
            </a:p>
          </p:txBody>
        </p:sp>
        <p:cxnSp>
          <p:nvCxnSpPr>
            <p:cNvPr id="36" name="Straight Connector 35"/>
            <p:cNvCxnSpPr/>
            <p:nvPr/>
          </p:nvCxnSpPr>
          <p:spPr bwMode="auto">
            <a:xfrm>
              <a:off x="5379195" y="1213124"/>
              <a:ext cx="60960" cy="5222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pic>
        <p:nvPicPr>
          <p:cNvPr id="20" name="Picture 19" descr="Presentation Author/Graphics: &#10;Eldrich L. Frazier&#10;Federal Geographic Data Committee&#10;https://www.fgdc.gov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167" y="2140639"/>
            <a:ext cx="4142824" cy="4015708"/>
          </a:xfrm>
          <a:prstGeom prst="rect">
            <a:avLst/>
          </a:prstGeom>
        </p:spPr>
      </p:pic>
      <p:pic>
        <p:nvPicPr>
          <p:cNvPr id="4" name="Picture 3" descr="Presentation Author/Graphics: &#10;Eldrich L. Frazier&#10;Federal Geographic Data Committee&#10;https://www.fgdc.gov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8855" y="2112871"/>
            <a:ext cx="4096727" cy="4183143"/>
          </a:xfrm>
          <a:prstGeom prst="rect">
            <a:avLst/>
          </a:prstGeom>
          <a:effectLst>
            <a:outerShdw blurRad="50800" dist="38100" dir="2700000" algn="tl" rotWithShape="0">
              <a:prstClr val="black">
                <a:alpha val="40000"/>
              </a:prstClr>
            </a:outerShdw>
          </a:effectLst>
        </p:spPr>
      </p:pic>
      <p:sp>
        <p:nvSpPr>
          <p:cNvPr id="2" name="Slide Number Placeholder 1" descr="Presentation Author/Graphics: &#10;Eldrich L. Frazier&#10;Federal Geographic Data Committee&#10;https://www.fgdc.gov "/>
          <p:cNvSpPr>
            <a:spLocks noGrp="1"/>
          </p:cNvSpPr>
          <p:nvPr>
            <p:ph type="sldNum" sz="quarter" idx="12"/>
          </p:nvPr>
        </p:nvSpPr>
        <p:spPr>
          <a:xfrm>
            <a:off x="9436119" y="6492876"/>
            <a:ext cx="2743200" cy="365125"/>
          </a:xfrm>
        </p:spPr>
        <p:txBody>
          <a:bodyPr/>
          <a:lstStyle/>
          <a:p>
            <a:fld id="{2AAED9FE-A794-6340-A106-71E1AD4C19A3}" type="slidenum">
              <a:rPr lang="en-US" b="1" smtClean="0"/>
              <a:t>10</a:t>
            </a:fld>
            <a:endParaRPr lang="en-US" b="1"/>
          </a:p>
        </p:txBody>
      </p:sp>
      <p:pic>
        <p:nvPicPr>
          <p:cNvPr id="5" name="Picture 4" descr="Presentation Author/Graphics: &#10;Eldrich L. Frazier&#10;Federal Geographic Data Committee&#10;https://www.fgdc.gov "/>
          <p:cNvPicPr>
            <a:picLocks noChangeAspect="1"/>
          </p:cNvPicPr>
          <p:nvPr/>
        </p:nvPicPr>
        <p:blipFill rotWithShape="1">
          <a:blip r:embed="rId6">
            <a:extLst>
              <a:ext uri="{28A0092B-C50C-407E-A947-70E740481C1C}">
                <a14:useLocalDpi xmlns:a14="http://schemas.microsoft.com/office/drawing/2010/main" val="0"/>
              </a:ext>
            </a:extLst>
          </a:blip>
          <a:srcRect l="-1" r="620" b="76921"/>
          <a:stretch/>
        </p:blipFill>
        <p:spPr>
          <a:xfrm>
            <a:off x="7650633" y="2071339"/>
            <a:ext cx="4160795" cy="918164"/>
          </a:xfrm>
          <a:prstGeom prst="rect">
            <a:avLst/>
          </a:prstGeom>
          <a:effectLst>
            <a:outerShdw blurRad="50800" dist="38100" dir="2700000" algn="tl" rotWithShape="0">
              <a:prstClr val="black">
                <a:alpha val="40000"/>
              </a:prstClr>
            </a:outerShdw>
          </a:effectLst>
        </p:spPr>
      </p:pic>
      <p:pic>
        <p:nvPicPr>
          <p:cNvPr id="19" name="Picture 18" descr="Presentation Author/Graphics: &#10;Eldrich L. Frazier&#10;Federal Geographic Data Committee&#10;https://www.fgdc.gov "/>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53333" y="4368973"/>
            <a:ext cx="2951035" cy="1971291"/>
          </a:xfrm>
          <a:prstGeom prst="rect">
            <a:avLst/>
          </a:prstGeom>
          <a:effectLst>
            <a:outerShdw blurRad="50800" dist="76200" dir="2700000" algn="tl" rotWithShape="0">
              <a:prstClr val="black">
                <a:alpha val="40000"/>
              </a:prstClr>
            </a:outerShdw>
          </a:effectLst>
        </p:spPr>
      </p:pic>
      <p:pic>
        <p:nvPicPr>
          <p:cNvPr id="3" name="Picture 2" descr="Presentation Author/Graphics: &#10;Eldrich L. Frazier&#10;Federal Geographic Data Committee&#10;https://www.fgdc.gov "/>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98247" y="1219319"/>
            <a:ext cx="1420368" cy="1420368"/>
          </a:xfrm>
          <a:prstGeom prst="rect">
            <a:avLst/>
          </a:prstGeom>
          <a:effectLst>
            <a:outerShdw blurRad="50800" dist="38100" dir="2700000" algn="tl" rotWithShape="0">
              <a:prstClr val="black">
                <a:alpha val="40000"/>
              </a:prstClr>
            </a:outerShdw>
          </a:effectLst>
        </p:spPr>
      </p:pic>
      <p:sp>
        <p:nvSpPr>
          <p:cNvPr id="15" name="Rounded Rectangle 14" descr="Presentation Author/Graphics: &#10;Eldrich L. Frazier&#10;Federal Geographic Data Committee&#10;https://www.fgdc.gov "/>
          <p:cNvSpPr/>
          <p:nvPr/>
        </p:nvSpPr>
        <p:spPr>
          <a:xfrm>
            <a:off x="4241502" y="1453031"/>
            <a:ext cx="4465987" cy="832979"/>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2400" dirty="0">
                <a:effectLst>
                  <a:outerShdw blurRad="50800" dist="76200" dir="2700000" algn="tl" rotWithShape="0">
                    <a:prstClr val="black">
                      <a:alpha val="40000"/>
                    </a:prstClr>
                  </a:outerShdw>
                </a:effectLst>
              </a:rPr>
              <a:t>Tools and Resources from </a:t>
            </a:r>
          </a:p>
          <a:p>
            <a:pPr marL="6351" algn="ctr"/>
            <a:r>
              <a:rPr lang="en-US" sz="2400" dirty="0">
                <a:effectLst>
                  <a:outerShdw blurRad="50800" dist="76200" dir="2700000" algn="tl" rotWithShape="0">
                    <a:prstClr val="black">
                      <a:alpha val="40000"/>
                    </a:prstClr>
                  </a:outerShdw>
                </a:effectLst>
              </a:rPr>
              <a:t>Global Providers in one Place</a:t>
            </a:r>
            <a:endParaRPr lang="en-US" i="1" dirty="0"/>
          </a:p>
        </p:txBody>
      </p:sp>
      <p:sp>
        <p:nvSpPr>
          <p:cNvPr id="21" name="Rounded Rectangle 20" descr="Presentation Author/Graphics: &#10;Eldrich L. Frazier&#10;Federal Geographic Data Committee&#10;https://www.fgdc.gov "/>
          <p:cNvSpPr/>
          <p:nvPr/>
        </p:nvSpPr>
        <p:spPr>
          <a:xfrm>
            <a:off x="1270964" y="3239384"/>
            <a:ext cx="1972061" cy="439385"/>
          </a:xfrm>
          <a:prstGeom prst="roundRect">
            <a:avLst/>
          </a:prstGeom>
          <a:solidFill>
            <a:srgbClr val="FFFF00">
              <a:alpha val="2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Rounded Rectangle 21" descr="Presentation Author/Graphics: &#10;Eldrich L. Frazier&#10;Federal Geographic Data Committee&#10;https://www.fgdc.gov "/>
          <p:cNvSpPr/>
          <p:nvPr/>
        </p:nvSpPr>
        <p:spPr>
          <a:xfrm>
            <a:off x="5313337" y="4383565"/>
            <a:ext cx="1214347" cy="1805953"/>
          </a:xfrm>
          <a:prstGeom prst="roundRect">
            <a:avLst/>
          </a:prstGeom>
          <a:solidFill>
            <a:srgbClr val="FFFF00">
              <a:alpha val="2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6" name="Picture 15" descr="Presentation Author/Graphics: &#10;Eldrich L. Frazier&#10;Federal Geographic Data Committee&#10;https://www.fgdc.gov "/>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46561" y="3621994"/>
            <a:ext cx="1220491" cy="815287"/>
          </a:xfrm>
          <a:prstGeom prst="rect">
            <a:avLst/>
          </a:prstGeom>
        </p:spPr>
      </p:pic>
      <p:sp>
        <p:nvSpPr>
          <p:cNvPr id="23" name="Rounded Rectangle 22" descr="Presentation Author/Graphics: &#10;Eldrich L. Frazier&#10;Federal Geographic Data Committee&#10;https://www.fgdc.gov "/>
          <p:cNvSpPr/>
          <p:nvPr/>
        </p:nvSpPr>
        <p:spPr>
          <a:xfrm>
            <a:off x="1529281" y="2359073"/>
            <a:ext cx="1815599" cy="832979"/>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2400">
                <a:effectLst>
                  <a:outerShdw blurRad="50800" dist="76200" dir="2700000" algn="tl" rotWithShape="0">
                    <a:prstClr val="black">
                      <a:alpha val="40000"/>
                    </a:prstClr>
                  </a:outerShdw>
                </a:effectLst>
              </a:rPr>
              <a:t>Find Data</a:t>
            </a:r>
            <a:endParaRPr lang="en-US" i="1" dirty="0"/>
          </a:p>
        </p:txBody>
      </p:sp>
      <p:pic>
        <p:nvPicPr>
          <p:cNvPr id="25" name="Picture 24" descr="Presentation Author/Graphics: &#10;Eldrich L. Frazier&#10;Federal Geographic Data Committee&#10;https://www.fgdc.gov "/>
          <p:cNvPicPr>
            <a:picLocks noChangeAspect="1"/>
          </p:cNvPicPr>
          <p:nvPr/>
        </p:nvPicPr>
        <p:blipFill rotWithShape="1">
          <a:blip r:embed="rId10" cstate="screen">
            <a:extLst>
              <a:ext uri="{28A0092B-C50C-407E-A947-70E740481C1C}">
                <a14:useLocalDpi xmlns:a14="http://schemas.microsoft.com/office/drawing/2010/main"/>
              </a:ext>
            </a:extLst>
          </a:blip>
          <a:srcRect l="-762" t="12903" r="762" b="-12637"/>
          <a:stretch/>
        </p:blipFill>
        <p:spPr>
          <a:xfrm>
            <a:off x="7608923" y="2973735"/>
            <a:ext cx="4202504" cy="2052184"/>
          </a:xfrm>
          <a:prstGeom prst="frame">
            <a:avLst/>
          </a:prstGeom>
          <a:effectLst/>
        </p:spPr>
      </p:pic>
      <p:pic>
        <p:nvPicPr>
          <p:cNvPr id="28" name="Picture 27" descr="Presentation Author/Graphics: &#10;Eldrich L. Frazier&#10;Federal Geographic Data Committee&#10;https://www.fgdc.gov "/>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88234" y="3258115"/>
            <a:ext cx="3679351" cy="1404404"/>
          </a:xfrm>
          <a:prstGeom prst="rect">
            <a:avLst/>
          </a:prstGeom>
        </p:spPr>
      </p:pic>
      <p:pic>
        <p:nvPicPr>
          <p:cNvPr id="6" name="Picture 5" descr="Presentation Author/Graphics: &#10;Eldrich L. Frazier&#10;Federal Geographic Data Committee&#10;https://www.fgdc.gov "/>
          <p:cNvPicPr>
            <a:picLocks noChangeAspect="1"/>
          </p:cNvPicPr>
          <p:nvPr/>
        </p:nvPicPr>
        <p:blipFill rotWithShape="1">
          <a:blip r:embed="rId12">
            <a:extLst>
              <a:ext uri="{28A0092B-C50C-407E-A947-70E740481C1C}">
                <a14:useLocalDpi xmlns:a14="http://schemas.microsoft.com/office/drawing/2010/main" val="0"/>
              </a:ext>
            </a:extLst>
          </a:blip>
          <a:srcRect l="1678" t="30979" r="3554" b="5942"/>
          <a:stretch/>
        </p:blipFill>
        <p:spPr>
          <a:xfrm>
            <a:off x="7641401" y="4655981"/>
            <a:ext cx="4170027" cy="2147927"/>
          </a:xfrm>
          <a:prstGeom prst="rect">
            <a:avLst/>
          </a:prstGeom>
          <a:ln>
            <a:solidFill>
              <a:schemeClr val="bg1">
                <a:lumMod val="85000"/>
              </a:schemeClr>
            </a:solidFill>
          </a:ln>
          <a:effectLst/>
        </p:spPr>
      </p:pic>
      <p:pic>
        <p:nvPicPr>
          <p:cNvPr id="27" name="Picture 26" descr="Presentation Author/Graphics: &#10;Eldrich L. Frazier&#10;Federal Geographic Data Committee&#10;https://www.fgdc.gov "/>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819047" y="5008093"/>
            <a:ext cx="3802508" cy="1775835"/>
          </a:xfrm>
          <a:prstGeom prst="rect">
            <a:avLst/>
          </a:prstGeom>
        </p:spPr>
      </p:pic>
      <p:sp>
        <p:nvSpPr>
          <p:cNvPr id="24" name="Rounded Rectangle 23" descr="Presentation Author/Graphics: &#10;Eldrich L. Frazier&#10;Federal Geographic Data Committee&#10;https://www.fgdc.gov "/>
          <p:cNvSpPr/>
          <p:nvPr/>
        </p:nvSpPr>
        <p:spPr>
          <a:xfrm>
            <a:off x="6339033" y="5681589"/>
            <a:ext cx="1619025" cy="832979"/>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2400" dirty="0">
                <a:effectLst>
                  <a:outerShdw blurRad="50800" dist="76200" dir="2700000" algn="tl" rotWithShape="0">
                    <a:prstClr val="black">
                      <a:alpha val="40000"/>
                    </a:prstClr>
                  </a:outerShdw>
                </a:effectLst>
              </a:rPr>
              <a:t>Imagery</a:t>
            </a:r>
            <a:endParaRPr lang="en-US" i="1" dirty="0"/>
          </a:p>
        </p:txBody>
      </p:sp>
      <p:sp>
        <p:nvSpPr>
          <p:cNvPr id="29" name="Rounded Rectangle 28" descr="Presentation Author/Graphics: &#10;Eldrich L. Frazier&#10;Federal Geographic Data Committee&#10;https://www.fgdc.gov "/>
          <p:cNvSpPr/>
          <p:nvPr/>
        </p:nvSpPr>
        <p:spPr>
          <a:xfrm>
            <a:off x="3838673" y="3178049"/>
            <a:ext cx="1619025" cy="832979"/>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2400" dirty="0">
                <a:effectLst>
                  <a:outerShdw blurRad="50800" dist="76200" dir="2700000" algn="tl" rotWithShape="0">
                    <a:prstClr val="black">
                      <a:alpha val="40000"/>
                    </a:prstClr>
                  </a:outerShdw>
                </a:effectLst>
              </a:rPr>
              <a:t>Tools</a:t>
            </a:r>
            <a:endParaRPr lang="en-US" i="1" dirty="0"/>
          </a:p>
        </p:txBody>
      </p:sp>
      <p:sp>
        <p:nvSpPr>
          <p:cNvPr id="30" name="TextBox 29" descr="Presentation Author/Graphics: &#10;Eldrich L. Frazier&#10;Federal Geographic Data Committee&#10;https://www.fgdc.gov "/>
          <p:cNvSpPr txBox="1"/>
          <p:nvPr/>
        </p:nvSpPr>
        <p:spPr>
          <a:xfrm>
            <a:off x="3344875" y="291384"/>
            <a:ext cx="5477876" cy="424732"/>
          </a:xfrm>
          <a:prstGeom prst="rect">
            <a:avLst/>
          </a:prstGeom>
        </p:spPr>
        <p:txBody>
          <a:bodyPr vert="horz" wrap="square" lIns="91440" tIns="45720" rIns="91440" bIns="45720" rtlCol="0" anchor="ctr">
            <a:spAutoFit/>
          </a:bodyPr>
          <a:lstStyle>
            <a:defPPr>
              <a:defRPr lang="en-US"/>
            </a:defPPr>
            <a:lvl1pPr algn="ctr">
              <a:lnSpc>
                <a:spcPct val="90000"/>
              </a:lnSpc>
              <a:spcBef>
                <a:spcPct val="0"/>
              </a:spcBef>
              <a:buNone/>
              <a:defRPr sz="2400" b="1">
                <a:solidFill>
                  <a:srgbClr val="005FAA"/>
                </a:solidFill>
                <a:latin typeface="Arial"/>
                <a:ea typeface="Arial"/>
                <a:cs typeface="Arial"/>
              </a:defRPr>
            </a:lvl1pPr>
          </a:lstStyle>
          <a:p>
            <a:pPr algn="l"/>
            <a:r>
              <a:rPr lang="en-US" dirty="0" err="1"/>
              <a:t>AmeriGEOSS</a:t>
            </a:r>
            <a:r>
              <a:rPr lang="en-US" dirty="0"/>
              <a:t> Data-Hub Capabilities</a:t>
            </a:r>
          </a:p>
        </p:txBody>
      </p:sp>
      <p:pic>
        <p:nvPicPr>
          <p:cNvPr id="37" name="Picture 36"/>
          <p:cNvPicPr>
            <a:picLocks/>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34772" t="6760" r="35476" b="7632"/>
          <a:stretch/>
        </p:blipFill>
        <p:spPr>
          <a:xfrm>
            <a:off x="9006821" y="4238610"/>
            <a:ext cx="1226102" cy="1234816"/>
          </a:xfrm>
          <a:prstGeom prst="ellipse">
            <a:avLst/>
          </a:prstGeom>
          <a:effectLst>
            <a:innerShdw blurRad="25400" dir="2160000">
              <a:schemeClr val="accent6">
                <a:lumMod val="75000"/>
              </a:schemeClr>
            </a:innerShdw>
            <a:softEdge rad="0"/>
          </a:effectLst>
        </p:spPr>
      </p:pic>
      <p:pic>
        <p:nvPicPr>
          <p:cNvPr id="38" name="Picture 3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29222" y="5868064"/>
            <a:ext cx="3024560" cy="938963"/>
          </a:xfrm>
          <a:prstGeom prst="rect">
            <a:avLst/>
          </a:prstGeom>
          <a:effectLst>
            <a:glow rad="12700">
              <a:schemeClr val="accent1">
                <a:satMod val="175000"/>
                <a:alpha val="40000"/>
              </a:schemeClr>
            </a:glow>
            <a:outerShdw blurRad="50800" dist="38100" dir="2700000" algn="tl" rotWithShape="0">
              <a:prstClr val="black">
                <a:alpha val="40000"/>
              </a:prstClr>
            </a:outerShdw>
          </a:effectLst>
        </p:spPr>
      </p:pic>
      <p:sp>
        <p:nvSpPr>
          <p:cNvPr id="39" name="Oval 38"/>
          <p:cNvSpPr/>
          <p:nvPr/>
        </p:nvSpPr>
        <p:spPr>
          <a:xfrm>
            <a:off x="1376402" y="2105893"/>
            <a:ext cx="531791" cy="5317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i="1" dirty="0"/>
              <a:t>1</a:t>
            </a:r>
          </a:p>
        </p:txBody>
      </p:sp>
      <p:sp>
        <p:nvSpPr>
          <p:cNvPr id="40" name="Oval 39"/>
          <p:cNvSpPr/>
          <p:nvPr/>
        </p:nvSpPr>
        <p:spPr>
          <a:xfrm>
            <a:off x="3639838" y="2973488"/>
            <a:ext cx="531791" cy="5317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i="1" dirty="0"/>
              <a:t>2</a:t>
            </a:r>
          </a:p>
        </p:txBody>
      </p:sp>
      <p:sp>
        <p:nvSpPr>
          <p:cNvPr id="41" name="Oval 40"/>
          <p:cNvSpPr/>
          <p:nvPr/>
        </p:nvSpPr>
        <p:spPr>
          <a:xfrm>
            <a:off x="6192428" y="5394452"/>
            <a:ext cx="531791" cy="5317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i="1" dirty="0"/>
              <a:t>3</a:t>
            </a:r>
          </a:p>
        </p:txBody>
      </p:sp>
      <p:pic>
        <p:nvPicPr>
          <p:cNvPr id="42" name="Picture 41"/>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607" y="5964915"/>
            <a:ext cx="1480147" cy="897311"/>
          </a:xfrm>
          <a:prstGeom prst="rect">
            <a:avLst/>
          </a:prstGeom>
        </p:spPr>
      </p:pic>
    </p:spTree>
    <p:extLst>
      <p:ext uri="{BB962C8B-B14F-4D97-AF65-F5344CB8AC3E}">
        <p14:creationId xmlns:p14="http://schemas.microsoft.com/office/powerpoint/2010/main" val="208631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dissolve">
                                      <p:cBhvr>
                                        <p:cTn id="10" dur="1000"/>
                                        <p:tgtEl>
                                          <p:spTgt spid="39"/>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dissolve">
                                      <p:cBhvr>
                                        <p:cTn id="17" dur="1000"/>
                                        <p:tgtEl>
                                          <p:spTgt spid="40"/>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dissolve">
                                      <p:cBhvr>
                                        <p:cTn id="24" dur="1000"/>
                                        <p:tgtEl>
                                          <p:spTgt spid="41"/>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childTnLst>
                          </p:cTn>
                        </p:par>
                        <p:par>
                          <p:cTn id="29" fill="hold">
                            <p:stCondLst>
                              <p:cond delay="4000"/>
                            </p:stCondLst>
                            <p:childTnLst>
                              <p:par>
                                <p:cTn id="30" presetID="6" presetClass="emph" presetSubtype="0" fill="hold" nodeType="afterEffect">
                                  <p:stCondLst>
                                    <p:cond delay="0"/>
                                  </p:stCondLst>
                                  <p:childTnLst>
                                    <p:animScale>
                                      <p:cBhvr>
                                        <p:cTn id="31" dur="2000" fill="hold"/>
                                        <p:tgtEl>
                                          <p:spTgt spid="2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P spid="24" grpId="0" animBg="1"/>
      <p:bldP spid="29" grpId="0" animBg="1"/>
      <p:bldP spid="39" grpId="0" animBg="1"/>
      <p:bldP spid="40" grpId="0"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descr="Presentation Author/Graphics: &#10;Eldrich L. Frazier&#10;Federal Geographic Data Committee&#10;https://www.fgdc.gov " title="FGDC"/>
          <p:cNvGrpSpPr/>
          <p:nvPr/>
        </p:nvGrpSpPr>
        <p:grpSpPr>
          <a:xfrm>
            <a:off x="0" y="977761"/>
            <a:ext cx="12192000" cy="2810625"/>
            <a:chOff x="0" y="977755"/>
            <a:chExt cx="12192000" cy="2810625"/>
          </a:xfrm>
        </p:grpSpPr>
        <p:sp>
          <p:nvSpPr>
            <p:cNvPr id="57" name="Rectangle 56" descr="Presentation Author/Graphics: Eldrich L Frazier&#10;Federal Geographic Data Committee&#10;https://www.fgdc.gov"/>
            <p:cNvSpPr/>
            <p:nvPr/>
          </p:nvSpPr>
          <p:spPr>
            <a:xfrm>
              <a:off x="0" y="3371542"/>
              <a:ext cx="12192000" cy="416838"/>
            </a:xfrm>
            <a:prstGeom prst="rect">
              <a:avLst/>
            </a:prstGeom>
            <a:gradFill flip="none" rotWithShape="1">
              <a:gsLst>
                <a:gs pos="0">
                  <a:schemeClr val="accent4">
                    <a:lumMod val="0"/>
                    <a:lumOff val="100000"/>
                  </a:schemeClr>
                </a:gs>
                <a:gs pos="0">
                  <a:schemeClr val="accent4">
                    <a:lumMod val="0"/>
                    <a:lumOff val="100000"/>
                  </a:schemeClr>
                </a:gs>
                <a:gs pos="78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1" dirty="0"/>
                <a:t> </a:t>
              </a:r>
              <a:r>
                <a:rPr lang="en-US" sz="1051" dirty="0">
                  <a:solidFill>
                    <a:schemeClr val="bg1">
                      <a:lumMod val="95000"/>
                    </a:schemeClr>
                  </a:solidFill>
                </a:rPr>
                <a:t>  </a:t>
              </a:r>
              <a:endParaRPr lang="en-US" sz="1051" dirty="0"/>
            </a:p>
          </p:txBody>
        </p:sp>
        <p:pic>
          <p:nvPicPr>
            <p:cNvPr id="58" name="Picture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7755"/>
              <a:ext cx="12192000" cy="2703308"/>
            </a:xfrm>
            <a:prstGeom prst="rect">
              <a:avLst/>
            </a:prstGeom>
          </p:spPr>
        </p:pic>
        <p:sp>
          <p:nvSpPr>
            <p:cNvPr id="60" name="Rectangle 59" descr="Presentation Author/Graphics: Eldrich L Frazier&#10;Federal Geographic Data Committee&#10;https://www.fgdc.gov"/>
            <p:cNvSpPr/>
            <p:nvPr/>
          </p:nvSpPr>
          <p:spPr>
            <a:xfrm>
              <a:off x="0" y="980729"/>
              <a:ext cx="12192000" cy="416838"/>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1" b="1" dirty="0"/>
                <a:t> </a:t>
              </a:r>
              <a:r>
                <a:rPr lang="en-US" sz="1051" b="1" dirty="0">
                  <a:solidFill>
                    <a:schemeClr val="bg1">
                      <a:lumMod val="95000"/>
                    </a:schemeClr>
                  </a:solidFill>
                </a:rPr>
                <a:t>  </a:t>
              </a:r>
              <a:r>
                <a:rPr lang="en-US" sz="1051" b="1" i="1" dirty="0">
                  <a:solidFill>
                    <a:schemeClr val="bg1">
                      <a:lumMod val="95000"/>
                    </a:schemeClr>
                  </a:solidFill>
                </a:rPr>
                <a:t>About </a:t>
              </a:r>
              <a:r>
                <a:rPr lang="en-US" sz="1051" b="1" i="1" dirty="0" err="1">
                  <a:solidFill>
                    <a:schemeClr val="bg1">
                      <a:lumMod val="95000"/>
                    </a:schemeClr>
                  </a:solidFill>
                </a:rPr>
                <a:t>AmeriGEOSS</a:t>
              </a:r>
              <a:r>
                <a:rPr lang="en-US" sz="1051" b="1" i="1" dirty="0">
                  <a:solidFill>
                    <a:schemeClr val="bg1">
                      <a:lumMod val="95000"/>
                    </a:schemeClr>
                  </a:solidFill>
                </a:rPr>
                <a:t>         </a:t>
              </a:r>
              <a:r>
                <a:rPr lang="en-US" sz="1051" b="1" dirty="0"/>
                <a:t>Initiatives  </a:t>
              </a:r>
              <a:r>
                <a:rPr lang="en-US" sz="1051" b="1" dirty="0">
                  <a:solidFill>
                    <a:schemeClr val="bg2">
                      <a:lumMod val="75000"/>
                    </a:schemeClr>
                  </a:solidFill>
                </a:rPr>
                <a:t>|</a:t>
              </a:r>
              <a:r>
                <a:rPr lang="en-US" sz="1051" b="1" dirty="0"/>
                <a:t>   Data   </a:t>
              </a:r>
              <a:r>
                <a:rPr lang="en-US" sz="1051" b="1" dirty="0">
                  <a:solidFill>
                    <a:schemeClr val="bg2">
                      <a:lumMod val="75000"/>
                    </a:schemeClr>
                  </a:solidFill>
                </a:rPr>
                <a:t>|</a:t>
              </a:r>
              <a:r>
                <a:rPr lang="en-US" sz="1051" b="1" dirty="0"/>
                <a:t>   Tools </a:t>
              </a:r>
              <a:r>
                <a:rPr lang="en-US" sz="1051" b="1" dirty="0">
                  <a:solidFill>
                    <a:schemeClr val="bg2">
                      <a:lumMod val="75000"/>
                    </a:schemeClr>
                  </a:solidFill>
                </a:rPr>
                <a:t>|</a:t>
              </a:r>
              <a:r>
                <a:rPr lang="en-US" sz="1051" b="1" dirty="0"/>
                <a:t>   Products  </a:t>
              </a:r>
              <a:r>
                <a:rPr lang="en-US" sz="1051" b="1" dirty="0">
                  <a:solidFill>
                    <a:schemeClr val="bg2">
                      <a:lumMod val="75000"/>
                    </a:schemeClr>
                  </a:solidFill>
                </a:rPr>
                <a:t>|</a:t>
              </a:r>
              <a:r>
                <a:rPr lang="en-US" sz="1051" b="1" dirty="0"/>
                <a:t>  Services </a:t>
              </a:r>
              <a:r>
                <a:rPr lang="en-US" sz="1051" b="1" dirty="0">
                  <a:solidFill>
                    <a:schemeClr val="bg2">
                      <a:lumMod val="75000"/>
                    </a:schemeClr>
                  </a:solidFill>
                </a:rPr>
                <a:t>|</a:t>
              </a:r>
              <a:r>
                <a:rPr lang="en-US" sz="1051" b="1" dirty="0"/>
                <a:t>   Resources </a:t>
              </a:r>
              <a:r>
                <a:rPr lang="en-US" sz="1051" b="1" dirty="0">
                  <a:solidFill>
                    <a:schemeClr val="bg2">
                      <a:lumMod val="75000"/>
                    </a:schemeClr>
                  </a:solidFill>
                </a:rPr>
                <a:t>|</a:t>
              </a:r>
              <a:r>
                <a:rPr lang="en-US" sz="1051" b="1" dirty="0"/>
                <a:t>  </a:t>
              </a:r>
            </a:p>
          </p:txBody>
        </p:sp>
        <p:sp>
          <p:nvSpPr>
            <p:cNvPr id="61" name="Oval 60"/>
            <p:cNvSpPr/>
            <p:nvPr/>
          </p:nvSpPr>
          <p:spPr bwMode="auto">
            <a:xfrm>
              <a:off x="5276339" y="1126990"/>
              <a:ext cx="116173" cy="90474"/>
            </a:xfrm>
            <a:prstGeom prst="ellipse">
              <a:avLst/>
            </a:prstGeom>
            <a:no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a:latin typeface="Times" pitchFamily="18" charset="0"/>
              </a:endParaRPr>
            </a:p>
          </p:txBody>
        </p:sp>
        <p:cxnSp>
          <p:nvCxnSpPr>
            <p:cNvPr id="64" name="Straight Connector 63"/>
            <p:cNvCxnSpPr/>
            <p:nvPr/>
          </p:nvCxnSpPr>
          <p:spPr bwMode="auto">
            <a:xfrm>
              <a:off x="5379195" y="1213124"/>
              <a:ext cx="60960" cy="5222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pic>
        <p:nvPicPr>
          <p:cNvPr id="4" name="Picture 3" descr="Presentation Author/Graphics: &#10;Eldrich L. Frazier&#10;Federal Geographic Data Committee&#10;https://www.fgdc.gov " title="FGDC"/>
          <p:cNvPicPr>
            <a:picLocks noChangeAspect="1"/>
          </p:cNvPicPr>
          <p:nvPr/>
        </p:nvPicPr>
        <p:blipFill rotWithShape="1">
          <a:blip r:embed="rId4" cstate="print">
            <a:extLst>
              <a:ext uri="{28A0092B-C50C-407E-A947-70E740481C1C}">
                <a14:useLocalDpi xmlns:a14="http://schemas.microsoft.com/office/drawing/2010/main"/>
              </a:ext>
            </a:extLst>
          </a:blip>
          <a:srcRect r="8589"/>
          <a:stretch/>
        </p:blipFill>
        <p:spPr>
          <a:xfrm>
            <a:off x="185925" y="2251211"/>
            <a:ext cx="4475088" cy="3733800"/>
          </a:xfrm>
          <a:prstGeom prst="rect">
            <a:avLst/>
          </a:prstGeom>
          <a:effectLst>
            <a:outerShdw blurRad="50800" dist="38100" dir="2700000" algn="tl" rotWithShape="0">
              <a:prstClr val="black">
                <a:alpha val="40000"/>
              </a:prstClr>
            </a:outerShdw>
          </a:effectLst>
        </p:spPr>
      </p:pic>
      <p:pic>
        <p:nvPicPr>
          <p:cNvPr id="20" name="Picture 19" descr="Presentation Author/Graphics: &#10;Eldrich L. Frazier&#10;Federal Geographic Data Committee&#10;https://www.fgdc.gov " title="FGDC"/>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4241" y="2229642"/>
            <a:ext cx="4140139" cy="4309721"/>
          </a:xfrm>
          <a:prstGeom prst="rect">
            <a:avLst/>
          </a:prstGeom>
        </p:spPr>
      </p:pic>
      <p:sp>
        <p:nvSpPr>
          <p:cNvPr id="2" name="Slide Number Placeholder 1" descr="Presentation Author/Graphics: &#10;Eldrich L. Frazier&#10;Federal Geographic Data Committee&#10;https://www.fgdc.gov " title="FGDC"/>
          <p:cNvSpPr>
            <a:spLocks noGrp="1"/>
          </p:cNvSpPr>
          <p:nvPr>
            <p:ph type="sldNum" sz="quarter" idx="12"/>
          </p:nvPr>
        </p:nvSpPr>
        <p:spPr>
          <a:xfrm>
            <a:off x="9448800" y="6499480"/>
            <a:ext cx="2743200" cy="365125"/>
          </a:xfrm>
        </p:spPr>
        <p:txBody>
          <a:bodyPr/>
          <a:lstStyle/>
          <a:p>
            <a:fld id="{2AAED9FE-A794-6340-A106-71E1AD4C19A3}" type="slidenum">
              <a:rPr lang="en-US" b="1" smtClean="0"/>
              <a:t>11</a:t>
            </a:fld>
            <a:endParaRPr lang="en-US" b="1"/>
          </a:p>
        </p:txBody>
      </p:sp>
      <p:pic>
        <p:nvPicPr>
          <p:cNvPr id="10" name="Picture 9" descr="Presentation Author/Graphics: &#10;Eldrich L. Frazier&#10;Federal Geographic Data Committee&#10;https://www.fgdc.gov " title="FGDC"/>
          <p:cNvPicPr>
            <a:picLocks noChangeAspect="1"/>
          </p:cNvPicPr>
          <p:nvPr/>
        </p:nvPicPr>
        <p:blipFill rotWithShape="1">
          <a:blip r:embed="rId6">
            <a:extLst>
              <a:ext uri="{28A0092B-C50C-407E-A947-70E740481C1C}">
                <a14:useLocalDpi xmlns:a14="http://schemas.microsoft.com/office/drawing/2010/main" val="0"/>
              </a:ext>
            </a:extLst>
          </a:blip>
          <a:srcRect l="4441" r="5388"/>
          <a:stretch/>
        </p:blipFill>
        <p:spPr>
          <a:xfrm>
            <a:off x="7499621" y="2276405"/>
            <a:ext cx="4353791" cy="4206515"/>
          </a:xfrm>
          <a:prstGeom prst="rect">
            <a:avLst/>
          </a:prstGeom>
          <a:effectLst>
            <a:outerShdw blurRad="50800" dist="38100" dir="2700000" algn="tl" rotWithShape="0">
              <a:prstClr val="black">
                <a:alpha val="40000"/>
              </a:prstClr>
            </a:outerShdw>
          </a:effectLst>
        </p:spPr>
      </p:pic>
      <p:pic>
        <p:nvPicPr>
          <p:cNvPr id="49" name="Picture 48" descr="Presentation Author/Graphics: &#10;Eldrich L. Frazier&#10;Federal Geographic Data Committee&#10;https://www.fgdc.gov " title="FGDC"/>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67078" y="4287981"/>
            <a:ext cx="1458087" cy="1004739"/>
          </a:xfrm>
          <a:prstGeom prst="rect">
            <a:avLst/>
          </a:prstGeom>
        </p:spPr>
      </p:pic>
      <p:pic>
        <p:nvPicPr>
          <p:cNvPr id="11" name="Picture 10" descr="Presentation Author/Graphics: &#10;Eldrich L. Frazier&#10;Federal Geographic Data Committee&#10;https://www.fgdc.gov " title="FGDC"/>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91115" y="1242439"/>
            <a:ext cx="1420368" cy="1420368"/>
          </a:xfrm>
          <a:prstGeom prst="rect">
            <a:avLst/>
          </a:prstGeom>
        </p:spPr>
      </p:pic>
      <p:grpSp>
        <p:nvGrpSpPr>
          <p:cNvPr id="7" name="Group 6" descr="Presentation Author/Graphics: &#10;Eldrich L. Frazier&#10;Federal Geographic Data Committee&#10;https://www.fgdc.gov " title="FGDC"/>
          <p:cNvGrpSpPr/>
          <p:nvPr/>
        </p:nvGrpSpPr>
        <p:grpSpPr>
          <a:xfrm>
            <a:off x="671157" y="2959415"/>
            <a:ext cx="2722009" cy="930976"/>
            <a:chOff x="671152" y="2959414"/>
            <a:chExt cx="2722009" cy="930976"/>
          </a:xfrm>
        </p:grpSpPr>
        <p:pic>
          <p:nvPicPr>
            <p:cNvPr id="40" name="Picture 39"/>
            <p:cNvPicPr>
              <a:picLocks noChangeAspect="1"/>
            </p:cNvPicPr>
            <p:nvPr/>
          </p:nvPicPr>
          <p:blipFill rotWithShape="1">
            <a:blip r:embed="rId4" cstate="print">
              <a:extLst>
                <a:ext uri="{28A0092B-C50C-407E-A947-70E740481C1C}">
                  <a14:useLocalDpi xmlns:a14="http://schemas.microsoft.com/office/drawing/2010/main"/>
                </a:ext>
              </a:extLst>
            </a:blip>
            <a:srcRect l="24588" t="36083" r="34662" b="56415"/>
            <a:stretch/>
          </p:blipFill>
          <p:spPr>
            <a:xfrm>
              <a:off x="1398227" y="3610304"/>
              <a:ext cx="1994934" cy="280086"/>
            </a:xfrm>
            <a:prstGeom prst="rect">
              <a:avLst/>
            </a:prstGeom>
            <a:effectLst/>
          </p:spPr>
        </p:pic>
        <p:sp>
          <p:nvSpPr>
            <p:cNvPr id="46" name="Rounded Rectangle 45"/>
            <p:cNvSpPr/>
            <p:nvPr/>
          </p:nvSpPr>
          <p:spPr>
            <a:xfrm>
              <a:off x="1398227" y="3610304"/>
              <a:ext cx="1994933" cy="280085"/>
            </a:xfrm>
            <a:prstGeom prst="roundRect">
              <a:avLst/>
            </a:prstGeom>
            <a:solidFill>
              <a:srgbClr val="FFFF00">
                <a:alpha val="2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 name="Rounded Rectangle 50"/>
            <p:cNvSpPr/>
            <p:nvPr/>
          </p:nvSpPr>
          <p:spPr>
            <a:xfrm>
              <a:off x="671152" y="2959414"/>
              <a:ext cx="2319619" cy="619886"/>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2400">
                  <a:effectLst>
                    <a:outerShdw blurRad="50800" dist="76200" dir="2700000" algn="tl" rotWithShape="0">
                      <a:prstClr val="black">
                        <a:alpha val="40000"/>
                      </a:prstClr>
                    </a:outerShdw>
                  </a:effectLst>
                </a:rPr>
                <a:t>Find Water Data</a:t>
              </a:r>
              <a:endParaRPr lang="en-US" i="1" dirty="0"/>
            </a:p>
          </p:txBody>
        </p:sp>
      </p:grpSp>
      <p:grpSp>
        <p:nvGrpSpPr>
          <p:cNvPr id="6" name="Group 5" descr="Presentation Author/Graphics: &#10;Eldrich L. Frazier&#10;Federal Geographic Data Committee&#10;https://www.fgdc.gov " title="FGDC"/>
          <p:cNvGrpSpPr/>
          <p:nvPr/>
        </p:nvGrpSpPr>
        <p:grpSpPr>
          <a:xfrm>
            <a:off x="4437732" y="2247461"/>
            <a:ext cx="2829645" cy="4291393"/>
            <a:chOff x="4403005" y="2247456"/>
            <a:chExt cx="2829645" cy="4291393"/>
          </a:xfrm>
        </p:grpSpPr>
        <p:pic>
          <p:nvPicPr>
            <p:cNvPr id="37" name="Picture 36"/>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420789" y="2247456"/>
              <a:ext cx="973624" cy="4291393"/>
            </a:xfrm>
            <a:prstGeom prst="rect">
              <a:avLst/>
            </a:prstGeom>
          </p:spPr>
        </p:pic>
        <p:grpSp>
          <p:nvGrpSpPr>
            <p:cNvPr id="3" name="Group 2"/>
            <p:cNvGrpSpPr/>
            <p:nvPr/>
          </p:nvGrpSpPr>
          <p:grpSpPr>
            <a:xfrm>
              <a:off x="4403005" y="2662806"/>
              <a:ext cx="2829645" cy="2413041"/>
              <a:chOff x="5436979" y="2589071"/>
              <a:chExt cx="2829645" cy="2413041"/>
            </a:xfrm>
          </p:grpSpPr>
          <p:sp>
            <p:nvSpPr>
              <p:cNvPr id="45" name="Rounded Rectangle 44"/>
              <p:cNvSpPr/>
              <p:nvPr/>
            </p:nvSpPr>
            <p:spPr>
              <a:xfrm>
                <a:off x="5436979" y="2589071"/>
                <a:ext cx="920636" cy="2413041"/>
              </a:xfrm>
              <a:prstGeom prst="roundRect">
                <a:avLst/>
              </a:prstGeom>
              <a:solidFill>
                <a:srgbClr val="FFFF00">
                  <a:alpha val="2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 name="Rounded Rectangle 51"/>
              <p:cNvSpPr/>
              <p:nvPr/>
            </p:nvSpPr>
            <p:spPr>
              <a:xfrm>
                <a:off x="6318677" y="3318149"/>
                <a:ext cx="1947947" cy="636220"/>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2000" dirty="0">
                    <a:effectLst>
                      <a:outerShdw blurRad="50800" dist="76200" dir="2700000" algn="tl" rotWithShape="0">
                        <a:prstClr val="black">
                          <a:alpha val="40000"/>
                        </a:prstClr>
                      </a:outerShdw>
                    </a:effectLst>
                  </a:rPr>
                  <a:t>Water Variables</a:t>
                </a:r>
                <a:endParaRPr lang="en-US" sz="1600" i="1" dirty="0"/>
              </a:p>
            </p:txBody>
          </p:sp>
        </p:grpSp>
      </p:grpSp>
      <p:sp>
        <p:nvSpPr>
          <p:cNvPr id="53" name="Rounded Rectangle 52" descr="Presentation Author/Graphics: &#10;Eldrich L. Frazier&#10;Federal Geographic Data Committee&#10;https://www.fgdc.gov " title="FGDC"/>
          <p:cNvSpPr/>
          <p:nvPr/>
        </p:nvSpPr>
        <p:spPr>
          <a:xfrm>
            <a:off x="4523825" y="1729798"/>
            <a:ext cx="5950143" cy="844575"/>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2400" dirty="0">
                <a:effectLst>
                  <a:outerShdw blurRad="50800" dist="76200" dir="2700000" algn="tl" rotWithShape="0">
                    <a:prstClr val="black">
                      <a:alpha val="40000"/>
                    </a:prstClr>
                  </a:outerShdw>
                </a:effectLst>
              </a:rPr>
              <a:t>Explore Social, Economic and Environmental , Reports, Information, Indicators</a:t>
            </a:r>
            <a:r>
              <a:rPr lang="is-IS" sz="2400" dirty="0">
                <a:effectLst>
                  <a:outerShdw blurRad="50800" dist="76200" dir="2700000" algn="tl" rotWithShape="0">
                    <a:prstClr val="black">
                      <a:alpha val="40000"/>
                    </a:prstClr>
                  </a:outerShdw>
                </a:effectLst>
              </a:rPr>
              <a:t>…..and More</a:t>
            </a:r>
            <a:endParaRPr lang="en-US" i="1" dirty="0"/>
          </a:p>
        </p:txBody>
      </p:sp>
      <p:grpSp>
        <p:nvGrpSpPr>
          <p:cNvPr id="19" name="Group 18" descr="Presentation Author/Graphics: &#10;Eldrich L. Frazier&#10;Federal Geographic Data Committee&#10;https://www.fgdc.gov " title="FGDC"/>
          <p:cNvGrpSpPr/>
          <p:nvPr/>
        </p:nvGrpSpPr>
        <p:grpSpPr>
          <a:xfrm>
            <a:off x="6688396" y="4256181"/>
            <a:ext cx="5066213" cy="1600243"/>
            <a:chOff x="6741240" y="5075847"/>
            <a:chExt cx="4853011" cy="1439622"/>
          </a:xfrm>
        </p:grpSpPr>
        <p:grpSp>
          <p:nvGrpSpPr>
            <p:cNvPr id="9" name="Group 8"/>
            <p:cNvGrpSpPr/>
            <p:nvPr/>
          </p:nvGrpSpPr>
          <p:grpSpPr>
            <a:xfrm>
              <a:off x="8570712" y="5075847"/>
              <a:ext cx="3023539" cy="1439622"/>
              <a:chOff x="8570712" y="5075847"/>
              <a:chExt cx="3023539" cy="1439622"/>
            </a:xfrm>
          </p:grpSpPr>
          <p:pic>
            <p:nvPicPr>
              <p:cNvPr id="42" name="Picture 41"/>
              <p:cNvPicPr>
                <a:picLocks noChangeAspect="1"/>
              </p:cNvPicPr>
              <p:nvPr/>
            </p:nvPicPr>
            <p:blipFill rotWithShape="1">
              <a:blip r:embed="rId10" cstate="screen">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a:ext>
                </a:extLst>
              </a:blip>
              <a:srcRect/>
              <a:stretch/>
            </p:blipFill>
            <p:spPr>
              <a:xfrm>
                <a:off x="8570712" y="5133158"/>
                <a:ext cx="3023539" cy="1349762"/>
              </a:xfrm>
              <a:prstGeom prst="rect">
                <a:avLst/>
              </a:prstGeom>
              <a:effectLst/>
            </p:spPr>
          </p:pic>
          <p:sp>
            <p:nvSpPr>
              <p:cNvPr id="47" name="Rounded Rectangle 46"/>
              <p:cNvSpPr/>
              <p:nvPr/>
            </p:nvSpPr>
            <p:spPr>
              <a:xfrm>
                <a:off x="8570712" y="5075847"/>
                <a:ext cx="3023539" cy="1439622"/>
              </a:xfrm>
              <a:prstGeom prst="roundRect">
                <a:avLst/>
              </a:prstGeom>
              <a:solidFill>
                <a:srgbClr val="FFFF00">
                  <a:alpha val="2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48" name="Rounded Rectangle 47"/>
            <p:cNvSpPr/>
            <p:nvPr/>
          </p:nvSpPr>
          <p:spPr>
            <a:xfrm>
              <a:off x="6741240" y="5332101"/>
              <a:ext cx="1803758" cy="600445"/>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2000" dirty="0">
                  <a:effectLst>
                    <a:outerShdw blurRad="50800" dist="76200" dir="2700000" algn="tl" rotWithShape="0">
                      <a:prstClr val="black">
                        <a:alpha val="40000"/>
                      </a:prstClr>
                    </a:outerShdw>
                  </a:effectLst>
                </a:rPr>
                <a:t>Water Reports &amp; Indicators</a:t>
              </a:r>
              <a:endParaRPr lang="en-US" sz="1600" i="1" dirty="0"/>
            </a:p>
          </p:txBody>
        </p:sp>
      </p:grpSp>
      <p:pic>
        <p:nvPicPr>
          <p:cNvPr id="54" name="Picture 53" descr="Presentation Author/Graphics: &#10;Eldrich L. Frazier&#10;Federal Geographic Data Committee&#10;https://www.fgdc.gov " title="FGDC"/>
          <p:cNvPicPr>
            <a:picLocks noChangeAspect="1"/>
          </p:cNvPicPr>
          <p:nvPr/>
        </p:nvPicPr>
        <p:blipFill rotWithShape="1">
          <a:blip r:embed="rId12">
            <a:extLst>
              <a:ext uri="{28A0092B-C50C-407E-A947-70E740481C1C}">
                <a14:useLocalDpi xmlns:a14="http://schemas.microsoft.com/office/drawing/2010/main" val="0"/>
              </a:ext>
            </a:extLst>
          </a:blip>
          <a:srcRect t="8388" b="30106"/>
          <a:stretch/>
        </p:blipFill>
        <p:spPr>
          <a:xfrm>
            <a:off x="151461" y="1226801"/>
            <a:ext cx="5052931" cy="1241615"/>
          </a:xfrm>
          <a:prstGeom prst="rect">
            <a:avLst/>
          </a:prstGeom>
          <a:effectLst>
            <a:outerShdw blurRad="50800" dist="38100" dir="2700000" algn="tl" rotWithShape="0">
              <a:prstClr val="black">
                <a:alpha val="40000"/>
              </a:prstClr>
            </a:outerShdw>
            <a:reflection blurRad="6350" stA="50000" endA="300" endPos="55000" dir="5400000" sy="-100000" algn="bl" rotWithShape="0"/>
          </a:effectLst>
        </p:spPr>
      </p:pic>
      <p:sp>
        <p:nvSpPr>
          <p:cNvPr id="55" name="Rounded Rectangle 54" descr="Presentation Author/Graphics: &#10;Eldrich L. Frazier&#10;Federal Geographic Data Committee&#10;https://www.fgdc.gov " title="FGDC"/>
          <p:cNvSpPr/>
          <p:nvPr/>
        </p:nvSpPr>
        <p:spPr>
          <a:xfrm>
            <a:off x="3028287" y="5405729"/>
            <a:ext cx="5590020" cy="1471817"/>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t"/>
          <a:lstStyle/>
          <a:p>
            <a:pPr marL="6351" algn="ctr"/>
            <a:endParaRPr lang="en-US" sz="1200" i="1" dirty="0"/>
          </a:p>
        </p:txBody>
      </p:sp>
      <p:pic>
        <p:nvPicPr>
          <p:cNvPr id="56" name="Picture 55" descr="Presentation Author/Graphics: &#10;Eldrich L. Frazier&#10;Federal Geographic Data Committee&#10;https://www.fgdc.gov " title="FGDC"/>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258725" y="2827223"/>
            <a:ext cx="1627755" cy="1077575"/>
          </a:xfrm>
          <a:prstGeom prst="rect">
            <a:avLst/>
          </a:prstGeom>
          <a:noFill/>
          <a:ln>
            <a:noFill/>
          </a:ln>
        </p:spPr>
      </p:pic>
      <p:pic>
        <p:nvPicPr>
          <p:cNvPr id="21" name="Picture 20" descr="Presentation Author/Graphics: &#10;Eldrich L. Frazier&#10;Federal Geographic Data Committee&#10;https://www.fgdc.gov " title="FGDC"/>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19834" y="5718736"/>
            <a:ext cx="1306087" cy="1109797"/>
          </a:xfrm>
          <a:prstGeom prst="roundRect">
            <a:avLst/>
          </a:prstGeom>
        </p:spPr>
      </p:pic>
      <p:pic>
        <p:nvPicPr>
          <p:cNvPr id="22" name="Picture 21" descr="Presentation Author/Graphics: &#10;Eldrich L. Frazier&#10;Federal Geographic Data Committee&#10;https://www.fgdc.gov " title="FGDC"/>
          <p:cNvPicPr>
            <a:picLocks noChangeAspect="1"/>
          </p:cNvPicPr>
          <p:nvPr/>
        </p:nvPicPr>
        <p:blipFill rotWithShape="1">
          <a:blip r:embed="rId15">
            <a:extLst>
              <a:ext uri="{28A0092B-C50C-407E-A947-70E740481C1C}">
                <a14:useLocalDpi xmlns:a14="http://schemas.microsoft.com/office/drawing/2010/main" val="0"/>
              </a:ext>
            </a:extLst>
          </a:blip>
          <a:srcRect t="-1" b="6613"/>
          <a:stretch/>
        </p:blipFill>
        <p:spPr>
          <a:xfrm>
            <a:off x="4441025" y="5723851"/>
            <a:ext cx="1327307" cy="1078463"/>
          </a:xfrm>
          <a:prstGeom prst="roundRect">
            <a:avLst/>
          </a:prstGeom>
        </p:spPr>
      </p:pic>
      <p:pic>
        <p:nvPicPr>
          <p:cNvPr id="23" name="Picture 22" descr="Presentation Author/Graphics: &#10;Eldrich L. Frazier&#10;Federal Geographic Data Committee&#10;https://www.fgdc.gov " title="FGDC"/>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29745" y="5718733"/>
            <a:ext cx="1244371" cy="1057355"/>
          </a:xfrm>
          <a:prstGeom prst="roundRect">
            <a:avLst/>
          </a:prstGeom>
        </p:spPr>
      </p:pic>
      <p:grpSp>
        <p:nvGrpSpPr>
          <p:cNvPr id="31" name="Group 30" descr="Presentation Author/Graphics: &#10;Eldrich L. Frazier&#10;Federal Geographic Data Committee&#10;https://www.fgdc.gov " title="FGDC"/>
          <p:cNvGrpSpPr/>
          <p:nvPr/>
        </p:nvGrpSpPr>
        <p:grpSpPr>
          <a:xfrm>
            <a:off x="7200062" y="5718733"/>
            <a:ext cx="1307111" cy="1123715"/>
            <a:chOff x="8597992" y="5671556"/>
            <a:chExt cx="1307110" cy="1123714"/>
          </a:xfrm>
        </p:grpSpPr>
        <p:sp>
          <p:nvSpPr>
            <p:cNvPr id="30" name="Rounded Rectangle 29"/>
            <p:cNvSpPr/>
            <p:nvPr/>
          </p:nvSpPr>
          <p:spPr>
            <a:xfrm>
              <a:off x="8597992" y="5671556"/>
              <a:ext cx="1307110" cy="1123714"/>
            </a:xfrm>
            <a:prstGeom prst="roundRect">
              <a:avLst/>
            </a:prstGeom>
            <a:solidFill>
              <a:srgbClr val="F0F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76543" y="5771173"/>
              <a:ext cx="1146781" cy="809694"/>
            </a:xfrm>
            <a:prstGeom prst="rect">
              <a:avLst/>
            </a:prstGeom>
          </p:spPr>
        </p:pic>
      </p:grpSp>
      <p:sp>
        <p:nvSpPr>
          <p:cNvPr id="59" name="Rectangle 58" descr="Presentation Author/Graphics: &#10;Eldrich L. Frazier&#10;Federal Geographic Data Committee&#10;https://www.fgdc.gov " title="FGDC"/>
          <p:cNvSpPr/>
          <p:nvPr/>
        </p:nvSpPr>
        <p:spPr>
          <a:xfrm>
            <a:off x="3125485" y="5356731"/>
            <a:ext cx="4774256" cy="369332"/>
          </a:xfrm>
          <a:prstGeom prst="rect">
            <a:avLst/>
          </a:prstGeom>
        </p:spPr>
        <p:txBody>
          <a:bodyPr wrap="none">
            <a:spAutoFit/>
          </a:bodyPr>
          <a:lstStyle/>
          <a:p>
            <a:pPr marL="6351" algn="ctr"/>
            <a:r>
              <a:rPr lang="en-US" dirty="0">
                <a:solidFill>
                  <a:schemeClr val="bg1"/>
                </a:solidFill>
                <a:effectLst>
                  <a:outerShdw blurRad="50800" dist="76200" dir="2700000" algn="tl" rotWithShape="0">
                    <a:prstClr val="black">
                      <a:alpha val="40000"/>
                    </a:prstClr>
                  </a:outerShdw>
                </a:effectLst>
              </a:rPr>
              <a:t>Use maps, applications and other </a:t>
            </a:r>
            <a:r>
              <a:rPr lang="en-US">
                <a:solidFill>
                  <a:schemeClr val="bg1"/>
                </a:solidFill>
                <a:effectLst>
                  <a:outerShdw blurRad="50800" dist="76200" dir="2700000" algn="tl" rotWithShape="0">
                    <a:prstClr val="black">
                      <a:alpha val="40000"/>
                    </a:prstClr>
                  </a:outerShdw>
                </a:effectLst>
              </a:rPr>
              <a:t>analytical tools</a:t>
            </a:r>
            <a:endParaRPr lang="en-US" sz="1400" i="1" dirty="0">
              <a:solidFill>
                <a:schemeClr val="bg1"/>
              </a:solidFill>
            </a:endParaRPr>
          </a:p>
        </p:txBody>
      </p:sp>
      <p:sp>
        <p:nvSpPr>
          <p:cNvPr id="62" name="TextBox 61" descr="Presentation Author/Graphics: &#10;Eldrich L. Frazier&#10;Federal Geographic Data Committee&#10;https://www.fgdc.gov " title="FGDC"/>
          <p:cNvSpPr txBox="1"/>
          <p:nvPr/>
        </p:nvSpPr>
        <p:spPr>
          <a:xfrm>
            <a:off x="7323654" y="6582537"/>
            <a:ext cx="1056700" cy="230832"/>
          </a:xfrm>
          <a:prstGeom prst="rect">
            <a:avLst/>
          </a:prstGeom>
          <a:noFill/>
        </p:spPr>
        <p:txBody>
          <a:bodyPr wrap="none" rtlCol="0">
            <a:spAutoFit/>
          </a:bodyPr>
          <a:lstStyle/>
          <a:p>
            <a:r>
              <a:rPr lang="en-US" sz="900" dirty="0">
                <a:solidFill>
                  <a:schemeClr val="tx1">
                    <a:lumMod val="50000"/>
                    <a:lumOff val="50000"/>
                  </a:schemeClr>
                </a:solidFill>
              </a:rPr>
              <a:t>CEOS Water Portal</a:t>
            </a:r>
          </a:p>
        </p:txBody>
      </p:sp>
      <p:sp>
        <p:nvSpPr>
          <p:cNvPr id="63" name="TextBox 62" descr="Presentation Author/Graphics: &#10;Eldrich L. Frazier&#10;Federal Geographic Data Committee&#10;https://www.fgdc.gov " title="FGDC"/>
          <p:cNvSpPr txBox="1"/>
          <p:nvPr/>
        </p:nvSpPr>
        <p:spPr>
          <a:xfrm>
            <a:off x="3344875" y="291384"/>
            <a:ext cx="5477876" cy="424732"/>
          </a:xfrm>
          <a:prstGeom prst="rect">
            <a:avLst/>
          </a:prstGeom>
        </p:spPr>
        <p:txBody>
          <a:bodyPr vert="horz" wrap="square" lIns="91440" tIns="45720" rIns="91440" bIns="45720" rtlCol="0" anchor="ctr">
            <a:spAutoFit/>
          </a:bodyPr>
          <a:lstStyle>
            <a:defPPr>
              <a:defRPr lang="en-US"/>
            </a:defPPr>
            <a:lvl1pPr algn="ctr">
              <a:lnSpc>
                <a:spcPct val="90000"/>
              </a:lnSpc>
              <a:spcBef>
                <a:spcPct val="0"/>
              </a:spcBef>
              <a:buNone/>
              <a:defRPr sz="2400" b="1">
                <a:solidFill>
                  <a:srgbClr val="005FAA"/>
                </a:solidFill>
                <a:latin typeface="Arial"/>
                <a:ea typeface="Arial"/>
                <a:cs typeface="Arial"/>
              </a:defRPr>
            </a:lvl1pPr>
          </a:lstStyle>
          <a:p>
            <a:pPr algn="l"/>
            <a:r>
              <a:rPr lang="en-US" dirty="0" err="1"/>
              <a:t>AmeriGEOSS</a:t>
            </a:r>
            <a:r>
              <a:rPr lang="en-US" dirty="0"/>
              <a:t> Data-Hub Capabilities</a:t>
            </a:r>
          </a:p>
        </p:txBody>
      </p:sp>
      <p:sp>
        <p:nvSpPr>
          <p:cNvPr id="66" name="Half Frame 65"/>
          <p:cNvSpPr/>
          <p:nvPr/>
        </p:nvSpPr>
        <p:spPr>
          <a:xfrm rot="8045732">
            <a:off x="8219149" y="6084510"/>
            <a:ext cx="406729" cy="406729"/>
          </a:xfrm>
          <a:prstGeom prst="halfFrame">
            <a:avLst>
              <a:gd name="adj1" fmla="val 15927"/>
              <a:gd name="adj2" fmla="val 14476"/>
            </a:avLst>
          </a:prstGeom>
          <a:solidFill>
            <a:srgbClr val="618E67">
              <a:alpha val="81000"/>
            </a:srgb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91440" rIns="0" bIns="0" rtlCol="0" anchor="ctr"/>
          <a:lstStyle/>
          <a:p>
            <a:pPr algn="ctr"/>
            <a:endParaRPr lang="en-US" sz="2000"/>
          </a:p>
        </p:txBody>
      </p:sp>
      <p:sp>
        <p:nvSpPr>
          <p:cNvPr id="67" name="Half Frame 66"/>
          <p:cNvSpPr/>
          <p:nvPr/>
        </p:nvSpPr>
        <p:spPr>
          <a:xfrm rot="13554268" flipH="1">
            <a:off x="3000872" y="6031201"/>
            <a:ext cx="406729" cy="406729"/>
          </a:xfrm>
          <a:prstGeom prst="halfFrame">
            <a:avLst>
              <a:gd name="adj1" fmla="val 15927"/>
              <a:gd name="adj2" fmla="val 14476"/>
            </a:avLst>
          </a:prstGeom>
          <a:solidFill>
            <a:srgbClr val="618E67">
              <a:alpha val="81000"/>
            </a:srgb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91440" rIns="0" bIns="0" rtlCol="0" anchor="ctr"/>
          <a:lstStyle/>
          <a:p>
            <a:pPr algn="ctr"/>
            <a:endParaRPr lang="en-US" sz="2000"/>
          </a:p>
        </p:txBody>
      </p:sp>
      <p:sp>
        <p:nvSpPr>
          <p:cNvPr id="68" name="Oval 67"/>
          <p:cNvSpPr/>
          <p:nvPr/>
        </p:nvSpPr>
        <p:spPr>
          <a:xfrm>
            <a:off x="357930" y="3351569"/>
            <a:ext cx="531791" cy="5317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i="1" dirty="0"/>
              <a:t>1</a:t>
            </a:r>
          </a:p>
        </p:txBody>
      </p:sp>
      <p:sp>
        <p:nvSpPr>
          <p:cNvPr id="69" name="Oval 68"/>
          <p:cNvSpPr/>
          <p:nvPr/>
        </p:nvSpPr>
        <p:spPr>
          <a:xfrm>
            <a:off x="4988416" y="3820158"/>
            <a:ext cx="531791" cy="5317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i="1" dirty="0"/>
              <a:t>2</a:t>
            </a:r>
          </a:p>
        </p:txBody>
      </p:sp>
      <p:sp>
        <p:nvSpPr>
          <p:cNvPr id="70" name="Oval 69"/>
          <p:cNvSpPr/>
          <p:nvPr/>
        </p:nvSpPr>
        <p:spPr>
          <a:xfrm>
            <a:off x="8081314" y="4065450"/>
            <a:ext cx="531791" cy="5317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i="1" dirty="0"/>
              <a:t>3</a:t>
            </a:r>
          </a:p>
        </p:txBody>
      </p:sp>
      <p:sp>
        <p:nvSpPr>
          <p:cNvPr id="71" name="Oval 70"/>
          <p:cNvSpPr/>
          <p:nvPr/>
        </p:nvSpPr>
        <p:spPr>
          <a:xfrm>
            <a:off x="8311763" y="5195214"/>
            <a:ext cx="531791" cy="5317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i="1"/>
              <a:t>4</a:t>
            </a:r>
            <a:endParaRPr lang="en-US" sz="2800" b="1" i="1" dirty="0"/>
          </a:p>
        </p:txBody>
      </p:sp>
      <p:pic>
        <p:nvPicPr>
          <p:cNvPr id="65" name="Picture 64"/>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607" y="5964915"/>
            <a:ext cx="1480147" cy="897311"/>
          </a:xfrm>
          <a:prstGeom prst="rect">
            <a:avLst/>
          </a:prstGeom>
        </p:spPr>
      </p:pic>
    </p:spTree>
    <p:extLst>
      <p:ext uri="{BB962C8B-B14F-4D97-AF65-F5344CB8AC3E}">
        <p14:creationId xmlns:p14="http://schemas.microsoft.com/office/powerpoint/2010/main" val="319355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dissolve">
                                      <p:cBhvr>
                                        <p:cTn id="10" dur="1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accel="50000" decel="50000" fill="hold" nodeType="clickEffect">
                                  <p:stCondLst>
                                    <p:cond delay="0"/>
                                  </p:stCondLst>
                                  <p:childTnLst>
                                    <p:animScale>
                                      <p:cBhvr>
                                        <p:cTn id="14" dur="3000" fill="hold"/>
                                        <p:tgtEl>
                                          <p:spTgt spid="7"/>
                                        </p:tgtEl>
                                      </p:cBhvr>
                                      <p:by x="150000" y="150000"/>
                                    </p:animScale>
                                  </p:childTnLst>
                                  <p:subTnLst>
                                    <p:set>
                                      <p:cBhvr override="childStyle">
                                        <p:cTn dur="1" fill="hold" display="0" masterRel="nextClick" afterEffect="1"/>
                                        <p:tgtEl>
                                          <p:spTgt spid="7"/>
                                        </p:tgtEl>
                                        <p:attrNameLst>
                                          <p:attrName>style.visibility</p:attrName>
                                        </p:attrNameLst>
                                      </p:cBhvr>
                                      <p:to>
                                        <p:strVal val="hidden"/>
                                      </p:to>
                                    </p:set>
                                  </p:subTnLst>
                                </p:cTn>
                              </p:par>
                              <p:par>
                                <p:cTn id="15" presetID="9"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dissolve">
                                      <p:cBhvr>
                                        <p:cTn id="17" dur="10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mph" presetSubtype="0" accel="50000" decel="50000" fill="hold" nodeType="clickEffect">
                                  <p:stCondLst>
                                    <p:cond delay="0"/>
                                  </p:stCondLst>
                                  <p:childTnLst>
                                    <p:animScale>
                                      <p:cBhvr>
                                        <p:cTn id="21" dur="3000" fill="hold"/>
                                        <p:tgtEl>
                                          <p:spTgt spid="6"/>
                                        </p:tgtEl>
                                      </p:cBhvr>
                                      <p:by x="200000" y="200000"/>
                                    </p:animScale>
                                  </p:childTnLst>
                                  <p:subTnLst>
                                    <p:set>
                                      <p:cBhvr override="childStyle">
                                        <p:cTn dur="1" fill="hold" display="0" masterRel="nextClick" afterEffect="1"/>
                                        <p:tgtEl>
                                          <p:spTgt spid="6"/>
                                        </p:tgtEl>
                                        <p:attrNameLst>
                                          <p:attrName>style.visibility</p:attrName>
                                        </p:attrNameLst>
                                      </p:cBhvr>
                                      <p:to>
                                        <p:strVal val="hidden"/>
                                      </p:to>
                                    </p:set>
                                  </p:subTnLst>
                                </p:cTn>
                              </p:par>
                              <p:par>
                                <p:cTn id="22" presetID="9" presetClass="entr" presetSubtype="0" fill="hold" grpId="0" nodeType="with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dissolve">
                                      <p:cBhvr>
                                        <p:cTn id="24" dur="1000"/>
                                        <p:tgtEl>
                                          <p:spTgt spid="7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mph" presetSubtype="0" accel="50000" decel="50000" fill="hold" nodeType="clickEffect">
                                  <p:stCondLst>
                                    <p:cond delay="0"/>
                                  </p:stCondLst>
                                  <p:childTnLst>
                                    <p:animScale>
                                      <p:cBhvr>
                                        <p:cTn id="28" dur="3000" fill="hold"/>
                                        <p:tgtEl>
                                          <p:spTgt spid="19"/>
                                        </p:tgtEl>
                                      </p:cBhvr>
                                      <p:by x="150000" y="150000"/>
                                    </p:animScale>
                                  </p:childTnLst>
                                  <p:subTnLst>
                                    <p:set>
                                      <p:cBhvr override="childStyle">
                                        <p:cTn dur="1" fill="hold" display="0" masterRel="nextClick" afterEffect="1"/>
                                        <p:tgtEl>
                                          <p:spTgt spid="19"/>
                                        </p:tgtEl>
                                        <p:attrNameLst>
                                          <p:attrName>style.visibility</p:attrName>
                                        </p:attrNameLst>
                                      </p:cBhvr>
                                      <p:to>
                                        <p:strVal val="hidden"/>
                                      </p:to>
                                    </p:set>
                                  </p:subTnLst>
                                </p:cTn>
                              </p:par>
                              <p:par>
                                <p:cTn id="29" presetID="9" presetClass="entr" presetSubtype="0"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dissolve">
                                      <p:cBhvr>
                                        <p:cTn id="31"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68" grpId="0" animBg="1"/>
      <p:bldP spid="69" grpId="0" animBg="1"/>
      <p:bldP spid="70" grpId="0" animBg="1"/>
      <p:bldP spid="7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descr="Presentation Author/Graphics: &#10;Eldrich L. Frazier&#10;Federal Geographic Data Committee&#10;https://www.fgdc.gov " title="FGDC"/>
          <p:cNvGrpSpPr/>
          <p:nvPr/>
        </p:nvGrpSpPr>
        <p:grpSpPr>
          <a:xfrm>
            <a:off x="0" y="977761"/>
            <a:ext cx="12192000" cy="2810625"/>
            <a:chOff x="0" y="977755"/>
            <a:chExt cx="12192000" cy="2810625"/>
          </a:xfrm>
        </p:grpSpPr>
        <p:sp>
          <p:nvSpPr>
            <p:cNvPr id="57" name="Rectangle 56" descr="Presentation Author/Graphics: Eldrich L Frazier&#10;Federal Geographic Data Committee&#10;https://www.fgdc.gov"/>
            <p:cNvSpPr/>
            <p:nvPr/>
          </p:nvSpPr>
          <p:spPr>
            <a:xfrm>
              <a:off x="0" y="3371542"/>
              <a:ext cx="12192000" cy="416838"/>
            </a:xfrm>
            <a:prstGeom prst="rect">
              <a:avLst/>
            </a:prstGeom>
            <a:gradFill flip="none" rotWithShape="1">
              <a:gsLst>
                <a:gs pos="0">
                  <a:schemeClr val="accent4">
                    <a:lumMod val="0"/>
                    <a:lumOff val="100000"/>
                  </a:schemeClr>
                </a:gs>
                <a:gs pos="0">
                  <a:schemeClr val="accent4">
                    <a:lumMod val="0"/>
                    <a:lumOff val="100000"/>
                  </a:schemeClr>
                </a:gs>
                <a:gs pos="78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1" dirty="0"/>
                <a:t> </a:t>
              </a:r>
              <a:r>
                <a:rPr lang="en-US" sz="1051" dirty="0">
                  <a:solidFill>
                    <a:schemeClr val="bg1">
                      <a:lumMod val="95000"/>
                    </a:schemeClr>
                  </a:solidFill>
                </a:rPr>
                <a:t>  </a:t>
              </a:r>
              <a:endParaRPr lang="en-US" sz="1051" dirty="0"/>
            </a:p>
          </p:txBody>
        </p:sp>
        <p:pic>
          <p:nvPicPr>
            <p:cNvPr id="58" name="Picture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7755"/>
              <a:ext cx="12192000" cy="2703308"/>
            </a:xfrm>
            <a:prstGeom prst="rect">
              <a:avLst/>
            </a:prstGeom>
          </p:spPr>
        </p:pic>
        <p:sp>
          <p:nvSpPr>
            <p:cNvPr id="60" name="Rectangle 59" descr="Presentation Author/Graphics: Eldrich L Frazier&#10;Federal Geographic Data Committee&#10;https://www.fgdc.gov"/>
            <p:cNvSpPr/>
            <p:nvPr/>
          </p:nvSpPr>
          <p:spPr>
            <a:xfrm>
              <a:off x="0" y="980729"/>
              <a:ext cx="12192000" cy="416838"/>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1" b="1" dirty="0"/>
                <a:t> </a:t>
              </a:r>
              <a:r>
                <a:rPr lang="en-US" sz="1051" b="1" dirty="0">
                  <a:solidFill>
                    <a:schemeClr val="bg1">
                      <a:lumMod val="95000"/>
                    </a:schemeClr>
                  </a:solidFill>
                </a:rPr>
                <a:t>  </a:t>
              </a:r>
              <a:r>
                <a:rPr lang="en-US" sz="1051" b="1" i="1" dirty="0">
                  <a:solidFill>
                    <a:schemeClr val="bg1">
                      <a:lumMod val="95000"/>
                    </a:schemeClr>
                  </a:solidFill>
                </a:rPr>
                <a:t>About </a:t>
              </a:r>
              <a:r>
                <a:rPr lang="en-US" sz="1051" b="1" i="1" dirty="0" err="1">
                  <a:solidFill>
                    <a:schemeClr val="bg1">
                      <a:lumMod val="95000"/>
                    </a:schemeClr>
                  </a:solidFill>
                </a:rPr>
                <a:t>AmeriGEOSS</a:t>
              </a:r>
              <a:r>
                <a:rPr lang="en-US" sz="1051" b="1" i="1" dirty="0">
                  <a:solidFill>
                    <a:schemeClr val="bg1">
                      <a:lumMod val="95000"/>
                    </a:schemeClr>
                  </a:solidFill>
                </a:rPr>
                <a:t>         </a:t>
              </a:r>
              <a:r>
                <a:rPr lang="en-US" sz="1051" b="1" dirty="0"/>
                <a:t>Initiatives  </a:t>
              </a:r>
              <a:r>
                <a:rPr lang="en-US" sz="1051" b="1" dirty="0">
                  <a:solidFill>
                    <a:schemeClr val="bg2">
                      <a:lumMod val="75000"/>
                    </a:schemeClr>
                  </a:solidFill>
                </a:rPr>
                <a:t>|</a:t>
              </a:r>
              <a:r>
                <a:rPr lang="en-US" sz="1051" b="1" dirty="0"/>
                <a:t>   Data   </a:t>
              </a:r>
              <a:r>
                <a:rPr lang="en-US" sz="1051" b="1" dirty="0">
                  <a:solidFill>
                    <a:schemeClr val="bg2">
                      <a:lumMod val="75000"/>
                    </a:schemeClr>
                  </a:solidFill>
                </a:rPr>
                <a:t>|</a:t>
              </a:r>
              <a:r>
                <a:rPr lang="en-US" sz="1051" b="1" dirty="0"/>
                <a:t>   Tools </a:t>
              </a:r>
              <a:r>
                <a:rPr lang="en-US" sz="1051" b="1" dirty="0">
                  <a:solidFill>
                    <a:schemeClr val="bg2">
                      <a:lumMod val="75000"/>
                    </a:schemeClr>
                  </a:solidFill>
                </a:rPr>
                <a:t>|</a:t>
              </a:r>
              <a:r>
                <a:rPr lang="en-US" sz="1051" b="1" dirty="0"/>
                <a:t>   Products  </a:t>
              </a:r>
              <a:r>
                <a:rPr lang="en-US" sz="1051" b="1" dirty="0">
                  <a:solidFill>
                    <a:schemeClr val="bg2">
                      <a:lumMod val="75000"/>
                    </a:schemeClr>
                  </a:solidFill>
                </a:rPr>
                <a:t>|</a:t>
              </a:r>
              <a:r>
                <a:rPr lang="en-US" sz="1051" b="1" dirty="0"/>
                <a:t>  Services </a:t>
              </a:r>
              <a:r>
                <a:rPr lang="en-US" sz="1051" b="1" dirty="0">
                  <a:solidFill>
                    <a:schemeClr val="bg2">
                      <a:lumMod val="75000"/>
                    </a:schemeClr>
                  </a:solidFill>
                </a:rPr>
                <a:t>|</a:t>
              </a:r>
              <a:r>
                <a:rPr lang="en-US" sz="1051" b="1" dirty="0"/>
                <a:t>   Resources </a:t>
              </a:r>
              <a:r>
                <a:rPr lang="en-US" sz="1051" b="1" dirty="0">
                  <a:solidFill>
                    <a:schemeClr val="bg2">
                      <a:lumMod val="75000"/>
                    </a:schemeClr>
                  </a:solidFill>
                </a:rPr>
                <a:t>|</a:t>
              </a:r>
              <a:r>
                <a:rPr lang="en-US" sz="1051" b="1" dirty="0"/>
                <a:t>  </a:t>
              </a:r>
            </a:p>
          </p:txBody>
        </p:sp>
        <p:sp>
          <p:nvSpPr>
            <p:cNvPr id="61" name="Oval 60"/>
            <p:cNvSpPr/>
            <p:nvPr/>
          </p:nvSpPr>
          <p:spPr bwMode="auto">
            <a:xfrm>
              <a:off x="5276339" y="1126990"/>
              <a:ext cx="116173" cy="90474"/>
            </a:xfrm>
            <a:prstGeom prst="ellipse">
              <a:avLst/>
            </a:prstGeom>
            <a:no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a:latin typeface="Times" pitchFamily="18" charset="0"/>
              </a:endParaRPr>
            </a:p>
          </p:txBody>
        </p:sp>
        <p:cxnSp>
          <p:nvCxnSpPr>
            <p:cNvPr id="64" name="Straight Connector 63"/>
            <p:cNvCxnSpPr/>
            <p:nvPr/>
          </p:nvCxnSpPr>
          <p:spPr bwMode="auto">
            <a:xfrm>
              <a:off x="5379195" y="1213124"/>
              <a:ext cx="60960" cy="5222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47" y="1627087"/>
            <a:ext cx="5017841" cy="685800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34894"/>
          <a:stretch/>
        </p:blipFill>
        <p:spPr>
          <a:xfrm>
            <a:off x="4972694" y="2412614"/>
            <a:ext cx="7176607" cy="4464932"/>
          </a:xfrm>
          <a:prstGeom prst="rect">
            <a:avLst/>
          </a:prstGeom>
        </p:spPr>
      </p:pic>
      <p:sp>
        <p:nvSpPr>
          <p:cNvPr id="2" name="Slide Number Placeholder 1" descr="Presentation Author/Graphics: &#10;Eldrich L. Frazier&#10;Federal Geographic Data Committee&#10;https://www.fgdc.gov " title="FGDC"/>
          <p:cNvSpPr>
            <a:spLocks noGrp="1"/>
          </p:cNvSpPr>
          <p:nvPr>
            <p:ph type="sldNum" sz="quarter" idx="12"/>
          </p:nvPr>
        </p:nvSpPr>
        <p:spPr>
          <a:xfrm>
            <a:off x="9448800" y="6499480"/>
            <a:ext cx="2743200" cy="365125"/>
          </a:xfrm>
        </p:spPr>
        <p:txBody>
          <a:bodyPr/>
          <a:lstStyle/>
          <a:p>
            <a:fld id="{2AAED9FE-A794-6340-A106-71E1AD4C19A3}" type="slidenum">
              <a:rPr lang="en-US" b="1" smtClean="0"/>
              <a:t>12</a:t>
            </a:fld>
            <a:endParaRPr lang="en-US" b="1"/>
          </a:p>
        </p:txBody>
      </p:sp>
      <p:sp>
        <p:nvSpPr>
          <p:cNvPr id="63" name="TextBox 62" descr="Presentation Author/Graphics: &#10;Eldrich L. Frazier&#10;Federal Geographic Data Committee&#10;https://www.fgdc.gov " title="FGDC"/>
          <p:cNvSpPr txBox="1"/>
          <p:nvPr/>
        </p:nvSpPr>
        <p:spPr>
          <a:xfrm>
            <a:off x="3344875" y="291384"/>
            <a:ext cx="5477876" cy="424732"/>
          </a:xfrm>
          <a:prstGeom prst="rect">
            <a:avLst/>
          </a:prstGeom>
        </p:spPr>
        <p:txBody>
          <a:bodyPr vert="horz" wrap="square" lIns="91440" tIns="45720" rIns="91440" bIns="45720" rtlCol="0" anchor="ctr">
            <a:spAutoFit/>
          </a:bodyPr>
          <a:lstStyle>
            <a:defPPr>
              <a:defRPr lang="en-US"/>
            </a:defPPr>
            <a:lvl1pPr algn="ctr">
              <a:lnSpc>
                <a:spcPct val="90000"/>
              </a:lnSpc>
              <a:spcBef>
                <a:spcPct val="0"/>
              </a:spcBef>
              <a:buNone/>
              <a:defRPr sz="2400" b="1">
                <a:solidFill>
                  <a:srgbClr val="005FAA"/>
                </a:solidFill>
                <a:latin typeface="Arial"/>
                <a:ea typeface="Arial"/>
                <a:cs typeface="Arial"/>
              </a:defRPr>
            </a:lvl1pPr>
          </a:lstStyle>
          <a:p>
            <a:pPr algn="l"/>
            <a:r>
              <a:rPr lang="en-US" dirty="0" err="1"/>
              <a:t>AmeriGEOSS</a:t>
            </a:r>
            <a:r>
              <a:rPr lang="en-US" dirty="0"/>
              <a:t> Data-Hub Capabilities</a:t>
            </a:r>
          </a:p>
        </p:txBody>
      </p:sp>
      <p:sp>
        <p:nvSpPr>
          <p:cNvPr id="53" name="Rounded Rectangle 52" descr="Presentation Author/Graphics: &#10;Eldrich L. Frazier&#10;Federal Geographic Data Committee&#10;https://www.fgdc.gov " title="FGDC"/>
          <p:cNvSpPr/>
          <p:nvPr/>
        </p:nvSpPr>
        <p:spPr>
          <a:xfrm>
            <a:off x="4523825" y="1729798"/>
            <a:ext cx="5950143" cy="844575"/>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2400" dirty="0">
                <a:effectLst>
                  <a:outerShdw blurRad="50800" dist="76200" dir="2700000" algn="tl" rotWithShape="0">
                    <a:prstClr val="black">
                      <a:alpha val="40000"/>
                    </a:prstClr>
                  </a:outerShdw>
                </a:effectLst>
              </a:rPr>
              <a:t>Explore Disaster Tools and Resources</a:t>
            </a:r>
            <a:endParaRPr lang="en-US" i="1" dirty="0"/>
          </a:p>
        </p:txBody>
      </p:sp>
      <p:sp>
        <p:nvSpPr>
          <p:cNvPr id="43" name="Rounded Rectangle 42"/>
          <p:cNvSpPr/>
          <p:nvPr/>
        </p:nvSpPr>
        <p:spPr>
          <a:xfrm>
            <a:off x="125017" y="1792728"/>
            <a:ext cx="3000957" cy="619886"/>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2400">
                <a:effectLst>
                  <a:outerShdw blurRad="50800" dist="76200" dir="2700000" algn="tl" rotWithShape="0">
                    <a:prstClr val="black">
                      <a:alpha val="40000"/>
                    </a:prstClr>
                  </a:outerShdw>
                </a:effectLst>
              </a:rPr>
              <a:t>Find Disaster Data</a:t>
            </a:r>
            <a:endParaRPr lang="en-US" i="1" dirty="0"/>
          </a:p>
        </p:txBody>
      </p:sp>
      <p:sp>
        <p:nvSpPr>
          <p:cNvPr id="8" name="TextBox 7"/>
          <p:cNvSpPr txBox="1"/>
          <p:nvPr/>
        </p:nvSpPr>
        <p:spPr>
          <a:xfrm>
            <a:off x="5167086" y="2482369"/>
            <a:ext cx="4361864" cy="646331"/>
          </a:xfrm>
          <a:prstGeom prst="rect">
            <a:avLst/>
          </a:prstGeom>
          <a:noFill/>
        </p:spPr>
        <p:txBody>
          <a:bodyPr wrap="square" rtlCol="0">
            <a:spAutoFit/>
          </a:bodyPr>
          <a:lstStyle/>
          <a:p>
            <a:r>
              <a:rPr lang="en-US" b="1" dirty="0"/>
              <a:t>Fire Information Resource Management System</a:t>
            </a:r>
          </a:p>
        </p:txBody>
      </p:sp>
      <p:sp>
        <p:nvSpPr>
          <p:cNvPr id="12" name="Rectangle 11"/>
          <p:cNvSpPr/>
          <p:nvPr/>
        </p:nvSpPr>
        <p:spPr>
          <a:xfrm>
            <a:off x="7585603" y="6139047"/>
            <a:ext cx="4278415" cy="369332"/>
          </a:xfrm>
          <a:prstGeom prst="rect">
            <a:avLst/>
          </a:prstGeom>
        </p:spPr>
        <p:txBody>
          <a:bodyPr wrap="none">
            <a:spAutoFit/>
          </a:bodyPr>
          <a:lstStyle/>
          <a:p>
            <a:r>
              <a:rPr lang="en-US" b="1">
                <a:solidFill>
                  <a:srgbClr val="333333"/>
                </a:solidFill>
                <a:latin typeface="Helvetica Neue" charset="0"/>
              </a:rPr>
              <a:t>Near Real-Time (NRT) active fire data</a:t>
            </a:r>
            <a:endParaRPr lang="en-US" b="1"/>
          </a:p>
        </p:txBody>
      </p:sp>
      <p:pic>
        <p:nvPicPr>
          <p:cNvPr id="73" name="Picture 72"/>
          <p:cNvPicPr>
            <a:picLocks noChangeAspect="1"/>
          </p:cNvPicPr>
          <p:nvPr/>
        </p:nvPicPr>
        <p:blipFill rotWithShape="1">
          <a:blip r:embed="rId4">
            <a:extLst>
              <a:ext uri="{28A0092B-C50C-407E-A947-70E740481C1C}">
                <a14:useLocalDpi xmlns:a14="http://schemas.microsoft.com/office/drawing/2010/main" val="0"/>
              </a:ext>
            </a:extLst>
          </a:blip>
          <a:srcRect l="26573" t="33737"/>
          <a:stretch/>
        </p:blipFill>
        <p:spPr>
          <a:xfrm>
            <a:off x="1292617" y="3931182"/>
            <a:ext cx="3684445" cy="4544285"/>
          </a:xfrm>
          <a:prstGeom prst="rect">
            <a:avLst/>
          </a:prstGeom>
        </p:spPr>
      </p:pic>
      <p:grpSp>
        <p:nvGrpSpPr>
          <p:cNvPr id="14" name="Group 13"/>
          <p:cNvGrpSpPr/>
          <p:nvPr/>
        </p:nvGrpSpPr>
        <p:grpSpPr>
          <a:xfrm>
            <a:off x="125017" y="5284446"/>
            <a:ext cx="5590020" cy="1489947"/>
            <a:chOff x="671157" y="5300727"/>
            <a:chExt cx="5590020" cy="1489947"/>
          </a:xfrm>
        </p:grpSpPr>
        <p:sp>
          <p:nvSpPr>
            <p:cNvPr id="65" name="Rounded Rectangle 64" descr="Presentation Author/Graphics: &#10;Eldrich L. Frazier&#10;Federal Geographic Data Committee&#10;https://www.fgdc.gov " title="FGDC"/>
            <p:cNvSpPr/>
            <p:nvPr/>
          </p:nvSpPr>
          <p:spPr>
            <a:xfrm>
              <a:off x="671157" y="5318857"/>
              <a:ext cx="5590020" cy="1471817"/>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t"/>
            <a:lstStyle/>
            <a:p>
              <a:pPr marL="6351" algn="ctr"/>
              <a:endParaRPr lang="en-US" sz="1200" i="1" dirty="0"/>
            </a:p>
          </p:txBody>
        </p:sp>
        <p:sp>
          <p:nvSpPr>
            <p:cNvPr id="66" name="Rectangle 65" descr="Presentation Author/Graphics: &#10;Eldrich L. Frazier&#10;Federal Geographic Data Committee&#10;https://www.fgdc.gov " title="FGDC"/>
            <p:cNvSpPr/>
            <p:nvPr/>
          </p:nvSpPr>
          <p:spPr>
            <a:xfrm>
              <a:off x="1065566" y="5300727"/>
              <a:ext cx="4774256" cy="369332"/>
            </a:xfrm>
            <a:prstGeom prst="rect">
              <a:avLst/>
            </a:prstGeom>
          </p:spPr>
          <p:txBody>
            <a:bodyPr wrap="none">
              <a:spAutoFit/>
            </a:bodyPr>
            <a:lstStyle/>
            <a:p>
              <a:pPr marL="6351" algn="ctr"/>
              <a:r>
                <a:rPr lang="en-US" dirty="0">
                  <a:solidFill>
                    <a:schemeClr val="bg1"/>
                  </a:solidFill>
                  <a:effectLst>
                    <a:outerShdw blurRad="50800" dist="76200" dir="2700000" algn="tl" rotWithShape="0">
                      <a:prstClr val="black">
                        <a:alpha val="40000"/>
                      </a:prstClr>
                    </a:outerShdw>
                  </a:effectLst>
                </a:rPr>
                <a:t>Use maps, applications and other </a:t>
              </a:r>
              <a:r>
                <a:rPr lang="en-US">
                  <a:solidFill>
                    <a:schemeClr val="bg1"/>
                  </a:solidFill>
                  <a:effectLst>
                    <a:outerShdw blurRad="50800" dist="76200" dir="2700000" algn="tl" rotWithShape="0">
                      <a:prstClr val="black">
                        <a:alpha val="40000"/>
                      </a:prstClr>
                    </a:outerShdw>
                  </a:effectLst>
                </a:rPr>
                <a:t>analytical tools</a:t>
              </a:r>
              <a:endParaRPr lang="en-US" sz="1400" i="1" dirty="0">
                <a:solidFill>
                  <a:schemeClr val="bg1"/>
                </a:solidFill>
              </a:endParaRPr>
            </a:p>
          </p:txBody>
        </p:sp>
        <p:pic>
          <p:nvPicPr>
            <p:cNvPr id="67" name="Picture 66"/>
            <p:cNvPicPr>
              <a:picLocks/>
            </p:cNvPicPr>
            <p:nvPr/>
          </p:nvPicPr>
          <p:blipFill>
            <a:blip r:embed="rId6" cstate="email">
              <a:extLst>
                <a:ext uri="{28A0092B-C50C-407E-A947-70E740481C1C}">
                  <a14:useLocalDpi xmlns:a14="http://schemas.microsoft.com/office/drawing/2010/main"/>
                </a:ext>
              </a:extLst>
            </a:blip>
            <a:stretch>
              <a:fillRect/>
            </a:stretch>
          </p:blipFill>
          <p:spPr>
            <a:xfrm>
              <a:off x="3478524" y="5692472"/>
              <a:ext cx="1133943" cy="883589"/>
            </a:xfrm>
            <a:prstGeom prst="roundRect">
              <a:avLst>
                <a:gd name="adj" fmla="val 7322"/>
              </a:avLst>
            </a:prstGeom>
            <a:ln>
              <a:noFill/>
            </a:ln>
            <a:effectLst>
              <a:outerShdw blurRad="292100" dist="139700" dir="2700000" algn="tl" rotWithShape="0">
                <a:srgbClr val="333333">
                  <a:alpha val="65000"/>
                </a:srgbClr>
              </a:outerShdw>
            </a:effectLst>
          </p:spPr>
        </p:pic>
        <p:pic>
          <p:nvPicPr>
            <p:cNvPr id="68" name="Picture 67"/>
            <p:cNvPicPr>
              <a:picLocks/>
            </p:cNvPicPr>
            <p:nvPr/>
          </p:nvPicPr>
          <p:blipFill>
            <a:blip r:embed="rId7" cstate="email">
              <a:extLst>
                <a:ext uri="{28A0092B-C50C-407E-A947-70E740481C1C}">
                  <a14:useLocalDpi xmlns:a14="http://schemas.microsoft.com/office/drawing/2010/main"/>
                </a:ext>
              </a:extLst>
            </a:blip>
            <a:stretch>
              <a:fillRect/>
            </a:stretch>
          </p:blipFill>
          <p:spPr>
            <a:xfrm>
              <a:off x="1028484" y="5662952"/>
              <a:ext cx="1133943" cy="883589"/>
            </a:xfrm>
            <a:prstGeom prst="roundRect">
              <a:avLst>
                <a:gd name="adj" fmla="val 7322"/>
              </a:avLst>
            </a:prstGeom>
            <a:ln>
              <a:noFill/>
            </a:ln>
            <a:effectLst>
              <a:outerShdw blurRad="292100" dist="139700" dir="2700000" algn="tl" rotWithShape="0">
                <a:srgbClr val="333333">
                  <a:alpha val="65000"/>
                </a:srgbClr>
              </a:outerShdw>
            </a:effectLst>
          </p:spPr>
        </p:pic>
        <p:pic>
          <p:nvPicPr>
            <p:cNvPr id="69" name="Picture 68"/>
            <p:cNvPicPr>
              <a:picLocks/>
            </p:cNvPicPr>
            <p:nvPr/>
          </p:nvPicPr>
          <p:blipFill>
            <a:blip r:embed="rId8" cstate="email">
              <a:extLst>
                <a:ext uri="{28A0092B-C50C-407E-A947-70E740481C1C}">
                  <a14:useLocalDpi xmlns:a14="http://schemas.microsoft.com/office/drawing/2010/main"/>
                </a:ext>
              </a:extLst>
            </a:blip>
            <a:stretch>
              <a:fillRect/>
            </a:stretch>
          </p:blipFill>
          <p:spPr>
            <a:xfrm>
              <a:off x="2202163" y="5661478"/>
              <a:ext cx="1256417" cy="916063"/>
            </a:xfrm>
            <a:prstGeom prst="roundRect">
              <a:avLst>
                <a:gd name="adj" fmla="val 7322"/>
              </a:avLst>
            </a:prstGeom>
            <a:ln>
              <a:noFill/>
            </a:ln>
            <a:effectLst>
              <a:outerShdw blurRad="292100" dist="139700" dir="2700000" algn="tl" rotWithShape="0">
                <a:srgbClr val="333333">
                  <a:alpha val="65000"/>
                </a:srgbClr>
              </a:outerShdw>
            </a:effectLst>
          </p:spPr>
        </p:pic>
        <p:pic>
          <p:nvPicPr>
            <p:cNvPr id="70" name="Picture 69"/>
            <p:cNvPicPr>
              <a:picLocks/>
            </p:cNvPicPr>
            <p:nvPr/>
          </p:nvPicPr>
          <p:blipFill>
            <a:blip r:embed="rId9" cstate="email">
              <a:extLst>
                <a:ext uri="{28A0092B-C50C-407E-A947-70E740481C1C}">
                  <a14:useLocalDpi xmlns:a14="http://schemas.microsoft.com/office/drawing/2010/main"/>
                </a:ext>
              </a:extLst>
            </a:blip>
            <a:stretch>
              <a:fillRect/>
            </a:stretch>
          </p:blipFill>
          <p:spPr>
            <a:xfrm>
              <a:off x="4699979" y="5708976"/>
              <a:ext cx="1133943" cy="883589"/>
            </a:xfrm>
            <a:prstGeom prst="roundRect">
              <a:avLst>
                <a:gd name="adj" fmla="val 7322"/>
              </a:avLst>
            </a:prstGeom>
            <a:ln>
              <a:noFill/>
            </a:ln>
            <a:effectLst>
              <a:outerShdw blurRad="292100" dist="139700" dir="2700000" algn="tl" rotWithShape="0">
                <a:srgbClr val="333333">
                  <a:alpha val="65000"/>
                </a:srgbClr>
              </a:outerShdw>
            </a:effectLst>
          </p:spPr>
        </p:pic>
        <p:sp>
          <p:nvSpPr>
            <p:cNvPr id="71" name="Half Frame 70"/>
            <p:cNvSpPr/>
            <p:nvPr/>
          </p:nvSpPr>
          <p:spPr>
            <a:xfrm rot="8045732">
              <a:off x="5593470" y="5943425"/>
              <a:ext cx="406729" cy="406729"/>
            </a:xfrm>
            <a:prstGeom prst="halfFrame">
              <a:avLst>
                <a:gd name="adj1" fmla="val 15927"/>
                <a:gd name="adj2" fmla="val 14476"/>
              </a:avLst>
            </a:prstGeom>
            <a:solidFill>
              <a:srgbClr val="618E67">
                <a:alpha val="81000"/>
              </a:srgb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91440" rIns="0" bIns="0" rtlCol="0" anchor="ctr"/>
            <a:lstStyle/>
            <a:p>
              <a:pPr algn="ctr"/>
              <a:endParaRPr lang="en-US" sz="2000"/>
            </a:p>
          </p:txBody>
        </p:sp>
        <p:sp>
          <p:nvSpPr>
            <p:cNvPr id="72" name="Half Frame 71"/>
            <p:cNvSpPr/>
            <p:nvPr/>
          </p:nvSpPr>
          <p:spPr>
            <a:xfrm rot="13554268" flipH="1">
              <a:off x="862207" y="5890116"/>
              <a:ext cx="406729" cy="406729"/>
            </a:xfrm>
            <a:prstGeom prst="halfFrame">
              <a:avLst>
                <a:gd name="adj1" fmla="val 15927"/>
                <a:gd name="adj2" fmla="val 14476"/>
              </a:avLst>
            </a:prstGeom>
            <a:solidFill>
              <a:srgbClr val="618E67">
                <a:alpha val="81000"/>
              </a:srgb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91440" rIns="0" bIns="0" rtlCol="0" anchor="ctr"/>
            <a:lstStyle/>
            <a:p>
              <a:pPr algn="ctr"/>
              <a:endParaRPr lang="en-US" sz="2000"/>
            </a:p>
          </p:txBody>
        </p:sp>
      </p:grpSp>
      <p:pic>
        <p:nvPicPr>
          <p:cNvPr id="74" name="Picture 73"/>
          <p:cNvPicPr>
            <a:picLocks/>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35046" t="9253" r="35176" b="6823"/>
          <a:stretch/>
        </p:blipFill>
        <p:spPr>
          <a:xfrm>
            <a:off x="6878623" y="3269260"/>
            <a:ext cx="1240545" cy="1223636"/>
          </a:xfrm>
          <a:prstGeom prst="ellipse">
            <a:avLst/>
          </a:prstGeom>
          <a:effectLst>
            <a:innerShdw blurRad="165100" dir="2160000">
              <a:schemeClr val="accent6">
                <a:lumMod val="75000"/>
              </a:schemeClr>
            </a:innerShdw>
            <a:softEdge rad="0"/>
          </a:effectLst>
        </p:spPr>
      </p:pic>
    </p:spTree>
    <p:extLst>
      <p:ext uri="{BB962C8B-B14F-4D97-AF65-F5344CB8AC3E}">
        <p14:creationId xmlns:p14="http://schemas.microsoft.com/office/powerpoint/2010/main" val="119751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7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7AD8D500-ABD4-5E4F-8690-01424B660E36}"/>
              </a:ext>
            </a:extLst>
          </p:cNvPr>
          <p:cNvGrpSpPr/>
          <p:nvPr/>
        </p:nvGrpSpPr>
        <p:grpSpPr>
          <a:xfrm>
            <a:off x="269162" y="960251"/>
            <a:ext cx="4310438" cy="3666927"/>
            <a:chOff x="1487959" y="692279"/>
            <a:chExt cx="5308388" cy="4515892"/>
          </a:xfrm>
          <a:effectLst>
            <a:outerShdw blurRad="50800" dist="38100" dir="2700000" algn="tl" rotWithShape="0">
              <a:prstClr val="black">
                <a:alpha val="40000"/>
              </a:prstClr>
            </a:outerShdw>
          </a:effectLst>
        </p:grpSpPr>
        <p:pic>
          <p:nvPicPr>
            <p:cNvPr id="64" name="Picture 63">
              <a:extLst>
                <a:ext uri="{FF2B5EF4-FFF2-40B4-BE49-F238E27FC236}">
                  <a16:creationId xmlns:a16="http://schemas.microsoft.com/office/drawing/2014/main" id="{E3FEF87A-1A77-404C-8CAC-575B004697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959" y="694266"/>
              <a:ext cx="5308388" cy="4513905"/>
            </a:xfrm>
            <a:prstGeom prst="rect">
              <a:avLst/>
            </a:prstGeom>
          </p:spPr>
        </p:pic>
        <p:sp>
          <p:nvSpPr>
            <p:cNvPr id="65" name="Rectangle 64">
              <a:extLst>
                <a:ext uri="{FF2B5EF4-FFF2-40B4-BE49-F238E27FC236}">
                  <a16:creationId xmlns:a16="http://schemas.microsoft.com/office/drawing/2014/main" id="{3C13A9BF-A5B6-7A42-88D3-6BC9C87BB512}"/>
                </a:ext>
              </a:extLst>
            </p:cNvPr>
            <p:cNvSpPr/>
            <p:nvPr/>
          </p:nvSpPr>
          <p:spPr>
            <a:xfrm>
              <a:off x="5281303" y="692279"/>
              <a:ext cx="328162" cy="79256"/>
            </a:xfrm>
            <a:prstGeom prst="rect">
              <a:avLst/>
            </a:prstGeom>
            <a:solidFill>
              <a:srgbClr val="013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9989EAD1-A4B1-7D47-802F-18ADCB9704A8}"/>
              </a:ext>
            </a:extLst>
          </p:cNvPr>
          <p:cNvPicPr>
            <a:picLocks noChangeAspect="1"/>
          </p:cNvPicPr>
          <p:nvPr/>
        </p:nvPicPr>
        <p:blipFill>
          <a:blip r:embed="rId3"/>
          <a:stretch>
            <a:fillRect/>
          </a:stretch>
        </p:blipFill>
        <p:spPr>
          <a:xfrm>
            <a:off x="5003668" y="808798"/>
            <a:ext cx="4993486" cy="4093696"/>
          </a:xfrm>
          <a:prstGeom prst="rect">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4DB31D73-541E-2847-8029-F9023F526B78}"/>
              </a:ext>
            </a:extLst>
          </p:cNvPr>
          <p:cNvSpPr>
            <a:spLocks noGrp="1"/>
          </p:cNvSpPr>
          <p:nvPr>
            <p:ph type="sldNum" sz="quarter" idx="12"/>
          </p:nvPr>
        </p:nvSpPr>
        <p:spPr/>
        <p:txBody>
          <a:bodyPr/>
          <a:lstStyle/>
          <a:p>
            <a:fld id="{2AAED9FE-A794-6340-A106-71E1AD4C19A3}" type="slidenum">
              <a:rPr lang="en-US" smtClean="0"/>
              <a:t>13</a:t>
            </a:fld>
            <a:endParaRPr lang="en-US"/>
          </a:p>
        </p:txBody>
      </p:sp>
      <p:sp>
        <p:nvSpPr>
          <p:cNvPr id="8" name="Rounded Rectangle 7" descr="Presentation Author/Graphics: Eldrich L Frazier&#10;Federal Geographic Data Committee&#10;https://www.fgdc.gov">
            <a:extLst>
              <a:ext uri="{FF2B5EF4-FFF2-40B4-BE49-F238E27FC236}">
                <a16:creationId xmlns:a16="http://schemas.microsoft.com/office/drawing/2014/main" id="{3DF6FC95-9222-3346-9076-D810267D88CC}"/>
              </a:ext>
            </a:extLst>
          </p:cNvPr>
          <p:cNvSpPr/>
          <p:nvPr/>
        </p:nvSpPr>
        <p:spPr>
          <a:xfrm>
            <a:off x="-840" y="5306571"/>
            <a:ext cx="12192840" cy="1613994"/>
          </a:xfrm>
          <a:prstGeom prst="roundRect">
            <a:avLst>
              <a:gd name="adj" fmla="val 5269"/>
            </a:avLst>
          </a:prstGeom>
          <a:solidFill>
            <a:schemeClr val="tx1">
              <a:alpha val="55000"/>
            </a:schemeClr>
          </a:solidFill>
          <a:ln>
            <a:noFill/>
          </a:ln>
          <a:effectLst>
            <a:outerShdw blurRad="50800" dist="1016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412750"/>
            <a:endParaRPr lang="en-US" sz="2800" i="1" dirty="0">
              <a:solidFill>
                <a:srgbClr val="3FB1EF"/>
              </a:solidFill>
            </a:endParaRPr>
          </a:p>
        </p:txBody>
      </p:sp>
      <p:sp>
        <p:nvSpPr>
          <p:cNvPr id="9" name="Rounded Rectangle 8">
            <a:extLst>
              <a:ext uri="{FF2B5EF4-FFF2-40B4-BE49-F238E27FC236}">
                <a16:creationId xmlns:a16="http://schemas.microsoft.com/office/drawing/2014/main" id="{A9CB4E09-41D5-6B49-90DC-F40A501BF5B8}"/>
              </a:ext>
            </a:extLst>
          </p:cNvPr>
          <p:cNvSpPr/>
          <p:nvPr/>
        </p:nvSpPr>
        <p:spPr>
          <a:xfrm>
            <a:off x="2933093" y="6364657"/>
            <a:ext cx="2504950" cy="463640"/>
          </a:xfrm>
          <a:prstGeom prst="roundRect">
            <a:avLst/>
          </a:prstGeom>
          <a:gradFill flip="none" rotWithShape="1">
            <a:gsLst>
              <a:gs pos="76000">
                <a:schemeClr val="tx1">
                  <a:lumMod val="75000"/>
                  <a:lumOff val="25000"/>
                </a:schemeClr>
              </a:gs>
              <a:gs pos="100000">
                <a:srgbClr val="595959">
                  <a:alpha val="49000"/>
                </a:srgbClr>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b="1" spc="-70" dirty="0">
                <a:solidFill>
                  <a:schemeClr val="bg1"/>
                </a:solidFill>
                <a:effectLst>
                  <a:innerShdw blurRad="63500" dist="50800" dir="16200000">
                    <a:prstClr val="black">
                      <a:alpha val="40000"/>
                    </a:prstClr>
                  </a:innerShdw>
                </a:effectLst>
                <a:ea typeface="Arial" charset="0"/>
                <a:cs typeface="Arial" charset="0"/>
              </a:rPr>
              <a:t>Training &amp; Education</a:t>
            </a:r>
          </a:p>
        </p:txBody>
      </p:sp>
      <p:pic>
        <p:nvPicPr>
          <p:cNvPr id="10" name="Picture 9">
            <a:extLst>
              <a:ext uri="{FF2B5EF4-FFF2-40B4-BE49-F238E27FC236}">
                <a16:creationId xmlns:a16="http://schemas.microsoft.com/office/drawing/2014/main" id="{A962E8AC-DA32-3245-ABA0-B67513C445E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1867" b="100000" l="900" r="99200">
                        <a14:foregroundMark x1="10800" y1="42667" x2="39600" y2="48400"/>
                        <a14:foregroundMark x1="8500" y1="40933" x2="16900" y2="57333"/>
                        <a14:foregroundMark x1="17800" y1="57067" x2="28300" y2="55600"/>
                        <a14:foregroundMark x1="13600" y1="40000" x2="30800" y2="36667"/>
                        <a14:foregroundMark x1="2300" y1="72133" x2="48000" y2="97600"/>
                        <a14:foregroundMark x1="51200" y1="92400" x2="66400" y2="74000"/>
                        <a14:foregroundMark x1="95200" y1="51333" x2="97100" y2="50933"/>
                        <a14:foregroundMark x1="83900" y1="49467" x2="83900" y2="49467"/>
                        <a14:foregroundMark x1="71400" y1="14000" x2="71400" y2="14000"/>
                        <a14:foregroundMark x1="69000" y1="14133" x2="69000" y2="14133"/>
                        <a14:foregroundMark x1="70000" y1="14000" x2="70000" y2="14000"/>
                        <a14:foregroundMark x1="74900" y1="14000" x2="68300" y2="14133"/>
                        <a14:backgroundMark x1="71400" y1="69467" x2="75500" y2="71067"/>
                        <a14:backgroundMark x1="61500" y1="96133" x2="96400" y2="72533"/>
                        <a14:backgroundMark x1="23700" y1="57733" x2="24800" y2="57867"/>
                      </a14:backgroundRemoval>
                    </a14:imgEffect>
                  </a14:imgLayer>
                </a14:imgProps>
              </a:ext>
              <a:ext uri="{28A0092B-C50C-407E-A947-70E740481C1C}">
                <a14:useLocalDpi xmlns:a14="http://schemas.microsoft.com/office/drawing/2010/main" val="0"/>
              </a:ext>
            </a:extLst>
          </a:blip>
          <a:stretch>
            <a:fillRect/>
          </a:stretch>
        </p:blipFill>
        <p:spPr>
          <a:xfrm>
            <a:off x="5388137" y="4178408"/>
            <a:ext cx="3530653" cy="2647989"/>
          </a:xfrm>
          <a:prstGeom prst="rect">
            <a:avLst/>
          </a:prstGeom>
          <a:effectLst>
            <a:outerShdw blurRad="50800" dist="38100" dir="8100000" algn="tr" rotWithShape="0">
              <a:prstClr val="black">
                <a:alpha val="40000"/>
              </a:prstClr>
            </a:outerShdw>
          </a:effectLst>
        </p:spPr>
      </p:pic>
      <p:pic>
        <p:nvPicPr>
          <p:cNvPr id="11" name="Picture 10">
            <a:extLst>
              <a:ext uri="{FF2B5EF4-FFF2-40B4-BE49-F238E27FC236}">
                <a16:creationId xmlns:a16="http://schemas.microsoft.com/office/drawing/2014/main" id="{EDEBFAD2-FFF7-084D-AFC3-CA8F36922CA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5946" b="92558" l="77622" r="97633">
                        <a14:foregroundMark x1="77622" y1="84189" x2="77622" y2="84189"/>
                      </a14:backgroundRemoval>
                    </a14:imgEffect>
                  </a14:imgLayer>
                </a14:imgProps>
              </a:ext>
              <a:ext uri="{28A0092B-C50C-407E-A947-70E740481C1C}">
                <a14:useLocalDpi xmlns:a14="http://schemas.microsoft.com/office/drawing/2010/main" val="0"/>
              </a:ext>
            </a:extLst>
          </a:blip>
          <a:srcRect l="76401" t="75326" r="3298" b="8166"/>
          <a:stretch/>
        </p:blipFill>
        <p:spPr>
          <a:xfrm>
            <a:off x="3151218" y="5240658"/>
            <a:ext cx="2018794" cy="1132195"/>
          </a:xfrm>
          <a:prstGeom prst="rect">
            <a:avLst/>
          </a:prstGeom>
          <a:effectLst>
            <a:reflection blurRad="6350" stA="52000" endA="300" endPos="35000" dir="5400000" sy="-100000" algn="bl" rotWithShape="0"/>
          </a:effectLst>
        </p:spPr>
      </p:pic>
      <p:sp>
        <p:nvSpPr>
          <p:cNvPr id="12" name="Rounded Rectangle 11">
            <a:extLst>
              <a:ext uri="{FF2B5EF4-FFF2-40B4-BE49-F238E27FC236}">
                <a16:creationId xmlns:a16="http://schemas.microsoft.com/office/drawing/2014/main" id="{1AEC68EC-A8AD-2B48-BD00-221FC6889254}"/>
              </a:ext>
            </a:extLst>
          </p:cNvPr>
          <p:cNvSpPr/>
          <p:nvPr/>
        </p:nvSpPr>
        <p:spPr>
          <a:xfrm>
            <a:off x="127767" y="6333462"/>
            <a:ext cx="2504950" cy="463640"/>
          </a:xfrm>
          <a:prstGeom prst="roundRect">
            <a:avLst/>
          </a:prstGeom>
          <a:gradFill flip="none" rotWithShape="1">
            <a:gsLst>
              <a:gs pos="76000">
                <a:schemeClr val="tx1">
                  <a:lumMod val="75000"/>
                  <a:lumOff val="25000"/>
                </a:schemeClr>
              </a:gs>
              <a:gs pos="100000">
                <a:srgbClr val="595959">
                  <a:alpha val="49000"/>
                </a:srgbClr>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b="1" spc="-70" dirty="0">
                <a:solidFill>
                  <a:schemeClr val="bg1"/>
                </a:solidFill>
                <a:effectLst>
                  <a:innerShdw blurRad="63500" dist="50800" dir="16200000">
                    <a:prstClr val="black">
                      <a:alpha val="40000"/>
                    </a:prstClr>
                  </a:innerShdw>
                </a:effectLst>
                <a:ea typeface="Arial" charset="0"/>
                <a:cs typeface="Arial" charset="0"/>
              </a:rPr>
              <a:t>Communities of Practice</a:t>
            </a:r>
          </a:p>
        </p:txBody>
      </p:sp>
      <p:pic>
        <p:nvPicPr>
          <p:cNvPr id="13" name="Picture 12">
            <a:extLst>
              <a:ext uri="{FF2B5EF4-FFF2-40B4-BE49-F238E27FC236}">
                <a16:creationId xmlns:a16="http://schemas.microsoft.com/office/drawing/2014/main" id="{5C96AD6B-A900-9C47-9EF3-5AD6C964B6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7800" b="92834" l="24503" r="41058">
                        <a14:foregroundMark x1="77622" y1="84189" x2="77622" y2="84189"/>
                        <a14:foregroundMark x1="31450" y1="83488" x2="31865" y2="89802"/>
                        <a14:foregroundMark x1="28253" y1="83939" x2="28149" y2="90103"/>
                        <a14:foregroundMark x1="34647" y1="83638" x2="34543" y2="90103"/>
                        <a14:foregroundMark x1="26387" y1="79604" x2="28046" y2="80807"/>
                        <a14:foregroundMark x1="30309" y1="79153" x2="32590" y2="81258"/>
                        <a14:foregroundMark x1="36098" y1="79153" x2="34750" y2="80957"/>
                        <a14:foregroundMark x1="40228" y1="79153" x2="38068" y2="80506"/>
                        <a14:foregroundMark x1="27441" y1="81934" x2="27614" y2="82636"/>
                        <a14:foregroundMark x1="32141" y1="81584" x2="31934" y2="82586"/>
                        <a14:foregroundMark x1="32970" y1="80782" x2="32970" y2="81584"/>
                      </a14:backgroundRemoval>
                    </a14:imgEffect>
                  </a14:imgLayer>
                </a14:imgProps>
              </a:ext>
              <a:ext uri="{28A0092B-C50C-407E-A947-70E740481C1C}">
                <a14:useLocalDpi xmlns:a14="http://schemas.microsoft.com/office/drawing/2010/main" val="0"/>
              </a:ext>
            </a:extLst>
          </a:blip>
          <a:srcRect l="24501" t="77472" r="59134" b="8561"/>
          <a:stretch/>
        </p:blipFill>
        <p:spPr>
          <a:xfrm>
            <a:off x="53337" y="4769533"/>
            <a:ext cx="2653810" cy="1561942"/>
          </a:xfrm>
          <a:prstGeom prst="rect">
            <a:avLst/>
          </a:prstGeom>
          <a:effectLst>
            <a:reflection blurRad="6350" stA="52000" endA="300" endPos="35000" dir="5400000" sy="-100000" algn="bl" rotWithShape="0"/>
          </a:effectLst>
        </p:spPr>
      </p:pic>
      <p:grpSp>
        <p:nvGrpSpPr>
          <p:cNvPr id="14" name="Group 13">
            <a:extLst>
              <a:ext uri="{FF2B5EF4-FFF2-40B4-BE49-F238E27FC236}">
                <a16:creationId xmlns:a16="http://schemas.microsoft.com/office/drawing/2014/main" id="{8A76F69C-2130-894D-A767-745AC173181B}"/>
              </a:ext>
            </a:extLst>
          </p:cNvPr>
          <p:cNvGrpSpPr/>
          <p:nvPr/>
        </p:nvGrpSpPr>
        <p:grpSpPr>
          <a:xfrm>
            <a:off x="9258493" y="3724185"/>
            <a:ext cx="2198970" cy="2932767"/>
            <a:chOff x="6311667" y="2261919"/>
            <a:chExt cx="2198970" cy="2932767"/>
          </a:xfrm>
        </p:grpSpPr>
        <p:grpSp>
          <p:nvGrpSpPr>
            <p:cNvPr id="15" name="Group 14">
              <a:extLst>
                <a:ext uri="{FF2B5EF4-FFF2-40B4-BE49-F238E27FC236}">
                  <a16:creationId xmlns:a16="http://schemas.microsoft.com/office/drawing/2014/main" id="{F294CB8E-818D-FF4A-BD41-D66E15BA1F67}"/>
                </a:ext>
              </a:extLst>
            </p:cNvPr>
            <p:cNvGrpSpPr/>
            <p:nvPr/>
          </p:nvGrpSpPr>
          <p:grpSpPr>
            <a:xfrm>
              <a:off x="6311667" y="3070327"/>
              <a:ext cx="2198970" cy="2124359"/>
              <a:chOff x="2620279" y="1741460"/>
              <a:chExt cx="6640730" cy="6035413"/>
            </a:xfrm>
            <a:effectLst>
              <a:outerShdw blurRad="63500" sx="102000" sy="102000" algn="ctr" rotWithShape="0">
                <a:prstClr val="black">
                  <a:alpha val="40000"/>
                </a:prstClr>
              </a:outerShdw>
            </a:effectLst>
            <a:scene3d>
              <a:camera prst="perspectiveRelaxed" fov="0">
                <a:rot lat="17973601" lon="0" rev="0"/>
              </a:camera>
              <a:lightRig rig="threePt" dir="t"/>
            </a:scene3d>
          </p:grpSpPr>
          <p:grpSp>
            <p:nvGrpSpPr>
              <p:cNvPr id="50" name="Group 49">
                <a:extLst>
                  <a:ext uri="{FF2B5EF4-FFF2-40B4-BE49-F238E27FC236}">
                    <a16:creationId xmlns:a16="http://schemas.microsoft.com/office/drawing/2014/main" id="{54325220-1F21-F34B-8743-7F78B6F5A6C4}"/>
                  </a:ext>
                </a:extLst>
              </p:cNvPr>
              <p:cNvGrpSpPr/>
              <p:nvPr/>
            </p:nvGrpSpPr>
            <p:grpSpPr>
              <a:xfrm>
                <a:off x="2620279" y="1741460"/>
                <a:ext cx="6640730" cy="6035413"/>
                <a:chOff x="2151012" y="2311880"/>
                <a:chExt cx="3794429" cy="3793414"/>
              </a:xfrm>
            </p:grpSpPr>
            <p:sp>
              <p:nvSpPr>
                <p:cNvPr id="55" name="Block Arc 54">
                  <a:extLst>
                    <a:ext uri="{FF2B5EF4-FFF2-40B4-BE49-F238E27FC236}">
                      <a16:creationId xmlns:a16="http://schemas.microsoft.com/office/drawing/2014/main" id="{3821530B-C7B1-F64C-B676-EAD5BC843BB3}"/>
                    </a:ext>
                  </a:extLst>
                </p:cNvPr>
                <p:cNvSpPr/>
                <p:nvPr/>
              </p:nvSpPr>
              <p:spPr>
                <a:xfrm>
                  <a:off x="2151016" y="2311880"/>
                  <a:ext cx="3769743" cy="3769743"/>
                </a:xfrm>
                <a:prstGeom prst="blockArc">
                  <a:avLst>
                    <a:gd name="adj1" fmla="val 16151241"/>
                    <a:gd name="adj2" fmla="val 21548656"/>
                    <a:gd name="adj3" fmla="val 18963"/>
                  </a:avLst>
                </a:prstGeom>
                <a:solidFill>
                  <a:srgbClr val="27BFE5"/>
                </a:solidFill>
                <a:ln w="25400">
                  <a:solidFill>
                    <a:srgbClr val="27BFE5"/>
                  </a:solidFill>
                </a:ln>
                <a:sp3d prstMaterial="matte">
                  <a:bevelT w="0" h="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6" name="Block Arc 55">
                  <a:extLst>
                    <a:ext uri="{FF2B5EF4-FFF2-40B4-BE49-F238E27FC236}">
                      <a16:creationId xmlns:a16="http://schemas.microsoft.com/office/drawing/2014/main" id="{7752BAE4-9B2F-214F-B2FE-03EF1C872EF5}"/>
                    </a:ext>
                  </a:extLst>
                </p:cNvPr>
                <p:cNvSpPr/>
                <p:nvPr/>
              </p:nvSpPr>
              <p:spPr>
                <a:xfrm rot="5400000">
                  <a:off x="2151012" y="2335549"/>
                  <a:ext cx="3769743" cy="3769743"/>
                </a:xfrm>
                <a:prstGeom prst="blockArc">
                  <a:avLst>
                    <a:gd name="adj1" fmla="val 16151241"/>
                    <a:gd name="adj2" fmla="val 21484617"/>
                    <a:gd name="adj3" fmla="val 19236"/>
                  </a:avLst>
                </a:prstGeom>
                <a:solidFill>
                  <a:srgbClr val="3D7E44"/>
                </a:solidFill>
                <a:ln w="25400">
                  <a:solidFill>
                    <a:srgbClr val="3D7E44"/>
                  </a:solidFill>
                </a:ln>
                <a:sp3d prstMaterial="matte">
                  <a:bevelT w="0" h="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7" name="Block Arc 56">
                  <a:extLst>
                    <a:ext uri="{FF2B5EF4-FFF2-40B4-BE49-F238E27FC236}">
                      <a16:creationId xmlns:a16="http://schemas.microsoft.com/office/drawing/2014/main" id="{6F9BB78B-50D8-EC4D-A862-8E601A2A8DD9}"/>
                    </a:ext>
                  </a:extLst>
                </p:cNvPr>
                <p:cNvSpPr/>
                <p:nvPr/>
              </p:nvSpPr>
              <p:spPr>
                <a:xfrm rot="10800000">
                  <a:off x="2165231" y="2335551"/>
                  <a:ext cx="3769743" cy="3769743"/>
                </a:xfrm>
                <a:prstGeom prst="blockArc">
                  <a:avLst>
                    <a:gd name="adj1" fmla="val 16151241"/>
                    <a:gd name="adj2" fmla="val 21548202"/>
                    <a:gd name="adj3" fmla="val 19250"/>
                  </a:avLst>
                </a:prstGeom>
                <a:solidFill>
                  <a:srgbClr val="1E97D4"/>
                </a:solidFill>
                <a:ln w="25400">
                  <a:solidFill>
                    <a:srgbClr val="0B96D9"/>
                  </a:solidFill>
                </a:ln>
                <a:sp3d prstMaterial="matte">
                  <a:bevelT w="0" h="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8" name="Block Arc 57">
                  <a:extLst>
                    <a:ext uri="{FF2B5EF4-FFF2-40B4-BE49-F238E27FC236}">
                      <a16:creationId xmlns:a16="http://schemas.microsoft.com/office/drawing/2014/main" id="{97306D71-7451-1748-A0E1-C82C3A58E0E4}"/>
                    </a:ext>
                  </a:extLst>
                </p:cNvPr>
                <p:cNvSpPr/>
                <p:nvPr/>
              </p:nvSpPr>
              <p:spPr>
                <a:xfrm rot="16200000">
                  <a:off x="2175698" y="2311880"/>
                  <a:ext cx="3769743" cy="3769743"/>
                </a:xfrm>
                <a:prstGeom prst="blockArc">
                  <a:avLst>
                    <a:gd name="adj1" fmla="val 16151241"/>
                    <a:gd name="adj2" fmla="val 21485688"/>
                    <a:gd name="adj3" fmla="val 18949"/>
                  </a:avLst>
                </a:prstGeom>
                <a:solidFill>
                  <a:srgbClr val="59BA46"/>
                </a:solidFill>
                <a:ln w="25400">
                  <a:solidFill>
                    <a:srgbClr val="55C22B"/>
                  </a:solidFill>
                </a:ln>
                <a:sp3d prstMaterial="matte">
                  <a:bevelT w="0" h="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pic>
            <p:nvPicPr>
              <p:cNvPr id="51" name="Picture 50">
                <a:extLst>
                  <a:ext uri="{FF2B5EF4-FFF2-40B4-BE49-F238E27FC236}">
                    <a16:creationId xmlns:a16="http://schemas.microsoft.com/office/drawing/2014/main" id="{D51B8133-2BF2-8546-8B1E-8C91AE3B7695}"/>
                  </a:ext>
                </a:extLst>
              </p:cNvPr>
              <p:cNvPicPr>
                <a:picLocks noChangeAspect="1"/>
              </p:cNvPicPr>
              <p:nvPr/>
            </p:nvPicPr>
            <p:blipFill rotWithShape="1">
              <a:blip r:embed="rId10">
                <a:extLst>
                  <a:ext uri="{28A0092B-C50C-407E-A947-70E740481C1C}">
                    <a14:useLocalDpi xmlns:a14="http://schemas.microsoft.com/office/drawing/2010/main" val="0"/>
                  </a:ext>
                </a:extLst>
              </a:blip>
              <a:srcRect l="-1" r="4625" b="7677"/>
              <a:stretch/>
            </p:blipFill>
            <p:spPr>
              <a:xfrm rot="17990410">
                <a:off x="3173876" y="2970573"/>
                <a:ext cx="863451" cy="835818"/>
              </a:xfrm>
              <a:prstGeom prst="rect">
                <a:avLst/>
              </a:prstGeom>
              <a:sp3d prstMaterial="matte"/>
            </p:spPr>
          </p:pic>
          <p:pic>
            <p:nvPicPr>
              <p:cNvPr id="52" name="Picture 51">
                <a:extLst>
                  <a:ext uri="{FF2B5EF4-FFF2-40B4-BE49-F238E27FC236}">
                    <a16:creationId xmlns:a16="http://schemas.microsoft.com/office/drawing/2014/main" id="{43F95080-CC7A-6F47-966F-AFCD95051EDB}"/>
                  </a:ext>
                </a:extLst>
              </p:cNvPr>
              <p:cNvPicPr>
                <a:picLocks noChangeAspect="1"/>
              </p:cNvPicPr>
              <p:nvPr/>
            </p:nvPicPr>
            <p:blipFill rotWithShape="1">
              <a:blip r:embed="rId11">
                <a:extLst>
                  <a:ext uri="{28A0092B-C50C-407E-A947-70E740481C1C}">
                    <a14:useLocalDpi xmlns:a14="http://schemas.microsoft.com/office/drawing/2010/main" val="0"/>
                  </a:ext>
                </a:extLst>
              </a:blip>
              <a:srcRect r="5021" b="7628"/>
              <a:stretch/>
            </p:blipFill>
            <p:spPr>
              <a:xfrm rot="19202640">
                <a:off x="7556862" y="5990885"/>
                <a:ext cx="859866" cy="836258"/>
              </a:xfrm>
              <a:prstGeom prst="rect">
                <a:avLst/>
              </a:prstGeom>
              <a:sp3d prstMaterial="matte"/>
            </p:spPr>
          </p:pic>
          <p:pic>
            <p:nvPicPr>
              <p:cNvPr id="53" name="Picture 52">
                <a:extLst>
                  <a:ext uri="{FF2B5EF4-FFF2-40B4-BE49-F238E27FC236}">
                    <a16:creationId xmlns:a16="http://schemas.microsoft.com/office/drawing/2014/main" id="{C5C2A305-5D46-A246-8FAF-DEF64FC52DBC}"/>
                  </a:ext>
                </a:extLst>
              </p:cNvPr>
              <p:cNvPicPr>
                <a:picLocks noChangeAspect="1"/>
              </p:cNvPicPr>
              <p:nvPr/>
            </p:nvPicPr>
            <p:blipFill rotWithShape="1">
              <a:blip r:embed="rId12">
                <a:extLst>
                  <a:ext uri="{28A0092B-C50C-407E-A947-70E740481C1C}">
                    <a14:useLocalDpi xmlns:a14="http://schemas.microsoft.com/office/drawing/2010/main" val="0"/>
                  </a:ext>
                </a:extLst>
              </a:blip>
              <a:srcRect l="1" t="1" r="4072" b="5618"/>
              <a:stretch/>
            </p:blipFill>
            <p:spPr>
              <a:xfrm rot="2708449">
                <a:off x="3526624" y="5970745"/>
                <a:ext cx="868455" cy="854454"/>
              </a:xfrm>
              <a:prstGeom prst="rect">
                <a:avLst/>
              </a:prstGeom>
              <a:effectLst>
                <a:softEdge rad="0"/>
              </a:effectLst>
              <a:sp3d prstMaterial="matte"/>
            </p:spPr>
          </p:pic>
          <p:pic>
            <p:nvPicPr>
              <p:cNvPr id="54" name="Picture 53">
                <a:extLst>
                  <a:ext uri="{FF2B5EF4-FFF2-40B4-BE49-F238E27FC236}">
                    <a16:creationId xmlns:a16="http://schemas.microsoft.com/office/drawing/2014/main" id="{77C2B4D8-AE91-EA4D-9E6B-D489962D1544}"/>
                  </a:ext>
                </a:extLst>
              </p:cNvPr>
              <p:cNvPicPr>
                <a:picLocks noChangeAspect="1"/>
              </p:cNvPicPr>
              <p:nvPr/>
            </p:nvPicPr>
            <p:blipFill rotWithShape="1">
              <a:blip r:embed="rId13">
                <a:extLst>
                  <a:ext uri="{28A0092B-C50C-407E-A947-70E740481C1C}">
                    <a14:useLocalDpi xmlns:a14="http://schemas.microsoft.com/office/drawing/2010/main" val="0"/>
                  </a:ext>
                </a:extLst>
              </a:blip>
              <a:srcRect r="5441" b="7452"/>
              <a:stretch/>
            </p:blipFill>
            <p:spPr>
              <a:xfrm rot="3774388">
                <a:off x="7876343" y="3005954"/>
                <a:ext cx="805358" cy="890606"/>
              </a:xfrm>
              <a:prstGeom prst="rect">
                <a:avLst/>
              </a:prstGeom>
              <a:effectLst>
                <a:softEdge rad="0"/>
              </a:effectLst>
              <a:sp3d prstMaterial="matte"/>
            </p:spPr>
          </p:pic>
        </p:grpSp>
        <p:grpSp>
          <p:nvGrpSpPr>
            <p:cNvPr id="16" name="Group 15">
              <a:extLst>
                <a:ext uri="{FF2B5EF4-FFF2-40B4-BE49-F238E27FC236}">
                  <a16:creationId xmlns:a16="http://schemas.microsoft.com/office/drawing/2014/main" id="{6D2DB61B-7DF7-0947-AD5B-3BD75149CC28}"/>
                </a:ext>
              </a:extLst>
            </p:cNvPr>
            <p:cNvGrpSpPr/>
            <p:nvPr/>
          </p:nvGrpSpPr>
          <p:grpSpPr>
            <a:xfrm>
              <a:off x="6637166" y="2685695"/>
              <a:ext cx="1566081" cy="1526949"/>
              <a:chOff x="3434251" y="743821"/>
              <a:chExt cx="5323498" cy="5339828"/>
            </a:xfrm>
            <a:effectLst>
              <a:outerShdw blurRad="63500" sx="102000" sy="102000" algn="ctr" rotWithShape="0">
                <a:prstClr val="black">
                  <a:alpha val="40000"/>
                </a:prstClr>
              </a:outerShdw>
            </a:effectLst>
            <a:scene3d>
              <a:camera prst="perspectiveRelaxed" fov="0">
                <a:rot lat="18177620" lon="19496739" rev="2424450"/>
              </a:camera>
              <a:lightRig rig="threePt" dir="t"/>
            </a:scene3d>
          </p:grpSpPr>
          <p:grpSp>
            <p:nvGrpSpPr>
              <p:cNvPr id="33" name="Group 32">
                <a:extLst>
                  <a:ext uri="{FF2B5EF4-FFF2-40B4-BE49-F238E27FC236}">
                    <a16:creationId xmlns:a16="http://schemas.microsoft.com/office/drawing/2014/main" id="{E8A3AD78-5618-5240-A530-AC3C31004895}"/>
                  </a:ext>
                </a:extLst>
              </p:cNvPr>
              <p:cNvGrpSpPr/>
              <p:nvPr/>
            </p:nvGrpSpPr>
            <p:grpSpPr>
              <a:xfrm>
                <a:off x="3434251" y="743821"/>
                <a:ext cx="5323498" cy="5339828"/>
                <a:chOff x="3434250" y="743821"/>
                <a:chExt cx="5323498" cy="5339828"/>
              </a:xfrm>
            </p:grpSpPr>
            <p:sp>
              <p:nvSpPr>
                <p:cNvPr id="42" name="Freeform 41">
                  <a:extLst>
                    <a:ext uri="{FF2B5EF4-FFF2-40B4-BE49-F238E27FC236}">
                      <a16:creationId xmlns:a16="http://schemas.microsoft.com/office/drawing/2014/main" id="{B4656730-E1F0-F741-823D-F8331F788074}"/>
                    </a:ext>
                  </a:extLst>
                </p:cNvPr>
                <p:cNvSpPr/>
                <p:nvPr/>
              </p:nvSpPr>
              <p:spPr>
                <a:xfrm>
                  <a:off x="4121686" y="743821"/>
                  <a:ext cx="2000131" cy="2001358"/>
                </a:xfrm>
                <a:custGeom>
                  <a:avLst/>
                  <a:gdLst>
                    <a:gd name="connsiteX0" fmla="*/ 1990643 w 2000131"/>
                    <a:gd name="connsiteY0" fmla="*/ 0 h 2001358"/>
                    <a:gd name="connsiteX1" fmla="*/ 2000131 w 2000131"/>
                    <a:gd name="connsiteY1" fmla="*/ 479 h 2001358"/>
                    <a:gd name="connsiteX2" fmla="*/ 2000131 w 2000131"/>
                    <a:gd name="connsiteY2" fmla="*/ 1567108 h 2001358"/>
                    <a:gd name="connsiteX3" fmla="*/ 1990642 w 2000131"/>
                    <a:gd name="connsiteY3" fmla="*/ 1566569 h 2001358"/>
                    <a:gd name="connsiteX4" fmla="*/ 1132948 w 2000131"/>
                    <a:gd name="connsiteY4" fmla="*/ 1971055 h 2001358"/>
                    <a:gd name="connsiteX5" fmla="*/ 1110288 w 2000131"/>
                    <a:gd name="connsiteY5" fmla="*/ 2001358 h 2001358"/>
                    <a:gd name="connsiteX6" fmla="*/ 0 w 2000131"/>
                    <a:gd name="connsiteY6" fmla="*/ 891070 h 2001358"/>
                    <a:gd name="connsiteX7" fmla="*/ 96956 w 2000131"/>
                    <a:gd name="connsiteY7" fmla="*/ 784391 h 2001358"/>
                    <a:gd name="connsiteX8" fmla="*/ 1990643 w 2000131"/>
                    <a:gd name="connsiteY8" fmla="*/ 0 h 200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131" h="2001358">
                      <a:moveTo>
                        <a:pt x="1990643" y="0"/>
                      </a:moveTo>
                      <a:lnTo>
                        <a:pt x="2000131" y="479"/>
                      </a:lnTo>
                      <a:lnTo>
                        <a:pt x="2000131" y="1567108"/>
                      </a:lnTo>
                      <a:lnTo>
                        <a:pt x="1990642" y="1566569"/>
                      </a:lnTo>
                      <a:cubicBezTo>
                        <a:pt x="1645341" y="1566569"/>
                        <a:pt x="1336815" y="1724026"/>
                        <a:pt x="1132948" y="1971055"/>
                      </a:cubicBezTo>
                      <a:lnTo>
                        <a:pt x="1110288" y="2001358"/>
                      </a:lnTo>
                      <a:lnTo>
                        <a:pt x="0" y="891070"/>
                      </a:lnTo>
                      <a:lnTo>
                        <a:pt x="96956" y="784391"/>
                      </a:lnTo>
                      <a:cubicBezTo>
                        <a:pt x="581593" y="299754"/>
                        <a:pt x="1251112" y="0"/>
                        <a:pt x="1990643" y="0"/>
                      </a:cubicBezTo>
                      <a:close/>
                    </a:path>
                  </a:pathLst>
                </a:custGeom>
                <a:solidFill>
                  <a:srgbClr val="12699F"/>
                </a:solidFill>
                <a:ln>
                  <a:noFill/>
                </a:ln>
                <a:sp3d prstMaterial="matte">
                  <a:bevelT w="0" h="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3" name="Freeform 42">
                  <a:extLst>
                    <a:ext uri="{FF2B5EF4-FFF2-40B4-BE49-F238E27FC236}">
                      <a16:creationId xmlns:a16="http://schemas.microsoft.com/office/drawing/2014/main" id="{19B4CC4D-B185-8949-ADC9-86D6F1FC685F}"/>
                    </a:ext>
                  </a:extLst>
                </p:cNvPr>
                <p:cNvSpPr/>
                <p:nvPr/>
              </p:nvSpPr>
              <p:spPr>
                <a:xfrm>
                  <a:off x="6114631" y="744762"/>
                  <a:ext cx="1993618" cy="2026382"/>
                </a:xfrm>
                <a:custGeom>
                  <a:avLst/>
                  <a:gdLst>
                    <a:gd name="connsiteX0" fmla="*/ 0 w 1993618"/>
                    <a:gd name="connsiteY0" fmla="*/ 0 h 2026382"/>
                    <a:gd name="connsiteX1" fmla="*/ 255186 w 1993618"/>
                    <a:gd name="connsiteY1" fmla="*/ 12886 h 2026382"/>
                    <a:gd name="connsiteX2" fmla="*/ 1875055 w 1993618"/>
                    <a:gd name="connsiteY2" fmla="*/ 783450 h 2026382"/>
                    <a:gd name="connsiteX3" fmla="*/ 1993618 w 1993618"/>
                    <a:gd name="connsiteY3" fmla="*/ 913901 h 2026382"/>
                    <a:gd name="connsiteX4" fmla="*/ 881137 w 1993618"/>
                    <a:gd name="connsiteY4" fmla="*/ 2026382 h 2026382"/>
                    <a:gd name="connsiteX5" fmla="*/ 839061 w 1993618"/>
                    <a:gd name="connsiteY5" fmla="*/ 1970114 h 2026382"/>
                    <a:gd name="connsiteX6" fmla="*/ 108999 w 1993618"/>
                    <a:gd name="connsiteY6" fmla="*/ 1572876 h 2026382"/>
                    <a:gd name="connsiteX7" fmla="*/ 0 w 1993618"/>
                    <a:gd name="connsiteY7" fmla="*/ 1566686 h 2026382"/>
                    <a:gd name="connsiteX8" fmla="*/ 0 w 1993618"/>
                    <a:gd name="connsiteY8" fmla="*/ 0 h 2026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3618" h="2026382">
                      <a:moveTo>
                        <a:pt x="0" y="0"/>
                      </a:moveTo>
                      <a:lnTo>
                        <a:pt x="255186" y="12886"/>
                      </a:lnTo>
                      <a:cubicBezTo>
                        <a:pt x="885390" y="76886"/>
                        <a:pt x="1450999" y="359393"/>
                        <a:pt x="1875055" y="783450"/>
                      </a:cubicBezTo>
                      <a:lnTo>
                        <a:pt x="1993618" y="913901"/>
                      </a:lnTo>
                      <a:lnTo>
                        <a:pt x="881137" y="2026382"/>
                      </a:lnTo>
                      <a:lnTo>
                        <a:pt x="839061" y="1970114"/>
                      </a:lnTo>
                      <a:cubicBezTo>
                        <a:pt x="660678" y="1753964"/>
                        <a:pt x="402165" y="1606392"/>
                        <a:pt x="108999" y="1572876"/>
                      </a:cubicBezTo>
                      <a:lnTo>
                        <a:pt x="0" y="1566686"/>
                      </a:lnTo>
                      <a:lnTo>
                        <a:pt x="0" y="0"/>
                      </a:lnTo>
                      <a:close/>
                    </a:path>
                  </a:pathLst>
                </a:custGeom>
                <a:solidFill>
                  <a:srgbClr val="FCC511"/>
                </a:solidFill>
                <a:ln>
                  <a:noFill/>
                </a:ln>
                <a:sp3d prstMaterial="matte">
                  <a:bevelT w="0" h="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4" name="Freeform 43">
                  <a:extLst>
                    <a:ext uri="{FF2B5EF4-FFF2-40B4-BE49-F238E27FC236}">
                      <a16:creationId xmlns:a16="http://schemas.microsoft.com/office/drawing/2014/main" id="{255F372B-E1B4-814D-952D-5A7B5C985445}"/>
                    </a:ext>
                  </a:extLst>
                </p:cNvPr>
                <p:cNvSpPr/>
                <p:nvPr/>
              </p:nvSpPr>
              <p:spPr>
                <a:xfrm>
                  <a:off x="3434250" y="1625336"/>
                  <a:ext cx="1792190" cy="1992708"/>
                </a:xfrm>
                <a:custGeom>
                  <a:avLst/>
                  <a:gdLst>
                    <a:gd name="connsiteX0" fmla="*/ 681278 w 1792190"/>
                    <a:gd name="connsiteY0" fmla="*/ 0 h 1992708"/>
                    <a:gd name="connsiteX1" fmla="*/ 1792190 w 1792190"/>
                    <a:gd name="connsiteY1" fmla="*/ 1110913 h 1992708"/>
                    <a:gd name="connsiteX2" fmla="*/ 1756397 w 1792190"/>
                    <a:gd name="connsiteY2" fmla="*/ 1158779 h 1992708"/>
                    <a:gd name="connsiteX3" fmla="*/ 1566568 w 1792190"/>
                    <a:gd name="connsiteY3" fmla="*/ 1780234 h 1992708"/>
                    <a:gd name="connsiteX4" fmla="*/ 1573817 w 1792190"/>
                    <a:gd name="connsiteY4" fmla="*/ 1907866 h 1992708"/>
                    <a:gd name="connsiteX5" fmla="*/ 1588404 w 1792190"/>
                    <a:gd name="connsiteY5" fmla="*/ 1992708 h 1992708"/>
                    <a:gd name="connsiteX6" fmla="*/ 10729 w 1792190"/>
                    <a:gd name="connsiteY6" fmla="*/ 1992708 h 1992708"/>
                    <a:gd name="connsiteX7" fmla="*/ 0 w 1792190"/>
                    <a:gd name="connsiteY7" fmla="*/ 1780234 h 1992708"/>
                    <a:gd name="connsiteX8" fmla="*/ 611543 w 1792190"/>
                    <a:gd name="connsiteY8" fmla="*/ 76728 h 1992708"/>
                    <a:gd name="connsiteX9" fmla="*/ 681278 w 1792190"/>
                    <a:gd name="connsiteY9" fmla="*/ 0 h 199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2190" h="1992708">
                      <a:moveTo>
                        <a:pt x="681278" y="0"/>
                      </a:moveTo>
                      <a:lnTo>
                        <a:pt x="1792190" y="1110913"/>
                      </a:lnTo>
                      <a:lnTo>
                        <a:pt x="1756397" y="1158779"/>
                      </a:lnTo>
                      <a:cubicBezTo>
                        <a:pt x="1636549" y="1336177"/>
                        <a:pt x="1566568" y="1550033"/>
                        <a:pt x="1566568" y="1780234"/>
                      </a:cubicBezTo>
                      <a:cubicBezTo>
                        <a:pt x="1566568" y="1823397"/>
                        <a:pt x="1569029" y="1865985"/>
                        <a:pt x="1573817" y="1907866"/>
                      </a:cubicBezTo>
                      <a:lnTo>
                        <a:pt x="1588404" y="1992708"/>
                      </a:lnTo>
                      <a:lnTo>
                        <a:pt x="10729" y="1992708"/>
                      </a:lnTo>
                      <a:lnTo>
                        <a:pt x="0" y="1780234"/>
                      </a:lnTo>
                      <a:cubicBezTo>
                        <a:pt x="0" y="1133145"/>
                        <a:pt x="229499" y="539657"/>
                        <a:pt x="611543" y="76728"/>
                      </a:cubicBezTo>
                      <a:lnTo>
                        <a:pt x="681278" y="0"/>
                      </a:lnTo>
                      <a:close/>
                    </a:path>
                  </a:pathLst>
                </a:custGeom>
                <a:solidFill>
                  <a:srgbClr val="F89D2A"/>
                </a:solidFill>
                <a:ln>
                  <a:noFill/>
                </a:ln>
                <a:sp3d prstMaterial="matte">
                  <a:bevelT w="0" h="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5" name="Freeform 44">
                  <a:extLst>
                    <a:ext uri="{FF2B5EF4-FFF2-40B4-BE49-F238E27FC236}">
                      <a16:creationId xmlns:a16="http://schemas.microsoft.com/office/drawing/2014/main" id="{F6934158-A6D8-7A4D-8487-114FADDD945D}"/>
                    </a:ext>
                  </a:extLst>
                </p:cNvPr>
                <p:cNvSpPr/>
                <p:nvPr/>
              </p:nvSpPr>
              <p:spPr>
                <a:xfrm>
                  <a:off x="6984972" y="1665439"/>
                  <a:ext cx="1772776" cy="1968935"/>
                </a:xfrm>
                <a:custGeom>
                  <a:avLst/>
                  <a:gdLst>
                    <a:gd name="connsiteX0" fmla="*/ 1113105 w 1772776"/>
                    <a:gd name="connsiteY0" fmla="*/ 0 h 1968935"/>
                    <a:gd name="connsiteX1" fmla="*/ 1161234 w 1772776"/>
                    <a:gd name="connsiteY1" fmla="*/ 52955 h 1968935"/>
                    <a:gd name="connsiteX2" fmla="*/ 1772776 w 1772776"/>
                    <a:gd name="connsiteY2" fmla="*/ 1756461 h 1968935"/>
                    <a:gd name="connsiteX3" fmla="*/ 1762047 w 1772776"/>
                    <a:gd name="connsiteY3" fmla="*/ 1968935 h 1968935"/>
                    <a:gd name="connsiteX4" fmla="*/ 184371 w 1772776"/>
                    <a:gd name="connsiteY4" fmla="*/ 1968935 h 1968935"/>
                    <a:gd name="connsiteX5" fmla="*/ 198958 w 1772776"/>
                    <a:gd name="connsiteY5" fmla="*/ 1884093 h 1968935"/>
                    <a:gd name="connsiteX6" fmla="*/ 206206 w 1772776"/>
                    <a:gd name="connsiteY6" fmla="*/ 1756461 h 1968935"/>
                    <a:gd name="connsiteX7" fmla="*/ 16378 w 1772776"/>
                    <a:gd name="connsiteY7" fmla="*/ 1135006 h 1968935"/>
                    <a:gd name="connsiteX8" fmla="*/ 0 w 1772776"/>
                    <a:gd name="connsiteY8" fmla="*/ 1113104 h 1968935"/>
                    <a:gd name="connsiteX9" fmla="*/ 1113105 w 1772776"/>
                    <a:gd name="connsiteY9" fmla="*/ 0 h 196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776" h="1968935">
                      <a:moveTo>
                        <a:pt x="1113105" y="0"/>
                      </a:moveTo>
                      <a:lnTo>
                        <a:pt x="1161234" y="52955"/>
                      </a:lnTo>
                      <a:cubicBezTo>
                        <a:pt x="1543277" y="515884"/>
                        <a:pt x="1772776" y="1109372"/>
                        <a:pt x="1772776" y="1756461"/>
                      </a:cubicBezTo>
                      <a:lnTo>
                        <a:pt x="1762047" y="1968935"/>
                      </a:lnTo>
                      <a:lnTo>
                        <a:pt x="184371" y="1968935"/>
                      </a:lnTo>
                      <a:lnTo>
                        <a:pt x="198958" y="1884093"/>
                      </a:lnTo>
                      <a:cubicBezTo>
                        <a:pt x="203746" y="1842212"/>
                        <a:pt x="206206" y="1799624"/>
                        <a:pt x="206206" y="1756461"/>
                      </a:cubicBezTo>
                      <a:cubicBezTo>
                        <a:pt x="206206" y="1526260"/>
                        <a:pt x="136226" y="1312404"/>
                        <a:pt x="16378" y="1135006"/>
                      </a:cubicBezTo>
                      <a:lnTo>
                        <a:pt x="0" y="1113104"/>
                      </a:lnTo>
                      <a:lnTo>
                        <a:pt x="1113105" y="0"/>
                      </a:lnTo>
                      <a:close/>
                    </a:path>
                  </a:pathLst>
                </a:custGeom>
                <a:solidFill>
                  <a:srgbClr val="4CA247"/>
                </a:solidFill>
                <a:ln>
                  <a:noFill/>
                </a:ln>
                <a:sp3d prstMaterial="matte">
                  <a:bevelT w="0" h="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6" name="Freeform 45">
                  <a:extLst>
                    <a:ext uri="{FF2B5EF4-FFF2-40B4-BE49-F238E27FC236}">
                      <a16:creationId xmlns:a16="http://schemas.microsoft.com/office/drawing/2014/main" id="{D103A44E-27AE-D740-974E-66FEDF5B65E4}"/>
                    </a:ext>
                  </a:extLst>
                </p:cNvPr>
                <p:cNvSpPr/>
                <p:nvPr/>
              </p:nvSpPr>
              <p:spPr>
                <a:xfrm>
                  <a:off x="3445442" y="3627188"/>
                  <a:ext cx="2016131" cy="1790632"/>
                </a:xfrm>
                <a:custGeom>
                  <a:avLst/>
                  <a:gdLst>
                    <a:gd name="connsiteX0" fmla="*/ 0 w 2016131"/>
                    <a:gd name="connsiteY0" fmla="*/ 0 h 1790632"/>
                    <a:gd name="connsiteX1" fmla="*/ 1578785 w 2016131"/>
                    <a:gd name="connsiteY1" fmla="*/ 0 h 1790632"/>
                    <a:gd name="connsiteX2" fmla="*/ 1583840 w 2016131"/>
                    <a:gd name="connsiteY2" fmla="*/ 29402 h 1790632"/>
                    <a:gd name="connsiteX3" fmla="*/ 1959864 w 2016131"/>
                    <a:gd name="connsiteY3" fmla="*/ 636076 h 1790632"/>
                    <a:gd name="connsiteX4" fmla="*/ 2016131 w 2016131"/>
                    <a:gd name="connsiteY4" fmla="*/ 678152 h 1790632"/>
                    <a:gd name="connsiteX5" fmla="*/ 903651 w 2016131"/>
                    <a:gd name="connsiteY5" fmla="*/ 1790632 h 1790632"/>
                    <a:gd name="connsiteX6" fmla="*/ 773200 w 2016131"/>
                    <a:gd name="connsiteY6" fmla="*/ 1672069 h 1790632"/>
                    <a:gd name="connsiteX7" fmla="*/ 2636 w 2016131"/>
                    <a:gd name="connsiteY7" fmla="*/ 52200 h 1790632"/>
                    <a:gd name="connsiteX8" fmla="*/ 0 w 2016131"/>
                    <a:gd name="connsiteY8" fmla="*/ 0 h 179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131" h="1790632">
                      <a:moveTo>
                        <a:pt x="0" y="0"/>
                      </a:moveTo>
                      <a:lnTo>
                        <a:pt x="1578785" y="0"/>
                      </a:lnTo>
                      <a:lnTo>
                        <a:pt x="1583840" y="29402"/>
                      </a:lnTo>
                      <a:cubicBezTo>
                        <a:pt x="1639704" y="271405"/>
                        <a:pt x="1774592" y="483176"/>
                        <a:pt x="1959864" y="636076"/>
                      </a:cubicBezTo>
                      <a:lnTo>
                        <a:pt x="2016131" y="678152"/>
                      </a:lnTo>
                      <a:lnTo>
                        <a:pt x="903651" y="1790632"/>
                      </a:lnTo>
                      <a:lnTo>
                        <a:pt x="773200" y="1672069"/>
                      </a:lnTo>
                      <a:cubicBezTo>
                        <a:pt x="349143" y="1248013"/>
                        <a:pt x="66637" y="682404"/>
                        <a:pt x="2636" y="52200"/>
                      </a:cubicBezTo>
                      <a:lnTo>
                        <a:pt x="0" y="0"/>
                      </a:lnTo>
                      <a:close/>
                    </a:path>
                  </a:pathLst>
                </a:custGeom>
                <a:solidFill>
                  <a:srgbClr val="E5223D"/>
                </a:solidFill>
                <a:ln>
                  <a:noFill/>
                </a:ln>
                <a:sp3d prstMaterial="matte">
                  <a:bevelT w="0" h="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7" name="Freeform 46">
                  <a:extLst>
                    <a:ext uri="{FF2B5EF4-FFF2-40B4-BE49-F238E27FC236}">
                      <a16:creationId xmlns:a16="http://schemas.microsoft.com/office/drawing/2014/main" id="{73E4E6AB-146C-7C4C-9288-32BA74DA5406}"/>
                    </a:ext>
                  </a:extLst>
                </p:cNvPr>
                <p:cNvSpPr/>
                <p:nvPr/>
              </p:nvSpPr>
              <p:spPr>
                <a:xfrm>
                  <a:off x="6756389" y="3643517"/>
                  <a:ext cx="1990168" cy="1769026"/>
                </a:xfrm>
                <a:custGeom>
                  <a:avLst/>
                  <a:gdLst>
                    <a:gd name="connsiteX0" fmla="*/ 411382 w 1990168"/>
                    <a:gd name="connsiteY0" fmla="*/ 0 h 1769026"/>
                    <a:gd name="connsiteX1" fmla="*/ 1990168 w 1990168"/>
                    <a:gd name="connsiteY1" fmla="*/ 0 h 1769026"/>
                    <a:gd name="connsiteX2" fmla="*/ 1987532 w 1990168"/>
                    <a:gd name="connsiteY2" fmla="*/ 52200 h 1769026"/>
                    <a:gd name="connsiteX3" fmla="*/ 1216968 w 1990168"/>
                    <a:gd name="connsiteY3" fmla="*/ 1672069 h 1769026"/>
                    <a:gd name="connsiteX4" fmla="*/ 1110290 w 1990168"/>
                    <a:gd name="connsiteY4" fmla="*/ 1769026 h 1769026"/>
                    <a:gd name="connsiteX5" fmla="*/ 0 w 1990168"/>
                    <a:gd name="connsiteY5" fmla="*/ 658736 h 1769026"/>
                    <a:gd name="connsiteX6" fmla="*/ 30303 w 1990168"/>
                    <a:gd name="connsiteY6" fmla="*/ 636076 h 1769026"/>
                    <a:gd name="connsiteX7" fmla="*/ 406327 w 1990168"/>
                    <a:gd name="connsiteY7" fmla="*/ 29402 h 1769026"/>
                    <a:gd name="connsiteX8" fmla="*/ 411382 w 1990168"/>
                    <a:gd name="connsiteY8" fmla="*/ 0 h 176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0168" h="1769026">
                      <a:moveTo>
                        <a:pt x="411382" y="0"/>
                      </a:moveTo>
                      <a:lnTo>
                        <a:pt x="1990168" y="0"/>
                      </a:lnTo>
                      <a:lnTo>
                        <a:pt x="1987532" y="52200"/>
                      </a:lnTo>
                      <a:cubicBezTo>
                        <a:pt x="1923532" y="682404"/>
                        <a:pt x="1641025" y="1248013"/>
                        <a:pt x="1216968" y="1672069"/>
                      </a:cubicBezTo>
                      <a:lnTo>
                        <a:pt x="1110290" y="1769026"/>
                      </a:lnTo>
                      <a:lnTo>
                        <a:pt x="0" y="658736"/>
                      </a:lnTo>
                      <a:lnTo>
                        <a:pt x="30303" y="636076"/>
                      </a:lnTo>
                      <a:cubicBezTo>
                        <a:pt x="215576" y="483176"/>
                        <a:pt x="350463" y="271405"/>
                        <a:pt x="406327" y="29402"/>
                      </a:cubicBezTo>
                      <a:lnTo>
                        <a:pt x="411382" y="0"/>
                      </a:lnTo>
                      <a:close/>
                    </a:path>
                  </a:pathLst>
                </a:custGeom>
                <a:solidFill>
                  <a:srgbClr val="C8212F"/>
                </a:solidFill>
                <a:ln>
                  <a:noFill/>
                </a:ln>
                <a:sp3d prstMaterial="matte">
                  <a:bevelT w="0" h="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8" name="Freeform 47">
                  <a:extLst>
                    <a:ext uri="{FF2B5EF4-FFF2-40B4-BE49-F238E27FC236}">
                      <a16:creationId xmlns:a16="http://schemas.microsoft.com/office/drawing/2014/main" id="{2048F8C9-12D7-7948-AF38-C1BF81F3B883}"/>
                    </a:ext>
                  </a:extLst>
                </p:cNvPr>
                <p:cNvSpPr/>
                <p:nvPr/>
              </p:nvSpPr>
              <p:spPr>
                <a:xfrm>
                  <a:off x="6114631" y="4291457"/>
                  <a:ext cx="1761602" cy="1791368"/>
                </a:xfrm>
                <a:custGeom>
                  <a:avLst/>
                  <a:gdLst>
                    <a:gd name="connsiteX0" fmla="*/ 650688 w 1761602"/>
                    <a:gd name="connsiteY0" fmla="*/ 0 h 1791368"/>
                    <a:gd name="connsiteX1" fmla="*/ 1761602 w 1761602"/>
                    <a:gd name="connsiteY1" fmla="*/ 1110914 h 1791368"/>
                    <a:gd name="connsiteX2" fmla="*/ 1684875 w 1761602"/>
                    <a:gd name="connsiteY2" fmla="*/ 1180649 h 1791368"/>
                    <a:gd name="connsiteX3" fmla="*/ 221364 w 1761602"/>
                    <a:gd name="connsiteY3" fmla="*/ 1781584 h 1791368"/>
                    <a:gd name="connsiteX4" fmla="*/ 0 w 1761602"/>
                    <a:gd name="connsiteY4" fmla="*/ 1791368 h 1791368"/>
                    <a:gd name="connsiteX5" fmla="*/ 0 w 1761602"/>
                    <a:gd name="connsiteY5" fmla="*/ 224212 h 1791368"/>
                    <a:gd name="connsiteX6" fmla="*/ 150639 w 1761602"/>
                    <a:gd name="connsiteY6" fmla="*/ 212815 h 1791368"/>
                    <a:gd name="connsiteX7" fmla="*/ 602822 w 1761602"/>
                    <a:gd name="connsiteY7" fmla="*/ 35794 h 1791368"/>
                    <a:gd name="connsiteX8" fmla="*/ 650688 w 1761602"/>
                    <a:gd name="connsiteY8" fmla="*/ 0 h 179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1602" h="1791368">
                      <a:moveTo>
                        <a:pt x="650688" y="0"/>
                      </a:moveTo>
                      <a:lnTo>
                        <a:pt x="1761602" y="1110914"/>
                      </a:lnTo>
                      <a:lnTo>
                        <a:pt x="1684875" y="1180649"/>
                      </a:lnTo>
                      <a:cubicBezTo>
                        <a:pt x="1279811" y="1514937"/>
                        <a:pt x="774790" y="1732433"/>
                        <a:pt x="221364" y="1781584"/>
                      </a:cubicBezTo>
                      <a:lnTo>
                        <a:pt x="0" y="1791368"/>
                      </a:lnTo>
                      <a:lnTo>
                        <a:pt x="0" y="224212"/>
                      </a:lnTo>
                      <a:lnTo>
                        <a:pt x="150639" y="212815"/>
                      </a:lnTo>
                      <a:cubicBezTo>
                        <a:pt x="316218" y="187515"/>
                        <a:pt x="469774" y="125680"/>
                        <a:pt x="602822" y="35794"/>
                      </a:cubicBezTo>
                      <a:lnTo>
                        <a:pt x="650688" y="0"/>
                      </a:lnTo>
                      <a:close/>
                    </a:path>
                  </a:pathLst>
                </a:custGeom>
                <a:solidFill>
                  <a:srgbClr val="EE402C"/>
                </a:solidFill>
                <a:ln>
                  <a:noFill/>
                </a:ln>
                <a:sp3d prstMaterial="matte">
                  <a:bevelT w="0" h="190500"/>
                  <a:bevelB w="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9" name="Freeform 48">
                  <a:extLst>
                    <a:ext uri="{FF2B5EF4-FFF2-40B4-BE49-F238E27FC236}">
                      <a16:creationId xmlns:a16="http://schemas.microsoft.com/office/drawing/2014/main" id="{32741BE2-61E0-554E-9DDC-F93AAE383975}"/>
                    </a:ext>
                  </a:extLst>
                </p:cNvPr>
                <p:cNvSpPr/>
                <p:nvPr/>
              </p:nvSpPr>
              <p:spPr>
                <a:xfrm>
                  <a:off x="4339539" y="4310874"/>
                  <a:ext cx="1765949" cy="1772775"/>
                </a:xfrm>
                <a:custGeom>
                  <a:avLst/>
                  <a:gdLst>
                    <a:gd name="connsiteX0" fmla="*/ 1113104 w 1765949"/>
                    <a:gd name="connsiteY0" fmla="*/ 0 h 1772775"/>
                    <a:gd name="connsiteX1" fmla="*/ 1135005 w 1765949"/>
                    <a:gd name="connsiteY1" fmla="*/ 16378 h 1772775"/>
                    <a:gd name="connsiteX2" fmla="*/ 1756460 w 1765949"/>
                    <a:gd name="connsiteY2" fmla="*/ 206206 h 1772775"/>
                    <a:gd name="connsiteX3" fmla="*/ 1765949 w 1765949"/>
                    <a:gd name="connsiteY3" fmla="*/ 205488 h 1772775"/>
                    <a:gd name="connsiteX4" fmla="*/ 1765949 w 1765949"/>
                    <a:gd name="connsiteY4" fmla="*/ 1772356 h 1772775"/>
                    <a:gd name="connsiteX5" fmla="*/ 1756461 w 1765949"/>
                    <a:gd name="connsiteY5" fmla="*/ 1772775 h 1772775"/>
                    <a:gd name="connsiteX6" fmla="*/ 52955 w 1765949"/>
                    <a:gd name="connsiteY6" fmla="*/ 1161233 h 1772775"/>
                    <a:gd name="connsiteX7" fmla="*/ 0 w 1765949"/>
                    <a:gd name="connsiteY7" fmla="*/ 1113104 h 1772775"/>
                    <a:gd name="connsiteX8" fmla="*/ 1113104 w 1765949"/>
                    <a:gd name="connsiteY8" fmla="*/ 0 h 17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5949" h="1772775">
                      <a:moveTo>
                        <a:pt x="1113104" y="0"/>
                      </a:moveTo>
                      <a:lnTo>
                        <a:pt x="1135005" y="16378"/>
                      </a:lnTo>
                      <a:cubicBezTo>
                        <a:pt x="1312403" y="136226"/>
                        <a:pt x="1526259" y="206206"/>
                        <a:pt x="1756460" y="206206"/>
                      </a:cubicBezTo>
                      <a:lnTo>
                        <a:pt x="1765949" y="205488"/>
                      </a:lnTo>
                      <a:lnTo>
                        <a:pt x="1765949" y="1772356"/>
                      </a:lnTo>
                      <a:lnTo>
                        <a:pt x="1756461" y="1772775"/>
                      </a:lnTo>
                      <a:cubicBezTo>
                        <a:pt x="1109372" y="1772775"/>
                        <a:pt x="515885" y="1543276"/>
                        <a:pt x="52955" y="1161233"/>
                      </a:cubicBezTo>
                      <a:lnTo>
                        <a:pt x="0" y="1113104"/>
                      </a:lnTo>
                      <a:lnTo>
                        <a:pt x="1113104" y="0"/>
                      </a:lnTo>
                      <a:close/>
                    </a:path>
                  </a:pathLst>
                </a:custGeom>
                <a:solidFill>
                  <a:srgbClr val="DEA73A"/>
                </a:solidFill>
                <a:ln>
                  <a:noFill/>
                </a:ln>
                <a:sp3d prstMaterial="matte">
                  <a:bevelT w="0" h="190500"/>
                  <a:bevelB w="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pic>
            <p:nvPicPr>
              <p:cNvPr id="34" name="Picture 33">
                <a:extLst>
                  <a:ext uri="{FF2B5EF4-FFF2-40B4-BE49-F238E27FC236}">
                    <a16:creationId xmlns:a16="http://schemas.microsoft.com/office/drawing/2014/main" id="{801C2C6F-2E9F-7B46-AE9E-75E91D4EB0E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865691">
                <a:off x="3698058" y="2294899"/>
                <a:ext cx="1082593" cy="1082593"/>
              </a:xfrm>
              <a:prstGeom prst="rect">
                <a:avLst/>
              </a:prstGeom>
              <a:effectLst/>
              <a:sp3d prstMaterial="matte"/>
            </p:spPr>
          </p:pic>
          <p:pic>
            <p:nvPicPr>
              <p:cNvPr id="35" name="Picture 34">
                <a:extLst>
                  <a:ext uri="{FF2B5EF4-FFF2-40B4-BE49-F238E27FC236}">
                    <a16:creationId xmlns:a16="http://schemas.microsoft.com/office/drawing/2014/main" id="{963E0611-1F4C-7349-8915-662559E76C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266161">
                <a:off x="6360510" y="1203203"/>
                <a:ext cx="1082593" cy="1082593"/>
              </a:xfrm>
              <a:prstGeom prst="rect">
                <a:avLst/>
              </a:prstGeom>
              <a:effectLst/>
              <a:sp3d prstMaterial="matte"/>
            </p:spPr>
          </p:pic>
          <p:pic>
            <p:nvPicPr>
              <p:cNvPr id="36" name="Picture 35">
                <a:extLst>
                  <a:ext uri="{FF2B5EF4-FFF2-40B4-BE49-F238E27FC236}">
                    <a16:creationId xmlns:a16="http://schemas.microsoft.com/office/drawing/2014/main" id="{921A743A-4A69-824A-9DBF-62F46C2889B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916368">
                <a:off x="6194068" y="4743588"/>
                <a:ext cx="1082593" cy="1082593"/>
              </a:xfrm>
              <a:prstGeom prst="rect">
                <a:avLst/>
              </a:prstGeom>
              <a:effectLst>
                <a:softEdge rad="25400"/>
              </a:effectLst>
              <a:sp3d prstMaterial="matte"/>
            </p:spPr>
          </p:pic>
          <p:pic>
            <p:nvPicPr>
              <p:cNvPr id="37" name="Picture 36">
                <a:extLst>
                  <a:ext uri="{FF2B5EF4-FFF2-40B4-BE49-F238E27FC236}">
                    <a16:creationId xmlns:a16="http://schemas.microsoft.com/office/drawing/2014/main" id="{F0098FE6-6E3E-C547-97B7-BFC328E8A66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1024257">
                <a:off x="7257444" y="3717032"/>
                <a:ext cx="1082593" cy="1082593"/>
              </a:xfrm>
              <a:prstGeom prst="rect">
                <a:avLst/>
              </a:prstGeom>
              <a:effectLst>
                <a:softEdge rad="25400"/>
              </a:effectLst>
              <a:sp3d prstMaterial="matte"/>
            </p:spPr>
          </p:pic>
          <p:pic>
            <p:nvPicPr>
              <p:cNvPr id="38" name="Picture 37">
                <a:extLst>
                  <a:ext uri="{FF2B5EF4-FFF2-40B4-BE49-F238E27FC236}">
                    <a16:creationId xmlns:a16="http://schemas.microsoft.com/office/drawing/2014/main" id="{4BB17700-3BB8-6F43-9C4F-2EBE5140F5F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323069">
                <a:off x="7371581" y="2328083"/>
                <a:ext cx="1082593" cy="1082593"/>
              </a:xfrm>
              <a:prstGeom prst="rect">
                <a:avLst/>
              </a:prstGeom>
              <a:effectLst>
                <a:softEdge rad="12700"/>
              </a:effectLst>
              <a:sp3d prstMaterial="matte"/>
            </p:spPr>
          </p:pic>
          <p:pic>
            <p:nvPicPr>
              <p:cNvPr id="39" name="Picture 38">
                <a:extLst>
                  <a:ext uri="{FF2B5EF4-FFF2-40B4-BE49-F238E27FC236}">
                    <a16:creationId xmlns:a16="http://schemas.microsoft.com/office/drawing/2014/main" id="{1E08332A-FF47-B240-8F35-2BD3BC2B7CE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412608">
                <a:off x="4849539" y="4806865"/>
                <a:ext cx="1082593" cy="1082593"/>
              </a:xfrm>
              <a:prstGeom prst="rect">
                <a:avLst/>
              </a:prstGeom>
              <a:effectLst>
                <a:softEdge rad="12700"/>
              </a:effectLst>
              <a:sp3d prstMaterial="matte"/>
            </p:spPr>
          </p:pic>
          <p:pic>
            <p:nvPicPr>
              <p:cNvPr id="40" name="Picture 39">
                <a:extLst>
                  <a:ext uri="{FF2B5EF4-FFF2-40B4-BE49-F238E27FC236}">
                    <a16:creationId xmlns:a16="http://schemas.microsoft.com/office/drawing/2014/main" id="{44EA7287-83EE-EC4A-8D87-7EE9B5806CD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338291">
                <a:off x="3884711" y="3789648"/>
                <a:ext cx="1082593" cy="1082593"/>
              </a:xfrm>
              <a:prstGeom prst="rect">
                <a:avLst/>
              </a:prstGeom>
              <a:effectLst>
                <a:softEdge rad="12700"/>
              </a:effectLst>
              <a:sp3d prstMaterial="matte"/>
            </p:spPr>
          </p:pic>
          <p:pic>
            <p:nvPicPr>
              <p:cNvPr id="41" name="Picture 40">
                <a:extLst>
                  <a:ext uri="{FF2B5EF4-FFF2-40B4-BE49-F238E27FC236}">
                    <a16:creationId xmlns:a16="http://schemas.microsoft.com/office/drawing/2014/main" id="{9F4A051B-F0F9-2942-B731-E8E0F6787EA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743863" y="1241177"/>
                <a:ext cx="1081322" cy="1081322"/>
              </a:xfrm>
              <a:prstGeom prst="rect">
                <a:avLst/>
              </a:prstGeom>
              <a:effectLst>
                <a:softEdge rad="25400"/>
              </a:effectLst>
              <a:sp3d prstMaterial="matte"/>
            </p:spPr>
          </p:pic>
        </p:grpSp>
        <p:grpSp>
          <p:nvGrpSpPr>
            <p:cNvPr id="17" name="Group 16">
              <a:extLst>
                <a:ext uri="{FF2B5EF4-FFF2-40B4-BE49-F238E27FC236}">
                  <a16:creationId xmlns:a16="http://schemas.microsoft.com/office/drawing/2014/main" id="{41C31570-A622-0742-A7BE-81EC60D1FC2C}"/>
                </a:ext>
              </a:extLst>
            </p:cNvPr>
            <p:cNvGrpSpPr/>
            <p:nvPr/>
          </p:nvGrpSpPr>
          <p:grpSpPr>
            <a:xfrm>
              <a:off x="6948559" y="2349548"/>
              <a:ext cx="931009" cy="884702"/>
              <a:chOff x="5657839" y="457074"/>
              <a:chExt cx="2278300" cy="2164981"/>
            </a:xfrm>
            <a:effectLst>
              <a:outerShdw blurRad="63500" sx="102000" sy="102000" algn="ctr" rotWithShape="0">
                <a:prstClr val="black">
                  <a:alpha val="40000"/>
                </a:prstClr>
              </a:outerShdw>
            </a:effectLst>
            <a:scene3d>
              <a:camera prst="perspectiveRelaxed" fov="0">
                <a:rot lat="17973603" lon="0" rev="0"/>
              </a:camera>
              <a:lightRig rig="threePt" dir="t"/>
            </a:scene3d>
          </p:grpSpPr>
          <p:sp>
            <p:nvSpPr>
              <p:cNvPr id="24" name="Freeform 23">
                <a:extLst>
                  <a:ext uri="{FF2B5EF4-FFF2-40B4-BE49-F238E27FC236}">
                    <a16:creationId xmlns:a16="http://schemas.microsoft.com/office/drawing/2014/main" id="{81A617F4-14D1-6145-A56D-0A1AEA93EF0C}"/>
                  </a:ext>
                </a:extLst>
              </p:cNvPr>
              <p:cNvSpPr/>
              <p:nvPr/>
            </p:nvSpPr>
            <p:spPr>
              <a:xfrm rot="16200000">
                <a:off x="5695640" y="419597"/>
                <a:ext cx="1073946" cy="1148900"/>
              </a:xfrm>
              <a:custGeom>
                <a:avLst/>
                <a:gdLst>
                  <a:gd name="connsiteX0" fmla="*/ 1073946 w 1073946"/>
                  <a:gd name="connsiteY0" fmla="*/ 1145476 h 1148900"/>
                  <a:gd name="connsiteX1" fmla="*/ 1073783 w 1073946"/>
                  <a:gd name="connsiteY1" fmla="*/ 1148900 h 1148900"/>
                  <a:gd name="connsiteX2" fmla="*/ 1071146 w 1073946"/>
                  <a:gd name="connsiteY2" fmla="*/ 1148900 h 1148900"/>
                  <a:gd name="connsiteX3" fmla="*/ 1071154 w 1073946"/>
                  <a:gd name="connsiteY3" fmla="*/ 1148735 h 1148900"/>
                  <a:gd name="connsiteX4" fmla="*/ 393872 w 1073946"/>
                  <a:gd name="connsiteY4" fmla="*/ 1148735 h 1148900"/>
                  <a:gd name="connsiteX5" fmla="*/ 386151 w 1073946"/>
                  <a:gd name="connsiteY5" fmla="*/ 1072148 h 1148900"/>
                  <a:gd name="connsiteX6" fmla="*/ 636 w 1073946"/>
                  <a:gd name="connsiteY6" fmla="*/ 757944 h 1148900"/>
                  <a:gd name="connsiteX7" fmla="*/ 0 w 1073946"/>
                  <a:gd name="connsiteY7" fmla="*/ 758008 h 1148900"/>
                  <a:gd name="connsiteX8" fmla="*/ 0 w 1073946"/>
                  <a:gd name="connsiteY8" fmla="*/ 0 h 1148900"/>
                  <a:gd name="connsiteX9" fmla="*/ 98902 w 1073946"/>
                  <a:gd name="connsiteY9" fmla="*/ 5270 h 1148900"/>
                  <a:gd name="connsiteX10" fmla="*/ 1073946 w 1073946"/>
                  <a:gd name="connsiteY10" fmla="*/ 1145476 h 114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3946" h="1148900">
                    <a:moveTo>
                      <a:pt x="1073946" y="1145476"/>
                    </a:moveTo>
                    <a:lnTo>
                      <a:pt x="1073783" y="1148900"/>
                    </a:lnTo>
                    <a:lnTo>
                      <a:pt x="1071146" y="1148900"/>
                    </a:lnTo>
                    <a:lnTo>
                      <a:pt x="1071154" y="1148735"/>
                    </a:lnTo>
                    <a:lnTo>
                      <a:pt x="393872" y="1148735"/>
                    </a:lnTo>
                    <a:lnTo>
                      <a:pt x="386151" y="1072148"/>
                    </a:lnTo>
                    <a:cubicBezTo>
                      <a:pt x="349458" y="892832"/>
                      <a:pt x="190800" y="757944"/>
                      <a:pt x="636" y="757944"/>
                    </a:cubicBezTo>
                    <a:lnTo>
                      <a:pt x="0" y="758008"/>
                    </a:lnTo>
                    <a:lnTo>
                      <a:pt x="0" y="0"/>
                    </a:lnTo>
                    <a:lnTo>
                      <a:pt x="98902" y="5270"/>
                    </a:lnTo>
                    <a:cubicBezTo>
                      <a:pt x="646570" y="63964"/>
                      <a:pt x="1073946" y="552052"/>
                      <a:pt x="1073946" y="1145476"/>
                    </a:cubicBezTo>
                    <a:close/>
                  </a:path>
                </a:pathLst>
              </a:custGeom>
              <a:solidFill>
                <a:srgbClr val="A31C43"/>
              </a:solidFill>
              <a:ln>
                <a:noFill/>
              </a:ln>
              <a:sp3d prstMaterial="matte">
                <a:bevelT w="0" h="1270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25" name="Freeform 24">
                <a:extLst>
                  <a:ext uri="{FF2B5EF4-FFF2-40B4-BE49-F238E27FC236}">
                    <a16:creationId xmlns:a16="http://schemas.microsoft.com/office/drawing/2014/main" id="{75C559B6-ED2C-8947-ABD9-A453CE0C2CD6}"/>
                  </a:ext>
                </a:extLst>
              </p:cNvPr>
              <p:cNvSpPr/>
              <p:nvPr/>
            </p:nvSpPr>
            <p:spPr>
              <a:xfrm rot="16200000">
                <a:off x="6835021" y="431917"/>
                <a:ext cx="1073161" cy="1129074"/>
              </a:xfrm>
              <a:custGeom>
                <a:avLst/>
                <a:gdLst>
                  <a:gd name="connsiteX0" fmla="*/ 1073161 w 1073161"/>
                  <a:gd name="connsiteY0" fmla="*/ 0 h 1129074"/>
                  <a:gd name="connsiteX1" fmla="*/ 1068339 w 1073161"/>
                  <a:gd name="connsiteY1" fmla="*/ 100780 h 1129074"/>
                  <a:gd name="connsiteX2" fmla="*/ 98902 w 1073161"/>
                  <a:gd name="connsiteY2" fmla="*/ 1123803 h 1129074"/>
                  <a:gd name="connsiteX3" fmla="*/ 0 w 1073161"/>
                  <a:gd name="connsiteY3" fmla="*/ 1129074 h 1129074"/>
                  <a:gd name="connsiteX4" fmla="*/ 0 w 1073161"/>
                  <a:gd name="connsiteY4" fmla="*/ 395797 h 1129074"/>
                  <a:gd name="connsiteX5" fmla="*/ 2651 w 1073161"/>
                  <a:gd name="connsiteY5" fmla="*/ 396064 h 1129074"/>
                  <a:gd name="connsiteX6" fmla="*/ 396161 w 1073161"/>
                  <a:gd name="connsiteY6" fmla="*/ 2554 h 1129074"/>
                  <a:gd name="connsiteX7" fmla="*/ 395904 w 1073161"/>
                  <a:gd name="connsiteY7" fmla="*/ 0 h 1129074"/>
                  <a:gd name="connsiteX8" fmla="*/ 1073161 w 1073161"/>
                  <a:gd name="connsiteY8" fmla="*/ 0 h 112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161" h="1129074">
                    <a:moveTo>
                      <a:pt x="1073161" y="0"/>
                    </a:moveTo>
                    <a:lnTo>
                      <a:pt x="1068339" y="100780"/>
                    </a:lnTo>
                    <a:cubicBezTo>
                      <a:pt x="1016428" y="640192"/>
                      <a:pt x="610058" y="1069023"/>
                      <a:pt x="98902" y="1123803"/>
                    </a:cubicBezTo>
                    <a:lnTo>
                      <a:pt x="0" y="1129074"/>
                    </a:lnTo>
                    <a:lnTo>
                      <a:pt x="0" y="395797"/>
                    </a:lnTo>
                    <a:lnTo>
                      <a:pt x="2651" y="396064"/>
                    </a:lnTo>
                    <a:cubicBezTo>
                      <a:pt x="219981" y="396064"/>
                      <a:pt x="396161" y="219884"/>
                      <a:pt x="396161" y="2554"/>
                    </a:cubicBezTo>
                    <a:lnTo>
                      <a:pt x="395904" y="0"/>
                    </a:lnTo>
                    <a:lnTo>
                      <a:pt x="1073161" y="0"/>
                    </a:lnTo>
                    <a:close/>
                  </a:path>
                </a:pathLst>
              </a:custGeom>
              <a:solidFill>
                <a:srgbClr val="DF2568"/>
              </a:solidFill>
              <a:ln>
                <a:noFill/>
              </a:ln>
              <a:sp3d prstMaterial="matte">
                <a:bevelT w="0" h="1270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26" name="Freeform 25">
                <a:extLst>
                  <a:ext uri="{FF2B5EF4-FFF2-40B4-BE49-F238E27FC236}">
                    <a16:creationId xmlns:a16="http://schemas.microsoft.com/office/drawing/2014/main" id="{DD242254-06D3-624C-9CDA-AF0E32B0C9F3}"/>
                  </a:ext>
                </a:extLst>
              </p:cNvPr>
              <p:cNvSpPr/>
              <p:nvPr/>
            </p:nvSpPr>
            <p:spPr>
              <a:xfrm rot="16200000">
                <a:off x="6610037" y="1333993"/>
                <a:ext cx="393889" cy="165"/>
              </a:xfrm>
              <a:custGeom>
                <a:avLst/>
                <a:gdLst>
                  <a:gd name="connsiteX0" fmla="*/ 393889 w 393889"/>
                  <a:gd name="connsiteY0" fmla="*/ 165 h 165"/>
                  <a:gd name="connsiteX1" fmla="*/ 0 w 393889"/>
                  <a:gd name="connsiteY1" fmla="*/ 165 h 165"/>
                  <a:gd name="connsiteX2" fmla="*/ 0 w 393889"/>
                  <a:gd name="connsiteY2" fmla="*/ 0 h 165"/>
                  <a:gd name="connsiteX3" fmla="*/ 393872 w 393889"/>
                  <a:gd name="connsiteY3" fmla="*/ 0 h 165"/>
                  <a:gd name="connsiteX4" fmla="*/ 393889 w 393889"/>
                  <a:gd name="connsiteY4" fmla="*/ 165 h 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89" h="165">
                    <a:moveTo>
                      <a:pt x="393889" y="165"/>
                    </a:moveTo>
                    <a:lnTo>
                      <a:pt x="0" y="165"/>
                    </a:lnTo>
                    <a:lnTo>
                      <a:pt x="0" y="0"/>
                    </a:lnTo>
                    <a:lnTo>
                      <a:pt x="393872" y="0"/>
                    </a:lnTo>
                    <a:lnTo>
                      <a:pt x="393889" y="165"/>
                    </a:lnTo>
                    <a:close/>
                  </a:path>
                </a:pathLst>
              </a:custGeom>
              <a:solidFill>
                <a:srgbClr val="DF2568"/>
              </a:solidFill>
              <a:ln>
                <a:noFill/>
              </a:ln>
              <a:sp3d prstMaterial="matte"/>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27" name="Freeform 26">
                <a:extLst>
                  <a:ext uri="{FF2B5EF4-FFF2-40B4-BE49-F238E27FC236}">
                    <a16:creationId xmlns:a16="http://schemas.microsoft.com/office/drawing/2014/main" id="{247D9BA9-678C-9944-A49A-76F3CDCBFF8B}"/>
                  </a:ext>
                </a:extLst>
              </p:cNvPr>
              <p:cNvSpPr/>
              <p:nvPr/>
            </p:nvSpPr>
            <p:spPr>
              <a:xfrm rot="16200000">
                <a:off x="6826575" y="1514456"/>
                <a:ext cx="1085313" cy="1129885"/>
              </a:xfrm>
              <a:custGeom>
                <a:avLst/>
                <a:gdLst>
                  <a:gd name="connsiteX0" fmla="*/ 1085313 w 1085313"/>
                  <a:gd name="connsiteY0" fmla="*/ 392336 h 1129885"/>
                  <a:gd name="connsiteX1" fmla="*/ 1085313 w 1085313"/>
                  <a:gd name="connsiteY1" fmla="*/ 1129885 h 1129885"/>
                  <a:gd name="connsiteX2" fmla="*/ 4830 w 1085313"/>
                  <a:gd name="connsiteY2" fmla="*/ 100945 h 1129885"/>
                  <a:gd name="connsiteX3" fmla="*/ 0 w 1085313"/>
                  <a:gd name="connsiteY3" fmla="*/ 0 h 1129885"/>
                  <a:gd name="connsiteX4" fmla="*/ 698215 w 1085313"/>
                  <a:gd name="connsiteY4" fmla="*/ 0 h 1129885"/>
                  <a:gd name="connsiteX5" fmla="*/ 706156 w 1085313"/>
                  <a:gd name="connsiteY5" fmla="*/ 78773 h 1129885"/>
                  <a:gd name="connsiteX6" fmla="*/ 1012365 w 1085313"/>
                  <a:gd name="connsiteY6" fmla="*/ 384982 h 1129885"/>
                  <a:gd name="connsiteX7" fmla="*/ 1085313 w 1085313"/>
                  <a:gd name="connsiteY7" fmla="*/ 392336 h 112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3" h="1129885">
                    <a:moveTo>
                      <a:pt x="1085313" y="392336"/>
                    </a:moveTo>
                    <a:lnTo>
                      <a:pt x="1085313" y="1129885"/>
                    </a:lnTo>
                    <a:cubicBezTo>
                      <a:pt x="522971" y="1129885"/>
                      <a:pt x="60449" y="678886"/>
                      <a:pt x="4830" y="100945"/>
                    </a:cubicBezTo>
                    <a:lnTo>
                      <a:pt x="0" y="0"/>
                    </a:lnTo>
                    <a:lnTo>
                      <a:pt x="698215" y="0"/>
                    </a:lnTo>
                    <a:lnTo>
                      <a:pt x="706156" y="78773"/>
                    </a:lnTo>
                    <a:cubicBezTo>
                      <a:pt x="737607" y="232473"/>
                      <a:pt x="858665" y="353531"/>
                      <a:pt x="1012365" y="384982"/>
                    </a:cubicBezTo>
                    <a:lnTo>
                      <a:pt x="1085313" y="392336"/>
                    </a:lnTo>
                    <a:close/>
                  </a:path>
                </a:pathLst>
              </a:custGeom>
              <a:solidFill>
                <a:srgbClr val="C08D2B"/>
              </a:solidFill>
              <a:ln>
                <a:noFill/>
              </a:ln>
              <a:sp3d prstMaterial="matte">
                <a:bevelT w="0" h="1270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28" name="Freeform 27">
                <a:extLst>
                  <a:ext uri="{FF2B5EF4-FFF2-40B4-BE49-F238E27FC236}">
                    <a16:creationId xmlns:a16="http://schemas.microsoft.com/office/drawing/2014/main" id="{222EE169-81B5-A04F-8ECC-64275D1F1BCD}"/>
                  </a:ext>
                </a:extLst>
              </p:cNvPr>
              <p:cNvSpPr/>
              <p:nvPr/>
            </p:nvSpPr>
            <p:spPr>
              <a:xfrm rot="16200000">
                <a:off x="5689568" y="1499823"/>
                <a:ext cx="1086090" cy="1149548"/>
              </a:xfrm>
              <a:custGeom>
                <a:avLst/>
                <a:gdLst>
                  <a:gd name="connsiteX0" fmla="*/ 1086090 w 1086090"/>
                  <a:gd name="connsiteY0" fmla="*/ 0 h 1149548"/>
                  <a:gd name="connsiteX1" fmla="*/ 1086090 w 1086090"/>
                  <a:gd name="connsiteY1" fmla="*/ 758976 h 1149548"/>
                  <a:gd name="connsiteX2" fmla="*/ 1013814 w 1086090"/>
                  <a:gd name="connsiteY2" fmla="*/ 766263 h 1149548"/>
                  <a:gd name="connsiteX3" fmla="*/ 707605 w 1086090"/>
                  <a:gd name="connsiteY3" fmla="*/ 1072472 h 1149548"/>
                  <a:gd name="connsiteX4" fmla="*/ 699835 w 1086090"/>
                  <a:gd name="connsiteY4" fmla="*/ 1149548 h 1149548"/>
                  <a:gd name="connsiteX5" fmla="*/ 163 w 1086090"/>
                  <a:gd name="connsiteY5" fmla="*/ 1149548 h 1149548"/>
                  <a:gd name="connsiteX6" fmla="*/ 0 w 1086090"/>
                  <a:gd name="connsiteY6" fmla="*/ 1146124 h 1149548"/>
                  <a:gd name="connsiteX7" fmla="*/ 1086090 w 1086090"/>
                  <a:gd name="connsiteY7" fmla="*/ 0 h 114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6090" h="1149548">
                    <a:moveTo>
                      <a:pt x="1086090" y="0"/>
                    </a:moveTo>
                    <a:lnTo>
                      <a:pt x="1086090" y="758976"/>
                    </a:lnTo>
                    <a:lnTo>
                      <a:pt x="1013814" y="766263"/>
                    </a:lnTo>
                    <a:cubicBezTo>
                      <a:pt x="860114" y="797714"/>
                      <a:pt x="739056" y="918772"/>
                      <a:pt x="707605" y="1072472"/>
                    </a:cubicBezTo>
                    <a:lnTo>
                      <a:pt x="699835" y="1149548"/>
                    </a:lnTo>
                    <a:lnTo>
                      <a:pt x="163" y="1149548"/>
                    </a:lnTo>
                    <a:lnTo>
                      <a:pt x="0" y="1146124"/>
                    </a:lnTo>
                    <a:cubicBezTo>
                      <a:pt x="0" y="513138"/>
                      <a:pt x="486259" y="0"/>
                      <a:pt x="1086090" y="0"/>
                    </a:cubicBezTo>
                    <a:close/>
                  </a:path>
                </a:pathLst>
              </a:custGeom>
              <a:solidFill>
                <a:srgbClr val="F36A2E"/>
              </a:solidFill>
              <a:ln>
                <a:noFill/>
              </a:ln>
              <a:sp3d prstMaterial="matte">
                <a:bevelT w="0" h="1270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pic>
            <p:nvPicPr>
              <p:cNvPr id="29" name="Picture 28">
                <a:extLst>
                  <a:ext uri="{FF2B5EF4-FFF2-40B4-BE49-F238E27FC236}">
                    <a16:creationId xmlns:a16="http://schemas.microsoft.com/office/drawing/2014/main" id="{0DBBC106-CB26-A843-A248-2C9A53FB30F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19307801">
                <a:off x="7023328" y="1704360"/>
                <a:ext cx="580901" cy="550474"/>
              </a:xfrm>
              <a:prstGeom prst="rect">
                <a:avLst/>
              </a:prstGeom>
              <a:effectLst>
                <a:softEdge rad="25400"/>
              </a:effectLst>
              <a:sp3d prstMaterial="matte"/>
            </p:spPr>
          </p:pic>
          <p:pic>
            <p:nvPicPr>
              <p:cNvPr id="30" name="Picture 29">
                <a:extLst>
                  <a:ext uri="{FF2B5EF4-FFF2-40B4-BE49-F238E27FC236}">
                    <a16:creationId xmlns:a16="http://schemas.microsoft.com/office/drawing/2014/main" id="{79A9EC20-5016-9740-ACD0-EB1F363901A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743933">
                <a:off x="7125282" y="831943"/>
                <a:ext cx="580901" cy="550474"/>
              </a:xfrm>
              <a:prstGeom prst="rect">
                <a:avLst/>
              </a:prstGeom>
              <a:effectLst>
                <a:softEdge rad="25400"/>
              </a:effectLst>
              <a:sp3d prstMaterial="matte"/>
            </p:spPr>
          </p:pic>
          <p:pic>
            <p:nvPicPr>
              <p:cNvPr id="31" name="Picture 30">
                <a:extLst>
                  <a:ext uri="{FF2B5EF4-FFF2-40B4-BE49-F238E27FC236}">
                    <a16:creationId xmlns:a16="http://schemas.microsoft.com/office/drawing/2014/main" id="{27343753-9C05-3C42-B60D-6E5FC02AF31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2824517">
                <a:off x="5955555" y="1695684"/>
                <a:ext cx="550474" cy="580901"/>
              </a:xfrm>
              <a:prstGeom prst="rect">
                <a:avLst/>
              </a:prstGeom>
              <a:effectLst>
                <a:softEdge rad="25400"/>
              </a:effectLst>
              <a:sp3d prstMaterial="matte"/>
            </p:spPr>
          </p:pic>
          <p:pic>
            <p:nvPicPr>
              <p:cNvPr id="32" name="Picture 31">
                <a:extLst>
                  <a:ext uri="{FF2B5EF4-FFF2-40B4-BE49-F238E27FC236}">
                    <a16:creationId xmlns:a16="http://schemas.microsoft.com/office/drawing/2014/main" id="{428DE1EF-702B-8049-AD0F-F51ADF77152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rot="626000">
                <a:off x="5874985" y="882612"/>
                <a:ext cx="580901" cy="550474"/>
              </a:xfrm>
              <a:prstGeom prst="rect">
                <a:avLst/>
              </a:prstGeom>
              <a:effectLst>
                <a:softEdge rad="25400"/>
              </a:effectLst>
              <a:sp3d prstMaterial="matte"/>
            </p:spPr>
          </p:pic>
        </p:grpSp>
        <p:grpSp>
          <p:nvGrpSpPr>
            <p:cNvPr id="18" name="Group 17">
              <a:extLst>
                <a:ext uri="{FF2B5EF4-FFF2-40B4-BE49-F238E27FC236}">
                  <a16:creationId xmlns:a16="http://schemas.microsoft.com/office/drawing/2014/main" id="{CD6DE5D7-7F74-B145-B03F-D2DAA25871D3}"/>
                </a:ext>
              </a:extLst>
            </p:cNvPr>
            <p:cNvGrpSpPr/>
            <p:nvPr/>
          </p:nvGrpSpPr>
          <p:grpSpPr>
            <a:xfrm>
              <a:off x="7259989" y="2261919"/>
              <a:ext cx="318285" cy="289350"/>
              <a:chOff x="9138949" y="1047668"/>
              <a:chExt cx="1131722" cy="1131722"/>
            </a:xfrm>
            <a:effectLst>
              <a:outerShdw blurRad="63500" sx="102000" sy="102000" algn="ctr" rotWithShape="0">
                <a:prstClr val="black">
                  <a:alpha val="40000"/>
                </a:prstClr>
              </a:outerShdw>
            </a:effectLst>
            <a:scene3d>
              <a:camera prst="perspectiveRelaxed" fov="300000">
                <a:rot lat="18273590" lon="0" rev="0"/>
              </a:camera>
              <a:lightRig rig="threePt" dir="t"/>
            </a:scene3d>
          </p:grpSpPr>
          <p:sp>
            <p:nvSpPr>
              <p:cNvPr id="22" name="Oval 21">
                <a:extLst>
                  <a:ext uri="{FF2B5EF4-FFF2-40B4-BE49-F238E27FC236}">
                    <a16:creationId xmlns:a16="http://schemas.microsoft.com/office/drawing/2014/main" id="{0323CF71-4473-0B44-92F3-CAA1E82F31B5}"/>
                  </a:ext>
                </a:extLst>
              </p:cNvPr>
              <p:cNvSpPr/>
              <p:nvPr/>
            </p:nvSpPr>
            <p:spPr>
              <a:xfrm>
                <a:off x="9138949" y="1047668"/>
                <a:ext cx="1131722" cy="1131722"/>
              </a:xfrm>
              <a:prstGeom prst="ellipse">
                <a:avLst/>
              </a:prstGeom>
              <a:solidFill>
                <a:srgbClr val="14496B"/>
              </a:solidFill>
              <a:sp3d prstMaterial="matte">
                <a:bevelT w="44450" h="1270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pic>
            <p:nvPicPr>
              <p:cNvPr id="23" name="Picture 22">
                <a:extLst>
                  <a:ext uri="{FF2B5EF4-FFF2-40B4-BE49-F238E27FC236}">
                    <a16:creationId xmlns:a16="http://schemas.microsoft.com/office/drawing/2014/main" id="{012CE387-69B7-B54D-81A6-91AAFC037A4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365460" y="1275718"/>
                <a:ext cx="715836" cy="715836"/>
              </a:xfrm>
              <a:prstGeom prst="rect">
                <a:avLst/>
              </a:prstGeom>
              <a:effectLst>
                <a:softEdge rad="12700"/>
              </a:effectLst>
              <a:sp3d prstMaterial="matte"/>
            </p:spPr>
          </p:pic>
        </p:grpSp>
        <p:sp>
          <p:nvSpPr>
            <p:cNvPr id="19" name="TextBox 18">
              <a:extLst>
                <a:ext uri="{FF2B5EF4-FFF2-40B4-BE49-F238E27FC236}">
                  <a16:creationId xmlns:a16="http://schemas.microsoft.com/office/drawing/2014/main" id="{E92CD8B6-038F-E24D-86FC-2CA6AFFD2647}"/>
                </a:ext>
              </a:extLst>
            </p:cNvPr>
            <p:cNvSpPr txBox="1"/>
            <p:nvPr/>
          </p:nvSpPr>
          <p:spPr>
            <a:xfrm>
              <a:off x="6755575" y="4457441"/>
              <a:ext cx="1388650" cy="369332"/>
            </a:xfrm>
            <a:prstGeom prst="rect">
              <a:avLst/>
            </a:prstGeom>
            <a:noFill/>
          </p:spPr>
          <p:txBody>
            <a:bodyPr wrap="none" rtlCol="0">
              <a:spAutoFit/>
            </a:bodyPr>
            <a:lstStyle/>
            <a:p>
              <a:pPr algn="ctr"/>
              <a:r>
                <a:rPr lang="en-US" dirty="0">
                  <a:solidFill>
                    <a:schemeClr val="bg1"/>
                  </a:solidFill>
                  <a:effectLst>
                    <a:outerShdw blurRad="50800" dist="38100" dir="2700000" algn="tl" rotWithShape="0">
                      <a:prstClr val="black">
                        <a:alpha val="40000"/>
                      </a:prstClr>
                    </a:outerShdw>
                  </a:effectLst>
                </a:rPr>
                <a:t>Environment</a:t>
              </a:r>
            </a:p>
          </p:txBody>
        </p:sp>
        <p:sp>
          <p:nvSpPr>
            <p:cNvPr id="20" name="TextBox 19">
              <a:extLst>
                <a:ext uri="{FF2B5EF4-FFF2-40B4-BE49-F238E27FC236}">
                  <a16:creationId xmlns:a16="http://schemas.microsoft.com/office/drawing/2014/main" id="{CFF72E67-C5B5-694A-B31D-639AA9572A3D}"/>
                </a:ext>
              </a:extLst>
            </p:cNvPr>
            <p:cNvSpPr txBox="1"/>
            <p:nvPr/>
          </p:nvSpPr>
          <p:spPr>
            <a:xfrm>
              <a:off x="6875192" y="2831170"/>
              <a:ext cx="1090298" cy="369332"/>
            </a:xfrm>
            <a:prstGeom prst="rect">
              <a:avLst/>
            </a:prstGeom>
            <a:noFill/>
            <a:effectLst>
              <a:outerShdw blurRad="63500" sx="102000" sy="102000" algn="ctr" rotWithShape="0">
                <a:prstClr val="black">
                  <a:alpha val="40000"/>
                </a:prstClr>
              </a:outerShdw>
            </a:effectLst>
          </p:spPr>
          <p:txBody>
            <a:bodyPr wrap="none" rtlCol="0">
              <a:spAutoFit/>
            </a:bodyPr>
            <a:lstStyle/>
            <a:p>
              <a:pPr algn="ctr"/>
              <a:r>
                <a:rPr lang="en-US" dirty="0">
                  <a:solidFill>
                    <a:schemeClr val="bg1"/>
                  </a:solidFill>
                  <a:effectLst>
                    <a:outerShdw blurRad="50800" dist="38100" dir="2700000" algn="tl" rotWithShape="0">
                      <a:prstClr val="black">
                        <a:alpha val="40000"/>
                      </a:prstClr>
                    </a:outerShdw>
                  </a:effectLst>
                </a:rPr>
                <a:t>Economic</a:t>
              </a:r>
            </a:p>
          </p:txBody>
        </p:sp>
        <p:sp>
          <p:nvSpPr>
            <p:cNvPr id="21" name="TextBox 20">
              <a:extLst>
                <a:ext uri="{FF2B5EF4-FFF2-40B4-BE49-F238E27FC236}">
                  <a16:creationId xmlns:a16="http://schemas.microsoft.com/office/drawing/2014/main" id="{123D9038-9BF5-FE4A-BF1E-B4F787A6858A}"/>
                </a:ext>
              </a:extLst>
            </p:cNvPr>
            <p:cNvSpPr txBox="1"/>
            <p:nvPr/>
          </p:nvSpPr>
          <p:spPr>
            <a:xfrm>
              <a:off x="6968026" y="3673926"/>
              <a:ext cx="914930" cy="369332"/>
            </a:xfrm>
            <a:prstGeom prst="rect">
              <a:avLst/>
            </a:prstGeom>
            <a:noFill/>
            <a:effectLst>
              <a:outerShdw blurRad="63500" sx="102000" sy="102000" algn="ctr" rotWithShape="0">
                <a:prstClr val="black">
                  <a:alpha val="40000"/>
                </a:prstClr>
              </a:outerShdw>
            </a:effectLst>
          </p:spPr>
          <p:txBody>
            <a:bodyPr wrap="none" rtlCol="0">
              <a:spAutoFit/>
            </a:bodyPr>
            <a:lstStyle/>
            <a:p>
              <a:pPr algn="ctr"/>
              <a:r>
                <a:rPr lang="en-US">
                  <a:solidFill>
                    <a:schemeClr val="bg1"/>
                  </a:solidFill>
                  <a:effectLst>
                    <a:outerShdw blurRad="50800" dist="38100" dir="2700000" algn="tl" rotWithShape="0">
                      <a:prstClr val="black">
                        <a:alpha val="40000"/>
                      </a:prstClr>
                    </a:outerShdw>
                  </a:effectLst>
                </a:rPr>
                <a:t>Societal</a:t>
              </a:r>
              <a:endParaRPr lang="en-US" dirty="0">
                <a:solidFill>
                  <a:schemeClr val="bg1"/>
                </a:solidFill>
                <a:effectLst>
                  <a:outerShdw blurRad="50800" dist="38100" dir="2700000" algn="tl" rotWithShape="0">
                    <a:prstClr val="black">
                      <a:alpha val="40000"/>
                    </a:prstClr>
                  </a:outerShdw>
                </a:effectLst>
              </a:endParaRPr>
            </a:p>
          </p:txBody>
        </p:sp>
      </p:grpSp>
      <p:sp>
        <p:nvSpPr>
          <p:cNvPr id="59" name="Rounded Rectangle 58">
            <a:extLst>
              <a:ext uri="{FF2B5EF4-FFF2-40B4-BE49-F238E27FC236}">
                <a16:creationId xmlns:a16="http://schemas.microsoft.com/office/drawing/2014/main" id="{DD60CEEC-A852-E540-9D31-E8313AB228F0}"/>
              </a:ext>
            </a:extLst>
          </p:cNvPr>
          <p:cNvSpPr/>
          <p:nvPr/>
        </p:nvSpPr>
        <p:spPr>
          <a:xfrm>
            <a:off x="5688513" y="6366556"/>
            <a:ext cx="2929900" cy="463640"/>
          </a:xfrm>
          <a:prstGeom prst="roundRect">
            <a:avLst/>
          </a:prstGeom>
          <a:gradFill flip="none" rotWithShape="1">
            <a:gsLst>
              <a:gs pos="76000">
                <a:schemeClr val="tx1">
                  <a:lumMod val="75000"/>
                  <a:lumOff val="25000"/>
                </a:schemeClr>
              </a:gs>
              <a:gs pos="100000">
                <a:srgbClr val="595959">
                  <a:alpha val="49000"/>
                </a:srgbClr>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b="1" spc="-70">
                <a:solidFill>
                  <a:schemeClr val="bg1"/>
                </a:solidFill>
                <a:effectLst>
                  <a:innerShdw blurRad="63500" dist="50800" dir="16200000">
                    <a:prstClr val="black">
                      <a:alpha val="40000"/>
                    </a:prstClr>
                  </a:innerShdw>
                </a:effectLst>
                <a:ea typeface="Arial" charset="0"/>
                <a:cs typeface="Arial" charset="0"/>
              </a:rPr>
              <a:t>Essential Variables &amp;  </a:t>
            </a:r>
            <a:r>
              <a:rPr lang="en-US" b="1" spc="-70" dirty="0">
                <a:solidFill>
                  <a:schemeClr val="bg1"/>
                </a:solidFill>
                <a:effectLst>
                  <a:innerShdw blurRad="63500" dist="50800" dir="16200000">
                    <a:prstClr val="black">
                      <a:alpha val="40000"/>
                    </a:prstClr>
                  </a:innerShdw>
                </a:effectLst>
                <a:ea typeface="Arial" charset="0"/>
                <a:cs typeface="Arial" charset="0"/>
              </a:rPr>
              <a:t>Indicators</a:t>
            </a:r>
          </a:p>
        </p:txBody>
      </p:sp>
      <p:sp>
        <p:nvSpPr>
          <p:cNvPr id="61" name="Rounded Rectangle 60">
            <a:extLst>
              <a:ext uri="{FF2B5EF4-FFF2-40B4-BE49-F238E27FC236}">
                <a16:creationId xmlns:a16="http://schemas.microsoft.com/office/drawing/2014/main" id="{D5C9E689-91FA-AB46-B20B-EF5520572C77}"/>
              </a:ext>
            </a:extLst>
          </p:cNvPr>
          <p:cNvSpPr/>
          <p:nvPr/>
        </p:nvSpPr>
        <p:spPr>
          <a:xfrm>
            <a:off x="9217571" y="6372853"/>
            <a:ext cx="2266506" cy="463640"/>
          </a:xfrm>
          <a:prstGeom prst="roundRect">
            <a:avLst/>
          </a:prstGeom>
          <a:gradFill flip="none" rotWithShape="1">
            <a:gsLst>
              <a:gs pos="76000">
                <a:schemeClr val="tx1">
                  <a:lumMod val="75000"/>
                  <a:lumOff val="25000"/>
                </a:schemeClr>
              </a:gs>
              <a:gs pos="100000">
                <a:srgbClr val="595959">
                  <a:alpha val="49000"/>
                </a:srgbClr>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b="1" spc="-70" dirty="0">
                <a:solidFill>
                  <a:schemeClr val="bg1"/>
                </a:solidFill>
                <a:effectLst>
                  <a:innerShdw blurRad="63500" dist="50800" dir="16200000">
                    <a:prstClr val="black">
                      <a:alpha val="40000"/>
                    </a:prstClr>
                  </a:innerShdw>
                </a:effectLst>
                <a:ea typeface="Arial" charset="0"/>
                <a:cs typeface="Arial" charset="0"/>
              </a:rPr>
              <a:t>Pilots and </a:t>
            </a:r>
            <a:r>
              <a:rPr lang="en-US" b="1" spc="-70">
                <a:solidFill>
                  <a:schemeClr val="bg1"/>
                </a:solidFill>
                <a:effectLst>
                  <a:innerShdw blurRad="63500" dist="50800" dir="16200000">
                    <a:prstClr val="black">
                      <a:alpha val="40000"/>
                    </a:prstClr>
                  </a:innerShdw>
                </a:effectLst>
                <a:ea typeface="Arial" charset="0"/>
                <a:cs typeface="Arial" charset="0"/>
              </a:rPr>
              <a:t>Use Cases</a:t>
            </a:r>
            <a:endParaRPr lang="en-US" b="1" spc="-70" dirty="0">
              <a:solidFill>
                <a:schemeClr val="bg1"/>
              </a:solidFill>
              <a:effectLst>
                <a:innerShdw blurRad="63500" dist="50800" dir="16200000">
                  <a:prstClr val="black">
                    <a:alpha val="40000"/>
                  </a:prstClr>
                </a:innerShdw>
              </a:effectLst>
              <a:ea typeface="Arial" charset="0"/>
              <a:cs typeface="Arial" charset="0"/>
            </a:endParaRPr>
          </a:p>
        </p:txBody>
      </p:sp>
      <p:sp>
        <p:nvSpPr>
          <p:cNvPr id="62" name="Shape 145">
            <a:extLst>
              <a:ext uri="{FF2B5EF4-FFF2-40B4-BE49-F238E27FC236}">
                <a16:creationId xmlns:a16="http://schemas.microsoft.com/office/drawing/2014/main" id="{C78FB23A-791C-FF4A-8342-CE56B0EE53EE}"/>
              </a:ext>
            </a:extLst>
          </p:cNvPr>
          <p:cNvSpPr/>
          <p:nvPr/>
        </p:nvSpPr>
        <p:spPr>
          <a:xfrm>
            <a:off x="2799246" y="135546"/>
            <a:ext cx="6784745" cy="420628"/>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gn="l">
              <a:defRPr>
                <a:latin typeface="Arial"/>
                <a:ea typeface="Arial"/>
                <a:cs typeface="Arial"/>
                <a:sym typeface="Arial"/>
              </a:defRPr>
            </a:pPr>
            <a:r>
              <a:rPr lang="en-US" sz="2400" b="1" dirty="0" err="1">
                <a:solidFill>
                  <a:schemeClr val="accent6">
                    <a:lumOff val="-21524"/>
                  </a:schemeClr>
                </a:solidFill>
              </a:rPr>
              <a:t>AmeriGEOSS</a:t>
            </a:r>
            <a:r>
              <a:rPr lang="en-US" sz="2400" b="1" dirty="0">
                <a:solidFill>
                  <a:schemeClr val="accent6">
                    <a:lumOff val="-21524"/>
                  </a:schemeClr>
                </a:solidFill>
              </a:rPr>
              <a:t> </a:t>
            </a:r>
            <a:r>
              <a:rPr sz="2400" b="1" dirty="0">
                <a:solidFill>
                  <a:srgbClr val="A6AAA9"/>
                </a:solidFill>
              </a:rPr>
              <a:t>/</a:t>
            </a:r>
            <a:r>
              <a:rPr sz="2400" b="1" dirty="0"/>
              <a:t> </a:t>
            </a:r>
            <a:r>
              <a:rPr lang="en-US" sz="2400" b="1" dirty="0">
                <a:solidFill>
                  <a:srgbClr val="0070C0"/>
                </a:solidFill>
              </a:rPr>
              <a:t>Capacity Building – Use Cases</a:t>
            </a:r>
            <a:endParaRPr sz="2400" b="1" dirty="0">
              <a:solidFill>
                <a:srgbClr val="0070C0"/>
              </a:solidFill>
            </a:endParaRPr>
          </a:p>
        </p:txBody>
      </p:sp>
    </p:spTree>
    <p:extLst>
      <p:ext uri="{BB962C8B-B14F-4D97-AF65-F5344CB8AC3E}">
        <p14:creationId xmlns:p14="http://schemas.microsoft.com/office/powerpoint/2010/main" val="3754816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descr="Presentation Author/Graphics: Eldrich L Frazier&#10;Federal Geographic Data Committee&#10;https://www.fgdc.gov">
            <a:extLst>
              <a:ext uri="{FF2B5EF4-FFF2-40B4-BE49-F238E27FC236}">
                <a16:creationId xmlns:a16="http://schemas.microsoft.com/office/drawing/2014/main" id="{4A5EDB46-6FA5-1147-9F98-C29BE90B15CE}"/>
              </a:ext>
            </a:extLst>
          </p:cNvPr>
          <p:cNvSpPr/>
          <p:nvPr/>
        </p:nvSpPr>
        <p:spPr>
          <a:xfrm>
            <a:off x="205588" y="1312606"/>
            <a:ext cx="11607871" cy="5043752"/>
          </a:xfrm>
          <a:prstGeom prst="roundRect">
            <a:avLst>
              <a:gd name="adj" fmla="val 5269"/>
            </a:avLst>
          </a:prstGeom>
          <a:solidFill>
            <a:schemeClr val="bg2">
              <a:alpha val="29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chemeClr val="tx1"/>
              </a:solidFill>
            </a:endParaRPr>
          </a:p>
        </p:txBody>
      </p:sp>
      <p:sp>
        <p:nvSpPr>
          <p:cNvPr id="11" name="Rounded Rectangle 10" descr="Presentation Author/Graphics:&#10;Eldrich L. Frazier&#10;Federal Geographic Data Committee&#10;http://www.fgdc.gov" title="FGDC">
            <a:extLst>
              <a:ext uri="{FF2B5EF4-FFF2-40B4-BE49-F238E27FC236}">
                <a16:creationId xmlns:a16="http://schemas.microsoft.com/office/drawing/2014/main" id="{6772C75F-6912-E44B-AB67-EC60329BD09D}"/>
              </a:ext>
            </a:extLst>
          </p:cNvPr>
          <p:cNvSpPr/>
          <p:nvPr/>
        </p:nvSpPr>
        <p:spPr>
          <a:xfrm>
            <a:off x="205588" y="915874"/>
            <a:ext cx="11652115" cy="801758"/>
          </a:xfrm>
          <a:prstGeom prst="round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6515"/>
            <a:r>
              <a:rPr lang="en-US" sz="2000" b="1" i="1" dirty="0"/>
              <a:t>Imagery Analytics – Build Capacity in the Region to use Imagery as a resource in Decision Making </a:t>
            </a:r>
          </a:p>
        </p:txBody>
      </p:sp>
      <p:sp>
        <p:nvSpPr>
          <p:cNvPr id="3" name="Slide Number Placeholder 2">
            <a:extLst>
              <a:ext uri="{FF2B5EF4-FFF2-40B4-BE49-F238E27FC236}">
                <a16:creationId xmlns:a16="http://schemas.microsoft.com/office/drawing/2014/main" id="{BE37E0FF-336F-7E4A-8958-7337DCC9EB65}"/>
              </a:ext>
            </a:extLst>
          </p:cNvPr>
          <p:cNvSpPr>
            <a:spLocks noGrp="1"/>
          </p:cNvSpPr>
          <p:nvPr>
            <p:ph type="sldNum" sz="quarter" idx="12"/>
          </p:nvPr>
        </p:nvSpPr>
        <p:spPr>
          <a:xfrm>
            <a:off x="9448800" y="6496638"/>
            <a:ext cx="2743200" cy="365125"/>
          </a:xfrm>
        </p:spPr>
        <p:txBody>
          <a:bodyPr/>
          <a:lstStyle/>
          <a:p>
            <a:fld id="{2AAED9FE-A794-6340-A106-71E1AD4C19A3}" type="slidenum">
              <a:rPr lang="en-US" b="1" smtClean="0"/>
              <a:t>14</a:t>
            </a:fld>
            <a:endParaRPr lang="en-US" b="1"/>
          </a:p>
        </p:txBody>
      </p:sp>
      <p:pic>
        <p:nvPicPr>
          <p:cNvPr id="19" name="Picture 18">
            <a:extLst>
              <a:ext uri="{FF2B5EF4-FFF2-40B4-BE49-F238E27FC236}">
                <a16:creationId xmlns:a16="http://schemas.microsoft.com/office/drawing/2014/main" id="{198BFDF3-A813-6E4A-AE9A-3E62DAF9A6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243" y="1909262"/>
            <a:ext cx="4077241" cy="4095202"/>
          </a:xfrm>
          <a:prstGeom prst="rect">
            <a:avLst/>
          </a:prstGeom>
        </p:spPr>
      </p:pic>
      <p:pic>
        <p:nvPicPr>
          <p:cNvPr id="17" name="Picture 16">
            <a:extLst>
              <a:ext uri="{FF2B5EF4-FFF2-40B4-BE49-F238E27FC236}">
                <a16:creationId xmlns:a16="http://schemas.microsoft.com/office/drawing/2014/main" id="{3805DF4A-FD49-FA4E-87F8-5835603CCD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8157" y="5181471"/>
            <a:ext cx="6936631" cy="822993"/>
          </a:xfrm>
          <a:prstGeom prst="rect">
            <a:avLst/>
          </a:prstGeom>
        </p:spPr>
      </p:pic>
      <p:pic>
        <p:nvPicPr>
          <p:cNvPr id="21" name="Picture 20">
            <a:extLst>
              <a:ext uri="{FF2B5EF4-FFF2-40B4-BE49-F238E27FC236}">
                <a16:creationId xmlns:a16="http://schemas.microsoft.com/office/drawing/2014/main" id="{3EEE9EF9-78A0-E24C-816B-F5B83F6737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732" y="2082668"/>
            <a:ext cx="694611" cy="392606"/>
          </a:xfrm>
          <a:prstGeom prst="rect">
            <a:avLst/>
          </a:prstGeom>
          <a:effectLst>
            <a:outerShdw blurRad="50800" dist="38100" dir="2700000" algn="tl" rotWithShape="0">
              <a:prstClr val="black">
                <a:alpha val="40000"/>
              </a:prstClr>
            </a:outerShdw>
            <a:reflection blurRad="6350" stA="50000" endA="300" endPos="55000" dist="25400" dir="5400000" sy="-100000" algn="bl" rotWithShape="0"/>
          </a:effectLst>
        </p:spPr>
      </p:pic>
      <p:pic>
        <p:nvPicPr>
          <p:cNvPr id="14" name="Picture 13">
            <a:extLst>
              <a:ext uri="{FF2B5EF4-FFF2-40B4-BE49-F238E27FC236}">
                <a16:creationId xmlns:a16="http://schemas.microsoft.com/office/drawing/2014/main" id="{595F4B4B-78AA-7C4B-8256-25E813BF2D43}"/>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l="18136" t="715" r="12099"/>
          <a:stretch/>
        </p:blipFill>
        <p:spPr>
          <a:xfrm>
            <a:off x="2381753" y="3780797"/>
            <a:ext cx="518499" cy="411995"/>
          </a:xfrm>
          <a:prstGeom prst="rect">
            <a:avLst/>
          </a:prstGeom>
          <a:effectLst>
            <a:softEdge rad="101600"/>
          </a:effectLst>
        </p:spPr>
      </p:pic>
      <p:sp>
        <p:nvSpPr>
          <p:cNvPr id="29" name="Triangle 28">
            <a:extLst>
              <a:ext uri="{FF2B5EF4-FFF2-40B4-BE49-F238E27FC236}">
                <a16:creationId xmlns:a16="http://schemas.microsoft.com/office/drawing/2014/main" id="{5F72FA3E-2FC9-F44C-BB21-F6AC5DFC6F22}"/>
              </a:ext>
            </a:extLst>
          </p:cNvPr>
          <p:cNvSpPr/>
          <p:nvPr/>
        </p:nvSpPr>
        <p:spPr>
          <a:xfrm rot="16200000">
            <a:off x="2056080" y="2533681"/>
            <a:ext cx="3232716" cy="2062864"/>
          </a:xfrm>
          <a:prstGeom prst="triangle">
            <a:avLst>
              <a:gd name="adj" fmla="val 37757"/>
            </a:avLst>
          </a:prstGeom>
          <a:solidFill>
            <a:schemeClr val="bg2">
              <a:alpha val="27000"/>
            </a:schemeClr>
          </a:solidFill>
          <a:ln>
            <a:solidFill>
              <a:schemeClr val="tx1">
                <a:lumMod val="50000"/>
                <a:lumOff val="50000"/>
              </a:schemeClr>
            </a:solidFill>
          </a:ln>
          <a:scene3d>
            <a:camera prst="orthographicFront"/>
            <a:lightRig rig="chilly" dir="t"/>
          </a:scene3d>
          <a:sp3d prstMaterial="powder">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988FFAB-00CA-CC4F-AE30-CD53322F4BB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03867" y="1919579"/>
            <a:ext cx="6892387" cy="3261892"/>
          </a:xfrm>
          <a:prstGeom prst="rect">
            <a:avLst/>
          </a:prstGeom>
        </p:spPr>
      </p:pic>
      <p:sp>
        <p:nvSpPr>
          <p:cNvPr id="22" name="TextBox 21">
            <a:extLst>
              <a:ext uri="{FF2B5EF4-FFF2-40B4-BE49-F238E27FC236}">
                <a16:creationId xmlns:a16="http://schemas.microsoft.com/office/drawing/2014/main" id="{E0B7CED4-0343-834A-A7E0-C291F686F242}"/>
              </a:ext>
            </a:extLst>
          </p:cNvPr>
          <p:cNvSpPr txBox="1"/>
          <p:nvPr/>
        </p:nvSpPr>
        <p:spPr>
          <a:xfrm>
            <a:off x="7654630" y="2075423"/>
            <a:ext cx="1353148" cy="373238"/>
          </a:xfrm>
          <a:prstGeom prst="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defPPr>
              <a:defRPr lang="en-US"/>
            </a:defPPr>
            <a:lvl1pPr marL="6351" algn="ctr">
              <a:defRPr sz="1100" b="1" i="1">
                <a:solidFill>
                  <a:schemeClr val="lt1"/>
                </a:solidFill>
                <a:effectLst>
                  <a:outerShdw blurRad="50800" dist="76200" dir="2700000" algn="tl" rotWithShape="0">
                    <a:prstClr val="black">
                      <a:alpha val="40000"/>
                    </a:prst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dirty="0"/>
              <a:t>Domo </a:t>
            </a:r>
            <a:r>
              <a:rPr lang="en-US" sz="1200" dirty="0" err="1"/>
              <a:t>Planas</a:t>
            </a:r>
            <a:endParaRPr lang="en-US" sz="1200" dirty="0"/>
          </a:p>
        </p:txBody>
      </p:sp>
      <p:sp>
        <p:nvSpPr>
          <p:cNvPr id="2" name="TextBox 1">
            <a:extLst>
              <a:ext uri="{FF2B5EF4-FFF2-40B4-BE49-F238E27FC236}">
                <a16:creationId xmlns:a16="http://schemas.microsoft.com/office/drawing/2014/main" id="{2ED25E51-5322-7D47-888C-1F1388B7916C}"/>
              </a:ext>
            </a:extLst>
          </p:cNvPr>
          <p:cNvSpPr txBox="1"/>
          <p:nvPr/>
        </p:nvSpPr>
        <p:spPr>
          <a:xfrm>
            <a:off x="8146473" y="274320"/>
            <a:ext cx="184731" cy="369332"/>
          </a:xfrm>
          <a:prstGeom prst="rect">
            <a:avLst/>
          </a:prstGeom>
          <a:noFill/>
        </p:spPr>
        <p:txBody>
          <a:bodyPr wrap="none" rtlCol="0">
            <a:spAutoFit/>
          </a:bodyPr>
          <a:lstStyle/>
          <a:p>
            <a:endParaRPr lang="en-US" dirty="0"/>
          </a:p>
        </p:txBody>
      </p:sp>
      <p:sp>
        <p:nvSpPr>
          <p:cNvPr id="4" name="Bent Arrow 3">
            <a:extLst>
              <a:ext uri="{FF2B5EF4-FFF2-40B4-BE49-F238E27FC236}">
                <a16:creationId xmlns:a16="http://schemas.microsoft.com/office/drawing/2014/main" id="{55775F16-9944-F647-BE35-2770B29A4DC5}"/>
              </a:ext>
            </a:extLst>
          </p:cNvPr>
          <p:cNvSpPr/>
          <p:nvPr/>
        </p:nvSpPr>
        <p:spPr>
          <a:xfrm rot="5400000" flipH="1">
            <a:off x="7229778" y="1175763"/>
            <a:ext cx="1976386" cy="5532973"/>
          </a:xfrm>
          <a:prstGeom prst="bentArrow">
            <a:avLst/>
          </a:prstGeom>
          <a:solidFill>
            <a:schemeClr val="bg2">
              <a:lumMod val="90000"/>
              <a:alpha val="63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5938700F-140A-DF4F-B5C1-F87DB6DABF99}"/>
              </a:ext>
            </a:extLst>
          </p:cNvPr>
          <p:cNvSpPr txBox="1"/>
          <p:nvPr/>
        </p:nvSpPr>
        <p:spPr>
          <a:xfrm>
            <a:off x="5401801" y="4489296"/>
            <a:ext cx="4835042" cy="369332"/>
          </a:xfrm>
          <a:prstGeom prst="rect">
            <a:avLst/>
          </a:prstGeom>
          <a:noFill/>
        </p:spPr>
        <p:txBody>
          <a:bodyPr wrap="none" rtlCol="0">
            <a:spAutoFit/>
          </a:bodyPr>
          <a:lstStyle/>
          <a:p>
            <a:r>
              <a:rPr lang="en-US" b="1" i="1" dirty="0"/>
              <a:t>How has the environment changed 1997 – 2017?</a:t>
            </a:r>
          </a:p>
        </p:txBody>
      </p:sp>
    </p:spTree>
    <p:extLst>
      <p:ext uri="{BB962C8B-B14F-4D97-AF65-F5344CB8AC3E}">
        <p14:creationId xmlns:p14="http://schemas.microsoft.com/office/powerpoint/2010/main" val="2312537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descr="Presentation Author/Graphics: Eldrich L Frazier&#10;Federal Geographic Data Committee&#10;https://www.fgdc.gov">
            <a:extLst>
              <a:ext uri="{FF2B5EF4-FFF2-40B4-BE49-F238E27FC236}">
                <a16:creationId xmlns:a16="http://schemas.microsoft.com/office/drawing/2014/main" id="{B6F6224D-F13D-B34B-9E0C-C37723E30353}"/>
              </a:ext>
            </a:extLst>
          </p:cNvPr>
          <p:cNvSpPr/>
          <p:nvPr/>
        </p:nvSpPr>
        <p:spPr>
          <a:xfrm>
            <a:off x="205588" y="1312606"/>
            <a:ext cx="11607871" cy="5043752"/>
          </a:xfrm>
          <a:prstGeom prst="roundRect">
            <a:avLst>
              <a:gd name="adj" fmla="val 5269"/>
            </a:avLst>
          </a:prstGeom>
          <a:solidFill>
            <a:schemeClr val="bg2">
              <a:alpha val="29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chemeClr val="tx1"/>
              </a:solidFill>
            </a:endParaRPr>
          </a:p>
        </p:txBody>
      </p:sp>
      <p:sp>
        <p:nvSpPr>
          <p:cNvPr id="11" name="Rounded Rectangle 10" descr="Presentation Author/Graphics:&#10;Eldrich L. Frazier&#10;Federal Geographic Data Committee&#10;http://www.fgdc.gov" title="FGDC">
            <a:extLst>
              <a:ext uri="{FF2B5EF4-FFF2-40B4-BE49-F238E27FC236}">
                <a16:creationId xmlns:a16="http://schemas.microsoft.com/office/drawing/2014/main" id="{E9248AF5-0D91-FB43-A68D-36FAB6B911F9}"/>
              </a:ext>
            </a:extLst>
          </p:cNvPr>
          <p:cNvSpPr/>
          <p:nvPr/>
        </p:nvSpPr>
        <p:spPr>
          <a:xfrm>
            <a:off x="205588" y="915874"/>
            <a:ext cx="11652115" cy="801758"/>
          </a:xfrm>
          <a:prstGeom prst="round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6515"/>
            <a:r>
              <a:rPr lang="en-US" sz="2000" b="1" i="1" dirty="0" err="1"/>
              <a:t>AmeriGEOSS</a:t>
            </a:r>
            <a:r>
              <a:rPr lang="en-US" sz="2000" b="1" i="1" dirty="0"/>
              <a:t> Imagery Analysis Tool - Transforming Earth Observations into Actionable Information</a:t>
            </a:r>
          </a:p>
        </p:txBody>
      </p:sp>
      <p:sp>
        <p:nvSpPr>
          <p:cNvPr id="3" name="Slide Number Placeholder 2">
            <a:extLst>
              <a:ext uri="{FF2B5EF4-FFF2-40B4-BE49-F238E27FC236}">
                <a16:creationId xmlns:a16="http://schemas.microsoft.com/office/drawing/2014/main" id="{D5B0D97E-4E96-0640-BD19-EBDD653E766D}"/>
              </a:ext>
            </a:extLst>
          </p:cNvPr>
          <p:cNvSpPr>
            <a:spLocks noGrp="1"/>
          </p:cNvSpPr>
          <p:nvPr>
            <p:ph type="sldNum" sz="quarter" idx="12"/>
          </p:nvPr>
        </p:nvSpPr>
        <p:spPr>
          <a:xfrm>
            <a:off x="9448800" y="6502192"/>
            <a:ext cx="2743200" cy="365125"/>
          </a:xfrm>
        </p:spPr>
        <p:txBody>
          <a:bodyPr/>
          <a:lstStyle/>
          <a:p>
            <a:fld id="{2AAED9FE-A794-6340-A106-71E1AD4C19A3}" type="slidenum">
              <a:rPr lang="en-US" b="1" smtClean="0"/>
              <a:t>15</a:t>
            </a:fld>
            <a:endParaRPr lang="en-US" b="1" dirty="0"/>
          </a:p>
        </p:txBody>
      </p:sp>
      <p:sp>
        <p:nvSpPr>
          <p:cNvPr id="36" name="TextBox 35">
            <a:extLst>
              <a:ext uri="{FF2B5EF4-FFF2-40B4-BE49-F238E27FC236}">
                <a16:creationId xmlns:a16="http://schemas.microsoft.com/office/drawing/2014/main" id="{76173FCF-3E73-9643-9D89-2D1CAD2FB30D}"/>
              </a:ext>
            </a:extLst>
          </p:cNvPr>
          <p:cNvSpPr txBox="1"/>
          <p:nvPr/>
        </p:nvSpPr>
        <p:spPr>
          <a:xfrm>
            <a:off x="3071920" y="279111"/>
            <a:ext cx="3835794" cy="369332"/>
          </a:xfrm>
          <a:prstGeom prst="rect">
            <a:avLst/>
          </a:prstGeom>
          <a:noFill/>
        </p:spPr>
        <p:txBody>
          <a:bodyPr wrap="none" rtlCol="0">
            <a:spAutoFit/>
          </a:bodyPr>
          <a:lstStyle/>
          <a:p>
            <a:r>
              <a:rPr lang="en-US" b="1" dirty="0"/>
              <a:t>Change Detection Jan 2000 – Oct 2017</a:t>
            </a:r>
          </a:p>
        </p:txBody>
      </p:sp>
      <p:sp>
        <p:nvSpPr>
          <p:cNvPr id="2" name="TextBox 1">
            <a:extLst>
              <a:ext uri="{FF2B5EF4-FFF2-40B4-BE49-F238E27FC236}">
                <a16:creationId xmlns:a16="http://schemas.microsoft.com/office/drawing/2014/main" id="{967FC3AD-C45F-6F4D-AFA6-6F99BF426E56}"/>
              </a:ext>
            </a:extLst>
          </p:cNvPr>
          <p:cNvSpPr txBox="1"/>
          <p:nvPr/>
        </p:nvSpPr>
        <p:spPr>
          <a:xfrm>
            <a:off x="1021746" y="5487199"/>
            <a:ext cx="4593693" cy="400110"/>
          </a:xfrm>
          <a:prstGeom prst="rect">
            <a:avLst/>
          </a:prstGeom>
          <a:noFill/>
        </p:spPr>
        <p:txBody>
          <a:bodyPr wrap="none" rtlCol="0">
            <a:spAutoFit/>
          </a:bodyPr>
          <a:lstStyle/>
          <a:p>
            <a:r>
              <a:rPr lang="en-US" sz="2000" b="1" u="sng" dirty="0" err="1">
                <a:solidFill>
                  <a:schemeClr val="bg1"/>
                </a:solidFill>
              </a:rPr>
              <a:t>AmeriGEOSS</a:t>
            </a:r>
            <a:r>
              <a:rPr lang="en-US" sz="2000" b="1" u="sng" dirty="0">
                <a:solidFill>
                  <a:schemeClr val="bg1"/>
                </a:solidFill>
              </a:rPr>
              <a:t> Imagery Analysis Tool (</a:t>
            </a:r>
            <a:r>
              <a:rPr lang="en-US" sz="2000" b="1" i="1" u="sng" dirty="0">
                <a:solidFill>
                  <a:schemeClr val="bg1"/>
                </a:solidFill>
              </a:rPr>
              <a:t>Beta</a:t>
            </a:r>
            <a:r>
              <a:rPr lang="en-US" sz="2000" b="1" u="sng" dirty="0">
                <a:solidFill>
                  <a:schemeClr val="bg1"/>
                </a:solidFill>
              </a:rPr>
              <a:t>)</a:t>
            </a:r>
          </a:p>
        </p:txBody>
      </p:sp>
      <p:pic>
        <p:nvPicPr>
          <p:cNvPr id="20" name="Picture 19">
            <a:extLst>
              <a:ext uri="{FF2B5EF4-FFF2-40B4-BE49-F238E27FC236}">
                <a16:creationId xmlns:a16="http://schemas.microsoft.com/office/drawing/2014/main" id="{4587FBDA-A159-5E45-A900-AF5A0E0EAA2E}"/>
              </a:ext>
            </a:extLst>
          </p:cNvPr>
          <p:cNvPicPr>
            <a:picLocks noChangeAspect="1"/>
          </p:cNvPicPr>
          <p:nvPr/>
        </p:nvPicPr>
        <p:blipFill>
          <a:blip r:embed="rId3"/>
          <a:stretch>
            <a:fillRect/>
          </a:stretch>
        </p:blipFill>
        <p:spPr>
          <a:xfrm>
            <a:off x="365172" y="1799385"/>
            <a:ext cx="520731" cy="4363067"/>
          </a:xfrm>
          <a:prstGeom prst="rect">
            <a:avLst/>
          </a:prstGeom>
        </p:spPr>
      </p:pic>
      <p:sp>
        <p:nvSpPr>
          <p:cNvPr id="4" name="Rounded Rectangle 3">
            <a:extLst>
              <a:ext uri="{FF2B5EF4-FFF2-40B4-BE49-F238E27FC236}">
                <a16:creationId xmlns:a16="http://schemas.microsoft.com/office/drawing/2014/main" id="{3D6BE8DD-D713-7A47-8692-220D68907887}"/>
              </a:ext>
            </a:extLst>
          </p:cNvPr>
          <p:cNvSpPr/>
          <p:nvPr/>
        </p:nvSpPr>
        <p:spPr>
          <a:xfrm>
            <a:off x="7712597" y="7156124"/>
            <a:ext cx="2996348" cy="4332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Choose Layers and Data </a:t>
            </a:r>
          </a:p>
        </p:txBody>
      </p:sp>
      <p:sp>
        <p:nvSpPr>
          <p:cNvPr id="22" name="Rounded Rectangle 21">
            <a:extLst>
              <a:ext uri="{FF2B5EF4-FFF2-40B4-BE49-F238E27FC236}">
                <a16:creationId xmlns:a16="http://schemas.microsoft.com/office/drawing/2014/main" id="{C1831C67-8525-6645-9751-D0671EDEA16D}"/>
              </a:ext>
            </a:extLst>
          </p:cNvPr>
          <p:cNvSpPr/>
          <p:nvPr/>
        </p:nvSpPr>
        <p:spPr>
          <a:xfrm>
            <a:off x="7704566" y="7705539"/>
            <a:ext cx="2996348" cy="4332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Select Active &amp; Compare Layers</a:t>
            </a:r>
          </a:p>
        </p:txBody>
      </p:sp>
      <p:sp>
        <p:nvSpPr>
          <p:cNvPr id="28" name="Rounded Rectangle 27">
            <a:extLst>
              <a:ext uri="{FF2B5EF4-FFF2-40B4-BE49-F238E27FC236}">
                <a16:creationId xmlns:a16="http://schemas.microsoft.com/office/drawing/2014/main" id="{2D6ED16B-1F84-7146-ADB4-3825621533D9}"/>
              </a:ext>
            </a:extLst>
          </p:cNvPr>
          <p:cNvSpPr/>
          <p:nvPr/>
        </p:nvSpPr>
        <p:spPr>
          <a:xfrm>
            <a:off x="7681471" y="8277212"/>
            <a:ext cx="2996348" cy="4332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Image Selector</a:t>
            </a:r>
          </a:p>
        </p:txBody>
      </p:sp>
      <p:pic>
        <p:nvPicPr>
          <p:cNvPr id="7" name="Picture 6">
            <a:extLst>
              <a:ext uri="{FF2B5EF4-FFF2-40B4-BE49-F238E27FC236}">
                <a16:creationId xmlns:a16="http://schemas.microsoft.com/office/drawing/2014/main" id="{03752266-A8B8-C74B-A579-DE525A29D3ED}"/>
              </a:ext>
            </a:extLst>
          </p:cNvPr>
          <p:cNvPicPr>
            <a:picLocks noChangeAspect="1"/>
          </p:cNvPicPr>
          <p:nvPr/>
        </p:nvPicPr>
        <p:blipFill>
          <a:blip r:embed="rId4"/>
          <a:stretch>
            <a:fillRect/>
          </a:stretch>
        </p:blipFill>
        <p:spPr>
          <a:xfrm>
            <a:off x="879662" y="2114364"/>
            <a:ext cx="4954914" cy="4048088"/>
          </a:xfrm>
          <a:prstGeom prst="rect">
            <a:avLst/>
          </a:prstGeom>
        </p:spPr>
      </p:pic>
      <p:sp>
        <p:nvSpPr>
          <p:cNvPr id="31" name="Rounded Rectangle 30">
            <a:extLst>
              <a:ext uri="{FF2B5EF4-FFF2-40B4-BE49-F238E27FC236}">
                <a16:creationId xmlns:a16="http://schemas.microsoft.com/office/drawing/2014/main" id="{DA9A8C5E-7E86-0A4B-9862-952C7051F5EE}"/>
              </a:ext>
            </a:extLst>
          </p:cNvPr>
          <p:cNvSpPr/>
          <p:nvPr/>
        </p:nvSpPr>
        <p:spPr>
          <a:xfrm>
            <a:off x="7681471" y="9032988"/>
            <a:ext cx="2996348" cy="4332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Render and Compare</a:t>
            </a:r>
          </a:p>
        </p:txBody>
      </p:sp>
      <p:sp>
        <p:nvSpPr>
          <p:cNvPr id="10" name="Rectangle 9">
            <a:extLst>
              <a:ext uri="{FF2B5EF4-FFF2-40B4-BE49-F238E27FC236}">
                <a16:creationId xmlns:a16="http://schemas.microsoft.com/office/drawing/2014/main" id="{A9E5C140-0B3B-634F-8268-C397088C2AE0}"/>
              </a:ext>
            </a:extLst>
          </p:cNvPr>
          <p:cNvSpPr/>
          <p:nvPr/>
        </p:nvSpPr>
        <p:spPr>
          <a:xfrm>
            <a:off x="789857" y="1799385"/>
            <a:ext cx="5044719" cy="3645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DE1B6DA-E9D7-E94F-A7C6-126F24784ACF}"/>
              </a:ext>
            </a:extLst>
          </p:cNvPr>
          <p:cNvSpPr txBox="1"/>
          <p:nvPr/>
        </p:nvSpPr>
        <p:spPr>
          <a:xfrm>
            <a:off x="1061796" y="1799385"/>
            <a:ext cx="3552832" cy="369332"/>
          </a:xfrm>
          <a:prstGeom prst="rect">
            <a:avLst/>
          </a:prstGeom>
          <a:noFill/>
        </p:spPr>
        <p:txBody>
          <a:bodyPr wrap="none" rtlCol="0">
            <a:spAutoFit/>
          </a:bodyPr>
          <a:lstStyle/>
          <a:p>
            <a:r>
              <a:rPr lang="en-US" b="1" dirty="0" err="1">
                <a:solidFill>
                  <a:schemeClr val="bg1"/>
                </a:solidFill>
              </a:rPr>
              <a:t>AmeriGEOSS</a:t>
            </a:r>
            <a:r>
              <a:rPr lang="en-US" b="1" dirty="0">
                <a:solidFill>
                  <a:schemeClr val="bg1"/>
                </a:solidFill>
              </a:rPr>
              <a:t> Imagery Analysis Tool</a:t>
            </a:r>
          </a:p>
        </p:txBody>
      </p:sp>
      <p:grpSp>
        <p:nvGrpSpPr>
          <p:cNvPr id="12" name="Group 11">
            <a:extLst>
              <a:ext uri="{FF2B5EF4-FFF2-40B4-BE49-F238E27FC236}">
                <a16:creationId xmlns:a16="http://schemas.microsoft.com/office/drawing/2014/main" id="{ED64C35D-FD30-5F49-AB70-D1AF23AEAE81}"/>
              </a:ext>
            </a:extLst>
          </p:cNvPr>
          <p:cNvGrpSpPr/>
          <p:nvPr/>
        </p:nvGrpSpPr>
        <p:grpSpPr>
          <a:xfrm>
            <a:off x="5429713" y="1454284"/>
            <a:ext cx="5719202" cy="5165422"/>
            <a:chOff x="5429713" y="1454284"/>
            <a:chExt cx="5719202" cy="5165422"/>
          </a:xfrm>
        </p:grpSpPr>
        <p:pic>
          <p:nvPicPr>
            <p:cNvPr id="18" name="Picture 17">
              <a:extLst>
                <a:ext uri="{FF2B5EF4-FFF2-40B4-BE49-F238E27FC236}">
                  <a16:creationId xmlns:a16="http://schemas.microsoft.com/office/drawing/2014/main" id="{07EC16D8-D9EA-974A-90BA-A11C9849F0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99394" y="4392195"/>
              <a:ext cx="3989571" cy="22275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blurRad="6350" stA="50000" endA="275" endPos="40000" dist="101600" dir="5400000" sy="-100000" algn="bl" rotWithShape="0"/>
            </a:effectLst>
            <a:scene3d>
              <a:camera prst="isometricOffAxis1Top"/>
              <a:lightRig rig="twoPt" dir="t">
                <a:rot lat="0" lon="0" rev="7200000"/>
              </a:lightRig>
            </a:scene3d>
            <a:sp3d>
              <a:bevelT w="25400" h="19050"/>
              <a:contourClr>
                <a:srgbClr val="FFFFFF"/>
              </a:contourClr>
            </a:sp3d>
          </p:spPr>
        </p:pic>
        <p:grpSp>
          <p:nvGrpSpPr>
            <p:cNvPr id="5" name="Group 4">
              <a:extLst>
                <a:ext uri="{FF2B5EF4-FFF2-40B4-BE49-F238E27FC236}">
                  <a16:creationId xmlns:a16="http://schemas.microsoft.com/office/drawing/2014/main" id="{D24A0C77-5ADB-D44E-B4DD-F4C3850D53AC}"/>
                </a:ext>
              </a:extLst>
            </p:cNvPr>
            <p:cNvGrpSpPr/>
            <p:nvPr/>
          </p:nvGrpSpPr>
          <p:grpSpPr>
            <a:xfrm>
              <a:off x="5429713" y="1454284"/>
              <a:ext cx="5719202" cy="4918818"/>
              <a:chOff x="5429713" y="1454284"/>
              <a:chExt cx="5719202" cy="4918818"/>
            </a:xfrm>
          </p:grpSpPr>
          <p:pic>
            <p:nvPicPr>
              <p:cNvPr id="29" name="Picture 28">
                <a:extLst>
                  <a:ext uri="{FF2B5EF4-FFF2-40B4-BE49-F238E27FC236}">
                    <a16:creationId xmlns:a16="http://schemas.microsoft.com/office/drawing/2014/main" id="{ED16DB94-71FE-5343-B105-69F1C940F9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33564" y="3592429"/>
                <a:ext cx="4115351" cy="2294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isometricOffAxis1Top"/>
                <a:lightRig rig="twoPt" dir="t">
                  <a:rot lat="0" lon="0" rev="7200000"/>
                </a:lightRig>
              </a:scene3d>
              <a:sp3d>
                <a:bevelT w="25400" h="19050"/>
                <a:contourClr>
                  <a:srgbClr val="FFFFFF"/>
                </a:contourClr>
              </a:sp3d>
            </p:spPr>
          </p:pic>
          <p:pic>
            <p:nvPicPr>
              <p:cNvPr id="27" name="Picture 26">
                <a:extLst>
                  <a:ext uri="{FF2B5EF4-FFF2-40B4-BE49-F238E27FC236}">
                    <a16:creationId xmlns:a16="http://schemas.microsoft.com/office/drawing/2014/main" id="{42BC6BF4-C426-4A49-A0DE-4C16B8512CF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53571" y="2826304"/>
                <a:ext cx="4115352" cy="2294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isometricOffAxis1Top"/>
                <a:lightRig rig="twoPt" dir="t">
                  <a:rot lat="0" lon="0" rev="7200000"/>
                </a:lightRig>
              </a:scene3d>
              <a:sp3d>
                <a:bevelT w="25400" h="19050"/>
                <a:contourClr>
                  <a:srgbClr val="FFFFFF"/>
                </a:contourClr>
              </a:sp3d>
            </p:spPr>
          </p:pic>
          <p:pic>
            <p:nvPicPr>
              <p:cNvPr id="42" name="Picture 41">
                <a:extLst>
                  <a:ext uri="{FF2B5EF4-FFF2-40B4-BE49-F238E27FC236}">
                    <a16:creationId xmlns:a16="http://schemas.microsoft.com/office/drawing/2014/main" id="{957EB6D6-FF0E-224C-B2E7-1BAB988BA68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37508" y="2128334"/>
                <a:ext cx="4115351" cy="2297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isometricOffAxis1Top"/>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32031EDB-ECCC-574D-B020-6DB517EEE6E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37507" y="1454284"/>
                <a:ext cx="4037186" cy="22540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isometricOffAxis1Top"/>
                <a:lightRig rig="twoPt" dir="t">
                  <a:rot lat="0" lon="0" rev="7200000"/>
                </a:lightRig>
              </a:scene3d>
              <a:sp3d>
                <a:bevelT w="25400" h="19050"/>
                <a:contourClr>
                  <a:srgbClr val="FFFFFF"/>
                </a:contourClr>
              </a:sp3d>
            </p:spPr>
          </p:pic>
          <p:cxnSp>
            <p:nvCxnSpPr>
              <p:cNvPr id="33" name="Straight Connector 32">
                <a:extLst>
                  <a:ext uri="{FF2B5EF4-FFF2-40B4-BE49-F238E27FC236}">
                    <a16:creationId xmlns:a16="http://schemas.microsoft.com/office/drawing/2014/main" id="{492509C6-AF4F-D34E-A4CC-4FBA840E1BE3}"/>
                  </a:ext>
                </a:extLst>
              </p:cNvPr>
              <p:cNvCxnSpPr>
                <a:cxnSpLocks/>
              </p:cNvCxnSpPr>
              <p:nvPr/>
            </p:nvCxnSpPr>
            <p:spPr>
              <a:xfrm>
                <a:off x="6875921" y="3089917"/>
                <a:ext cx="0" cy="2797392"/>
              </a:xfrm>
              <a:prstGeom prst="line">
                <a:avLst/>
              </a:prstGeom>
              <a:ln w="38100">
                <a:solidFill>
                  <a:schemeClr val="accent3">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6915270-23C8-4E4B-AE8B-489EC0FCD55F}"/>
                  </a:ext>
                </a:extLst>
              </p:cNvPr>
              <p:cNvSpPr txBox="1"/>
              <p:nvPr/>
            </p:nvSpPr>
            <p:spPr>
              <a:xfrm>
                <a:off x="6362882" y="3341271"/>
                <a:ext cx="1089664" cy="749634"/>
              </a:xfrm>
              <a:prstGeom prst="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236515">
                  <a:defRPr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2700" algn="ctr"/>
                <a:r>
                  <a:rPr lang="en-US" sz="1600" i="1" dirty="0" err="1"/>
                  <a:t>Bathametric</a:t>
                </a:r>
                <a:endParaRPr lang="en-US" sz="1600" i="1" dirty="0"/>
              </a:p>
            </p:txBody>
          </p:sp>
          <p:sp>
            <p:nvSpPr>
              <p:cNvPr id="24" name="TextBox 23">
                <a:extLst>
                  <a:ext uri="{FF2B5EF4-FFF2-40B4-BE49-F238E27FC236}">
                    <a16:creationId xmlns:a16="http://schemas.microsoft.com/office/drawing/2014/main" id="{69DBC2A8-A958-034E-9C9F-856533E4BF4A}"/>
                  </a:ext>
                </a:extLst>
              </p:cNvPr>
              <p:cNvSpPr txBox="1"/>
              <p:nvPr/>
            </p:nvSpPr>
            <p:spPr>
              <a:xfrm>
                <a:off x="6409316" y="5536849"/>
                <a:ext cx="1153819" cy="836253"/>
              </a:xfrm>
              <a:prstGeom prst="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12700" algn="ctr">
                  <a:defRPr sz="1200" b="1" 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t>Vegetation</a:t>
                </a:r>
              </a:p>
            </p:txBody>
          </p:sp>
          <p:sp>
            <p:nvSpPr>
              <p:cNvPr id="25" name="TextBox 24">
                <a:extLst>
                  <a:ext uri="{FF2B5EF4-FFF2-40B4-BE49-F238E27FC236}">
                    <a16:creationId xmlns:a16="http://schemas.microsoft.com/office/drawing/2014/main" id="{6B942089-BFCD-E244-9204-711AAF00BA53}"/>
                  </a:ext>
                </a:extLst>
              </p:cNvPr>
              <p:cNvSpPr txBox="1"/>
              <p:nvPr/>
            </p:nvSpPr>
            <p:spPr>
              <a:xfrm>
                <a:off x="6364030" y="4783625"/>
                <a:ext cx="1153819" cy="836253"/>
              </a:xfrm>
              <a:prstGeom prst="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12700" algn="ctr">
                  <a:defRPr sz="1200" b="1" 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t>Water</a:t>
                </a:r>
              </a:p>
            </p:txBody>
          </p:sp>
          <p:sp>
            <p:nvSpPr>
              <p:cNvPr id="30" name="TextBox 29">
                <a:extLst>
                  <a:ext uri="{FF2B5EF4-FFF2-40B4-BE49-F238E27FC236}">
                    <a16:creationId xmlns:a16="http://schemas.microsoft.com/office/drawing/2014/main" id="{278BB742-9509-FC4C-B48E-1EFF2759D19E}"/>
                  </a:ext>
                </a:extLst>
              </p:cNvPr>
              <p:cNvSpPr txBox="1"/>
              <p:nvPr/>
            </p:nvSpPr>
            <p:spPr>
              <a:xfrm>
                <a:off x="6364029" y="4069640"/>
                <a:ext cx="1153819" cy="836253"/>
              </a:xfrm>
              <a:prstGeom prst="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12700" algn="ctr">
                  <a:defRPr sz="1200" b="1" 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t>Agriculture</a:t>
                </a:r>
              </a:p>
            </p:txBody>
          </p:sp>
          <p:sp>
            <p:nvSpPr>
              <p:cNvPr id="34" name="Right Brace 33">
                <a:extLst>
                  <a:ext uri="{FF2B5EF4-FFF2-40B4-BE49-F238E27FC236}">
                    <a16:creationId xmlns:a16="http://schemas.microsoft.com/office/drawing/2014/main" id="{91A8B7E5-D814-4D4A-8C25-BE14977144E9}"/>
                  </a:ext>
                </a:extLst>
              </p:cNvPr>
              <p:cNvSpPr/>
              <p:nvPr/>
            </p:nvSpPr>
            <p:spPr>
              <a:xfrm flipH="1">
                <a:off x="5429713" y="2128334"/>
                <a:ext cx="985822" cy="4034118"/>
              </a:xfrm>
              <a:prstGeom prst="rightBrace">
                <a:avLst/>
              </a:prstGeom>
              <a:ln w="2222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FD486300-9482-1C44-A7A0-EB3434712FC3}"/>
                  </a:ext>
                </a:extLst>
              </p:cNvPr>
              <p:cNvSpPr txBox="1"/>
              <p:nvPr/>
            </p:nvSpPr>
            <p:spPr>
              <a:xfrm>
                <a:off x="6309270" y="2662856"/>
                <a:ext cx="1105593" cy="749634"/>
              </a:xfrm>
              <a:prstGeom prst="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236515">
                  <a:defRPr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2700" algn="ctr"/>
                <a:r>
                  <a:rPr lang="en-US" sz="1600" i="1" dirty="0"/>
                  <a:t>Geology</a:t>
                </a:r>
              </a:p>
            </p:txBody>
          </p:sp>
        </p:grpSp>
      </p:grpSp>
      <p:sp>
        <p:nvSpPr>
          <p:cNvPr id="26" name="Rounded Rectangle 25">
            <a:extLst>
              <a:ext uri="{FF2B5EF4-FFF2-40B4-BE49-F238E27FC236}">
                <a16:creationId xmlns:a16="http://schemas.microsoft.com/office/drawing/2014/main" id="{99802067-E32E-0149-B04B-FCFE7EB9AAD3}"/>
              </a:ext>
            </a:extLst>
          </p:cNvPr>
          <p:cNvSpPr/>
          <p:nvPr/>
        </p:nvSpPr>
        <p:spPr>
          <a:xfrm>
            <a:off x="1721579" y="3161812"/>
            <a:ext cx="3756373" cy="2062039"/>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lIns="0" rIns="0" rtlCol="0" anchor="t"/>
          <a:lstStyle/>
          <a:p>
            <a:pPr marL="6350"/>
            <a:endParaRPr lang="en-US" sz="1400" b="1" i="1" dirty="0">
              <a:effectLst>
                <a:outerShdw blurRad="50800" dist="76200" dir="2700000" algn="tl" rotWithShape="0">
                  <a:prstClr val="black">
                    <a:alpha val="40000"/>
                  </a:prstClr>
                </a:outerShdw>
              </a:effectLst>
            </a:endParaRPr>
          </a:p>
          <a:p>
            <a:pPr marL="349250" indent="-342900">
              <a:buFont typeface="Arial" panose="020B0604020202020204" pitchFamily="34" charset="0"/>
              <a:buChar char="•"/>
            </a:pPr>
            <a:r>
              <a:rPr lang="en-US" sz="1600" b="1" dirty="0">
                <a:effectLst>
                  <a:outerShdw blurRad="50800" dist="76200" dir="2700000" algn="tl" rotWithShape="0">
                    <a:prstClr val="black">
                      <a:alpha val="40000"/>
                    </a:prstClr>
                  </a:outerShdw>
                </a:effectLst>
              </a:rPr>
              <a:t>Access imagery on demand </a:t>
            </a:r>
          </a:p>
          <a:p>
            <a:pPr marL="349250" indent="-342900">
              <a:buFont typeface="Arial" panose="020B0604020202020204" pitchFamily="34" charset="0"/>
              <a:buChar char="•"/>
            </a:pPr>
            <a:r>
              <a:rPr lang="en-US" sz="1600" b="1" dirty="0">
                <a:effectLst>
                  <a:outerShdw blurRad="50800" dist="76200" dir="2700000" algn="tl" rotWithShape="0">
                    <a:prstClr val="black">
                      <a:alpha val="40000"/>
                    </a:prstClr>
                  </a:outerShdw>
                </a:effectLst>
              </a:rPr>
              <a:t>Integrate other data and services</a:t>
            </a:r>
          </a:p>
          <a:p>
            <a:pPr marL="349250" indent="-342900">
              <a:buFont typeface="Arial" panose="020B0604020202020204" pitchFamily="34" charset="0"/>
              <a:buChar char="•"/>
            </a:pPr>
            <a:r>
              <a:rPr lang="en-US" sz="1600" b="1" dirty="0">
                <a:effectLst>
                  <a:outerShdw blurRad="50800" dist="76200" dir="2700000" algn="tl" rotWithShape="0">
                    <a:prstClr val="black">
                      <a:alpha val="40000"/>
                    </a:prstClr>
                  </a:outerShdw>
                </a:effectLst>
              </a:rPr>
              <a:t>Conduct analysis</a:t>
            </a:r>
          </a:p>
          <a:p>
            <a:pPr marL="806450" lvl="1" indent="-342900">
              <a:buFont typeface="Arial" panose="020B0604020202020204" pitchFamily="34" charset="0"/>
              <a:buChar char="•"/>
            </a:pPr>
            <a:r>
              <a:rPr lang="en-US" sz="1600" b="1" dirty="0">
                <a:effectLst>
                  <a:outerShdw blurRad="50800" dist="76200" dir="2700000" algn="tl" rotWithShape="0">
                    <a:prstClr val="black">
                      <a:alpha val="40000"/>
                    </a:prstClr>
                  </a:outerShdw>
                </a:effectLst>
              </a:rPr>
              <a:t>Compare Imagery</a:t>
            </a:r>
          </a:p>
          <a:p>
            <a:pPr marL="806450" lvl="1" indent="-342900">
              <a:buFont typeface="Arial" panose="020B0604020202020204" pitchFamily="34" charset="0"/>
              <a:buChar char="•"/>
            </a:pPr>
            <a:r>
              <a:rPr lang="en-US" sz="1600" b="1" dirty="0">
                <a:effectLst>
                  <a:outerShdw blurRad="50800" dist="76200" dir="2700000" algn="tl" rotWithShape="0">
                    <a:prstClr val="black">
                      <a:alpha val="40000"/>
                    </a:prstClr>
                  </a:outerShdw>
                </a:effectLst>
              </a:rPr>
              <a:t>Detect Change</a:t>
            </a:r>
          </a:p>
          <a:p>
            <a:pPr marL="806450" lvl="1" indent="-342900">
              <a:buFont typeface="Arial" panose="020B0604020202020204" pitchFamily="34" charset="0"/>
              <a:buChar char="•"/>
            </a:pPr>
            <a:r>
              <a:rPr lang="en-US" sz="1600" b="1" dirty="0">
                <a:effectLst>
                  <a:outerShdw blurRad="50800" dist="76200" dir="2700000" algn="tl" rotWithShape="0">
                    <a:prstClr val="black">
                      <a:alpha val="40000"/>
                    </a:prstClr>
                  </a:outerShdw>
                </a:effectLst>
              </a:rPr>
              <a:t>And More</a:t>
            </a:r>
            <a:endParaRPr lang="en-US" sz="1400" b="1" dirty="0">
              <a:effectLst>
                <a:outerShdw blurRad="50800" dist="76200" dir="2700000" algn="tl" rotWithShape="0">
                  <a:prstClr val="black">
                    <a:alpha val="40000"/>
                  </a:prstClr>
                </a:outerShdw>
              </a:effectLst>
            </a:endParaRPr>
          </a:p>
        </p:txBody>
      </p:sp>
      <p:sp>
        <p:nvSpPr>
          <p:cNvPr id="32" name="Right Brace 31">
            <a:extLst>
              <a:ext uri="{FF2B5EF4-FFF2-40B4-BE49-F238E27FC236}">
                <a16:creationId xmlns:a16="http://schemas.microsoft.com/office/drawing/2014/main" id="{212DA944-2223-2C46-99BA-9BAB3A78E7F9}"/>
              </a:ext>
            </a:extLst>
          </p:cNvPr>
          <p:cNvSpPr/>
          <p:nvPr/>
        </p:nvSpPr>
        <p:spPr>
          <a:xfrm>
            <a:off x="730624" y="2163944"/>
            <a:ext cx="983875" cy="3998508"/>
          </a:xfrm>
          <a:prstGeom prst="rightBrace">
            <a:avLst>
              <a:gd name="adj1" fmla="val 8333"/>
              <a:gd name="adj2" fmla="val 50205"/>
            </a:avLst>
          </a:prstGeom>
          <a:ln w="2222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FB870DBC-FB65-9547-AD05-B01059406700}"/>
              </a:ext>
            </a:extLst>
          </p:cNvPr>
          <p:cNvSpPr txBox="1"/>
          <p:nvPr/>
        </p:nvSpPr>
        <p:spPr>
          <a:xfrm>
            <a:off x="7414863" y="1800179"/>
            <a:ext cx="2371355" cy="369332"/>
          </a:xfrm>
          <a:prstGeom prst="rect">
            <a:avLst/>
          </a:prstGeom>
          <a:noFill/>
        </p:spPr>
        <p:txBody>
          <a:bodyPr wrap="none" rtlCol="0">
            <a:spAutoFit/>
          </a:bodyPr>
          <a:lstStyle/>
          <a:p>
            <a:r>
              <a:rPr lang="en-US" b="1" dirty="0"/>
              <a:t>Sample Imagery Layers</a:t>
            </a:r>
          </a:p>
        </p:txBody>
      </p:sp>
    </p:spTree>
    <p:extLst>
      <p:ext uri="{BB962C8B-B14F-4D97-AF65-F5344CB8AC3E}">
        <p14:creationId xmlns:p14="http://schemas.microsoft.com/office/powerpoint/2010/main" val="463703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descr="Presentation Author/Graphics: Eldrich L Frazier&#10;Federal Geographic Data Committee&#10;https://www.fgdc.gov">
            <a:extLst>
              <a:ext uri="{FF2B5EF4-FFF2-40B4-BE49-F238E27FC236}">
                <a16:creationId xmlns:a16="http://schemas.microsoft.com/office/drawing/2014/main" id="{8D4C33BB-BB86-2046-8CAB-045B527CBBA9}"/>
              </a:ext>
            </a:extLst>
          </p:cNvPr>
          <p:cNvSpPr/>
          <p:nvPr/>
        </p:nvSpPr>
        <p:spPr>
          <a:xfrm>
            <a:off x="205588" y="920003"/>
            <a:ext cx="11607871" cy="5801480"/>
          </a:xfrm>
          <a:prstGeom prst="roundRect">
            <a:avLst>
              <a:gd name="adj" fmla="val 5269"/>
            </a:avLst>
          </a:prstGeom>
          <a:solidFill>
            <a:schemeClr val="bg2">
              <a:alpha val="29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chemeClr val="tx1"/>
              </a:solidFill>
            </a:endParaRPr>
          </a:p>
        </p:txBody>
      </p:sp>
      <p:sp>
        <p:nvSpPr>
          <p:cNvPr id="3" name="Slide Number Placeholder 2">
            <a:extLst>
              <a:ext uri="{FF2B5EF4-FFF2-40B4-BE49-F238E27FC236}">
                <a16:creationId xmlns:a16="http://schemas.microsoft.com/office/drawing/2014/main" id="{9F50C7FB-B7C7-DD43-BF27-BDC9FA5E1EFF}"/>
              </a:ext>
            </a:extLst>
          </p:cNvPr>
          <p:cNvSpPr>
            <a:spLocks noGrp="1"/>
          </p:cNvSpPr>
          <p:nvPr>
            <p:ph type="sldNum" sz="quarter" idx="12"/>
          </p:nvPr>
        </p:nvSpPr>
        <p:spPr>
          <a:xfrm>
            <a:off x="9448800" y="6483493"/>
            <a:ext cx="2743200" cy="365125"/>
          </a:xfrm>
        </p:spPr>
        <p:txBody>
          <a:bodyPr/>
          <a:lstStyle/>
          <a:p>
            <a:fld id="{2AAED9FE-A794-6340-A106-71E1AD4C19A3}" type="slidenum">
              <a:rPr lang="en-US" b="1" smtClean="0"/>
              <a:t>16</a:t>
            </a:fld>
            <a:endParaRPr lang="en-US" b="1" dirty="0"/>
          </a:p>
        </p:txBody>
      </p:sp>
      <p:sp>
        <p:nvSpPr>
          <p:cNvPr id="27" name="Rounded Rectangle 26">
            <a:extLst>
              <a:ext uri="{FF2B5EF4-FFF2-40B4-BE49-F238E27FC236}">
                <a16:creationId xmlns:a16="http://schemas.microsoft.com/office/drawing/2014/main" id="{76220214-DA95-B949-9E03-53483130AF6D}"/>
              </a:ext>
            </a:extLst>
          </p:cNvPr>
          <p:cNvSpPr/>
          <p:nvPr/>
        </p:nvSpPr>
        <p:spPr>
          <a:xfrm>
            <a:off x="434865" y="1591756"/>
            <a:ext cx="1979324" cy="1105943"/>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lIns="0" rIns="0" rtlCol="0" anchor="ctr"/>
          <a:lstStyle/>
          <a:p>
            <a:pPr marL="184150" indent="-177800">
              <a:buFont typeface="Arial" panose="020B0604020202020204" pitchFamily="34" charset="0"/>
              <a:buChar char="•"/>
            </a:pPr>
            <a:r>
              <a:rPr lang="en-US" sz="2000" i="1" dirty="0">
                <a:effectLst>
                  <a:outerShdw blurRad="50800" dist="76200" dir="2700000" algn="tl" rotWithShape="0">
                    <a:prstClr val="black">
                      <a:alpha val="40000"/>
                    </a:prstClr>
                  </a:outerShdw>
                </a:effectLst>
              </a:rPr>
              <a:t>Visualize</a:t>
            </a:r>
          </a:p>
          <a:p>
            <a:pPr marL="184150" indent="-177800">
              <a:buFont typeface="Arial" panose="020B0604020202020204" pitchFamily="34" charset="0"/>
              <a:buChar char="•"/>
            </a:pPr>
            <a:r>
              <a:rPr lang="en-US" sz="2000" i="1" dirty="0">
                <a:effectLst>
                  <a:outerShdw blurRad="50800" dist="76200" dir="2700000" algn="tl" rotWithShape="0">
                    <a:prstClr val="black">
                      <a:alpha val="40000"/>
                    </a:prstClr>
                  </a:outerShdw>
                </a:effectLst>
              </a:rPr>
              <a:t>Analyze</a:t>
            </a:r>
          </a:p>
          <a:p>
            <a:pPr marL="184150" indent="-177800">
              <a:buFont typeface="Arial" panose="020B0604020202020204" pitchFamily="34" charset="0"/>
              <a:buChar char="•"/>
            </a:pPr>
            <a:r>
              <a:rPr lang="en-US" sz="2000" i="1" dirty="0">
                <a:effectLst>
                  <a:outerShdw blurRad="50800" dist="76200" dir="2700000" algn="tl" rotWithShape="0">
                    <a:prstClr val="black">
                      <a:alpha val="40000"/>
                    </a:prstClr>
                  </a:outerShdw>
                </a:effectLst>
              </a:rPr>
              <a:t>Detect Change</a:t>
            </a:r>
            <a:endParaRPr lang="en-US" sz="1600" i="1" dirty="0"/>
          </a:p>
        </p:txBody>
      </p:sp>
      <p:sp>
        <p:nvSpPr>
          <p:cNvPr id="5" name="TextBox 4">
            <a:extLst>
              <a:ext uri="{FF2B5EF4-FFF2-40B4-BE49-F238E27FC236}">
                <a16:creationId xmlns:a16="http://schemas.microsoft.com/office/drawing/2014/main" id="{D8D2D362-70E2-AC43-AC04-A7E246DD2CCE}"/>
              </a:ext>
            </a:extLst>
          </p:cNvPr>
          <p:cNvSpPr txBox="1"/>
          <p:nvPr/>
        </p:nvSpPr>
        <p:spPr>
          <a:xfrm>
            <a:off x="372480" y="5069766"/>
            <a:ext cx="2284075" cy="1077218"/>
          </a:xfrm>
          <a:prstGeom prst="rect">
            <a:avLst/>
          </a:prstGeom>
          <a:noFill/>
        </p:spPr>
        <p:txBody>
          <a:bodyPr wrap="square" rtlCol="0">
            <a:spAutoFit/>
          </a:bodyPr>
          <a:lstStyle/>
          <a:p>
            <a:r>
              <a:rPr lang="en-US" sz="1600" b="1" dirty="0"/>
              <a:t>Dark green is thick vigorous vegetation &amp; brown represents sparse vegetation.</a:t>
            </a:r>
          </a:p>
        </p:txBody>
      </p:sp>
      <p:pic>
        <p:nvPicPr>
          <p:cNvPr id="7" name="Picture 6">
            <a:extLst>
              <a:ext uri="{FF2B5EF4-FFF2-40B4-BE49-F238E27FC236}">
                <a16:creationId xmlns:a16="http://schemas.microsoft.com/office/drawing/2014/main" id="{75CBEE3F-B506-3F4E-B2D6-0173CCEDC6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6918" y="3887560"/>
            <a:ext cx="1984160" cy="93134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C8A7922B-6E24-8D4C-9C34-DCCDAFB71E86}"/>
              </a:ext>
            </a:extLst>
          </p:cNvPr>
          <p:cNvSpPr/>
          <p:nvPr/>
        </p:nvSpPr>
        <p:spPr>
          <a:xfrm>
            <a:off x="403872" y="3049985"/>
            <a:ext cx="2070253" cy="830997"/>
          </a:xfrm>
          <a:prstGeom prst="rect">
            <a:avLst/>
          </a:prstGeom>
        </p:spPr>
        <p:txBody>
          <a:bodyPr wrap="square">
            <a:spAutoFit/>
          </a:bodyPr>
          <a:lstStyle/>
          <a:p>
            <a:r>
              <a:rPr lang="en-US" sz="1600" b="1" dirty="0"/>
              <a:t>Normalized Difference Vegetation Index colorized maps.  </a:t>
            </a:r>
          </a:p>
        </p:txBody>
      </p:sp>
      <p:grpSp>
        <p:nvGrpSpPr>
          <p:cNvPr id="25" name="Group 24">
            <a:extLst>
              <a:ext uri="{FF2B5EF4-FFF2-40B4-BE49-F238E27FC236}">
                <a16:creationId xmlns:a16="http://schemas.microsoft.com/office/drawing/2014/main" id="{E75AA07E-D2E8-8D4A-9F26-881241A3017D}"/>
              </a:ext>
            </a:extLst>
          </p:cNvPr>
          <p:cNvGrpSpPr>
            <a:grpSpLocks noChangeAspect="1"/>
          </p:cNvGrpSpPr>
          <p:nvPr/>
        </p:nvGrpSpPr>
        <p:grpSpPr>
          <a:xfrm>
            <a:off x="2703968" y="1126459"/>
            <a:ext cx="4377656" cy="2574760"/>
            <a:chOff x="-3562697" y="-3584608"/>
            <a:chExt cx="7104888" cy="4178808"/>
          </a:xfrm>
        </p:grpSpPr>
        <p:pic>
          <p:nvPicPr>
            <p:cNvPr id="26" name="Picture 25">
              <a:extLst>
                <a:ext uri="{FF2B5EF4-FFF2-40B4-BE49-F238E27FC236}">
                  <a16:creationId xmlns:a16="http://schemas.microsoft.com/office/drawing/2014/main" id="{1052B8E5-ADB4-D84C-9303-6D4B088F15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62697" y="-3584608"/>
              <a:ext cx="7104888" cy="4178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Rounded Rectangle 29">
              <a:extLst>
                <a:ext uri="{FF2B5EF4-FFF2-40B4-BE49-F238E27FC236}">
                  <a16:creationId xmlns:a16="http://schemas.microsoft.com/office/drawing/2014/main" id="{567AAEE1-3C45-9A4A-BCC1-C99B8539BDD8}"/>
                </a:ext>
              </a:extLst>
            </p:cNvPr>
            <p:cNvSpPr/>
            <p:nvPr/>
          </p:nvSpPr>
          <p:spPr>
            <a:xfrm>
              <a:off x="-3455017" y="-354294"/>
              <a:ext cx="2283207" cy="667438"/>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1100" b="1" i="1" dirty="0">
                  <a:effectLst>
                    <a:outerShdw blurRad="50800" dist="76200" dir="2700000" algn="tl" rotWithShape="0">
                      <a:prstClr val="black">
                        <a:alpha val="40000"/>
                      </a:prstClr>
                    </a:outerShdw>
                  </a:effectLst>
                </a:rPr>
                <a:t>Jul 1997 – Jul 2002</a:t>
              </a:r>
              <a:endParaRPr lang="en-US" sz="1000" b="1" i="1" dirty="0"/>
            </a:p>
          </p:txBody>
        </p:sp>
      </p:grpSp>
      <p:grpSp>
        <p:nvGrpSpPr>
          <p:cNvPr id="32" name="Group 31">
            <a:extLst>
              <a:ext uri="{FF2B5EF4-FFF2-40B4-BE49-F238E27FC236}">
                <a16:creationId xmlns:a16="http://schemas.microsoft.com/office/drawing/2014/main" id="{AB9DCD0E-CB09-3D42-A018-C36BD5B137BF}"/>
              </a:ext>
            </a:extLst>
          </p:cNvPr>
          <p:cNvGrpSpPr>
            <a:grpSpLocks noChangeAspect="1"/>
          </p:cNvGrpSpPr>
          <p:nvPr/>
        </p:nvGrpSpPr>
        <p:grpSpPr>
          <a:xfrm>
            <a:off x="7211926" y="1119155"/>
            <a:ext cx="4377656" cy="2574760"/>
            <a:chOff x="3680967" y="-3584608"/>
            <a:chExt cx="7104888" cy="4178808"/>
          </a:xfrm>
        </p:grpSpPr>
        <p:pic>
          <p:nvPicPr>
            <p:cNvPr id="35" name="Picture 34">
              <a:extLst>
                <a:ext uri="{FF2B5EF4-FFF2-40B4-BE49-F238E27FC236}">
                  <a16:creationId xmlns:a16="http://schemas.microsoft.com/office/drawing/2014/main" id="{5F62D660-1A3E-1C42-BD11-CA3D57E3D0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80967" y="-3584608"/>
              <a:ext cx="7104888" cy="4178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 name="Rounded Rectangle 37">
              <a:extLst>
                <a:ext uri="{FF2B5EF4-FFF2-40B4-BE49-F238E27FC236}">
                  <a16:creationId xmlns:a16="http://schemas.microsoft.com/office/drawing/2014/main" id="{8468F192-8FCE-8B45-AA47-C8087D67ACC1}"/>
                </a:ext>
              </a:extLst>
            </p:cNvPr>
            <p:cNvSpPr/>
            <p:nvPr/>
          </p:nvSpPr>
          <p:spPr>
            <a:xfrm>
              <a:off x="3812793" y="-362638"/>
              <a:ext cx="2283207" cy="667438"/>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1100" b="1" i="1" dirty="0">
                  <a:effectLst>
                    <a:outerShdw blurRad="50800" dist="76200" dir="2700000" algn="tl" rotWithShape="0">
                      <a:prstClr val="black">
                        <a:alpha val="40000"/>
                      </a:prstClr>
                    </a:outerShdw>
                  </a:effectLst>
                </a:rPr>
                <a:t>Jul 2002 – Jul 2007</a:t>
              </a:r>
              <a:endParaRPr lang="en-US" sz="1000" b="1" i="1" dirty="0"/>
            </a:p>
          </p:txBody>
        </p:sp>
      </p:grpSp>
      <p:grpSp>
        <p:nvGrpSpPr>
          <p:cNvPr id="40" name="Group 39">
            <a:extLst>
              <a:ext uri="{FF2B5EF4-FFF2-40B4-BE49-F238E27FC236}">
                <a16:creationId xmlns:a16="http://schemas.microsoft.com/office/drawing/2014/main" id="{C89A97CB-BFD0-ED43-A453-B627F4308F4C}"/>
              </a:ext>
            </a:extLst>
          </p:cNvPr>
          <p:cNvGrpSpPr>
            <a:grpSpLocks noChangeAspect="1"/>
          </p:cNvGrpSpPr>
          <p:nvPr/>
        </p:nvGrpSpPr>
        <p:grpSpPr>
          <a:xfrm>
            <a:off x="7211926" y="3939770"/>
            <a:ext cx="4377656" cy="2574760"/>
            <a:chOff x="3685479" y="717187"/>
            <a:chExt cx="7104888" cy="4178808"/>
          </a:xfrm>
        </p:grpSpPr>
        <p:pic>
          <p:nvPicPr>
            <p:cNvPr id="41" name="Picture 40">
              <a:extLst>
                <a:ext uri="{FF2B5EF4-FFF2-40B4-BE49-F238E27FC236}">
                  <a16:creationId xmlns:a16="http://schemas.microsoft.com/office/drawing/2014/main" id="{D3ECEF76-8FB3-5542-A212-E7AD0951A5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85479" y="717187"/>
              <a:ext cx="7104888" cy="4178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Rounded Rectangle 41">
              <a:extLst>
                <a:ext uri="{FF2B5EF4-FFF2-40B4-BE49-F238E27FC236}">
                  <a16:creationId xmlns:a16="http://schemas.microsoft.com/office/drawing/2014/main" id="{3CECF406-FB9B-BE45-B45E-046E0103B46D}"/>
                </a:ext>
              </a:extLst>
            </p:cNvPr>
            <p:cNvSpPr/>
            <p:nvPr/>
          </p:nvSpPr>
          <p:spPr>
            <a:xfrm>
              <a:off x="3812793" y="3922743"/>
              <a:ext cx="2283207" cy="667438"/>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1100" b="1" i="1" dirty="0">
                  <a:effectLst>
                    <a:outerShdw blurRad="50800" dist="76200" dir="2700000" algn="tl" rotWithShape="0">
                      <a:prstClr val="black">
                        <a:alpha val="40000"/>
                      </a:prstClr>
                    </a:outerShdw>
                  </a:effectLst>
                </a:rPr>
                <a:t>Jul 2012 – Jul 2017</a:t>
              </a:r>
              <a:endParaRPr lang="en-US" sz="1000" b="1" i="1" dirty="0"/>
            </a:p>
          </p:txBody>
        </p:sp>
      </p:grpSp>
      <p:grpSp>
        <p:nvGrpSpPr>
          <p:cNvPr id="43" name="Group 42">
            <a:extLst>
              <a:ext uri="{FF2B5EF4-FFF2-40B4-BE49-F238E27FC236}">
                <a16:creationId xmlns:a16="http://schemas.microsoft.com/office/drawing/2014/main" id="{BF704D31-0227-7C44-A313-3B81E0F8E620}"/>
              </a:ext>
            </a:extLst>
          </p:cNvPr>
          <p:cNvGrpSpPr>
            <a:grpSpLocks noChangeAspect="1"/>
          </p:cNvGrpSpPr>
          <p:nvPr/>
        </p:nvGrpSpPr>
        <p:grpSpPr>
          <a:xfrm>
            <a:off x="2703967" y="3946770"/>
            <a:ext cx="4377656" cy="2574760"/>
            <a:chOff x="-3562697" y="702365"/>
            <a:chExt cx="7104888" cy="4178808"/>
          </a:xfrm>
        </p:grpSpPr>
        <p:pic>
          <p:nvPicPr>
            <p:cNvPr id="44" name="Picture 43">
              <a:extLst>
                <a:ext uri="{FF2B5EF4-FFF2-40B4-BE49-F238E27FC236}">
                  <a16:creationId xmlns:a16="http://schemas.microsoft.com/office/drawing/2014/main" id="{9A8B58AB-2CEB-D945-A2A0-E0198E7097C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62697" y="702365"/>
              <a:ext cx="7104888" cy="4178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5" name="Rounded Rectangle 44">
              <a:extLst>
                <a:ext uri="{FF2B5EF4-FFF2-40B4-BE49-F238E27FC236}">
                  <a16:creationId xmlns:a16="http://schemas.microsoft.com/office/drawing/2014/main" id="{76A4DA76-6850-3646-9031-B03BDBCE45A6}"/>
                </a:ext>
              </a:extLst>
            </p:cNvPr>
            <p:cNvSpPr/>
            <p:nvPr/>
          </p:nvSpPr>
          <p:spPr>
            <a:xfrm>
              <a:off x="-3455927" y="3953777"/>
              <a:ext cx="2283207" cy="667438"/>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1100" b="1" i="1" dirty="0">
                  <a:effectLst>
                    <a:outerShdw blurRad="50800" dist="76200" dir="2700000" algn="tl" rotWithShape="0">
                      <a:prstClr val="black">
                        <a:alpha val="40000"/>
                      </a:prstClr>
                    </a:outerShdw>
                  </a:effectLst>
                </a:rPr>
                <a:t>Jul 2007 – Jul 2012</a:t>
              </a:r>
              <a:endParaRPr lang="en-US" sz="1000" b="1" i="1" dirty="0"/>
            </a:p>
          </p:txBody>
        </p:sp>
      </p:grpSp>
      <p:sp>
        <p:nvSpPr>
          <p:cNvPr id="52" name="Rectangle 51">
            <a:extLst>
              <a:ext uri="{FF2B5EF4-FFF2-40B4-BE49-F238E27FC236}">
                <a16:creationId xmlns:a16="http://schemas.microsoft.com/office/drawing/2014/main" id="{C17EAAD5-6055-944E-9AB7-720ADAB2DD96}"/>
              </a:ext>
            </a:extLst>
          </p:cNvPr>
          <p:cNvSpPr/>
          <p:nvPr/>
        </p:nvSpPr>
        <p:spPr>
          <a:xfrm>
            <a:off x="4724400" y="3595830"/>
            <a:ext cx="4779402" cy="369864"/>
          </a:xfrm>
          <a:prstGeom prst="rect">
            <a:avLst/>
          </a:prstGeom>
          <a:gradFill flip="none" rotWithShape="1">
            <a:gsLst>
              <a:gs pos="0">
                <a:srgbClr val="025B22"/>
              </a:gs>
              <a:gs pos="55000">
                <a:srgbClr val="FFFF00"/>
              </a:gs>
              <a:gs pos="38000">
                <a:srgbClr val="6FDA0F"/>
              </a:gs>
              <a:gs pos="20000">
                <a:srgbClr val="05A214"/>
              </a:gs>
              <a:gs pos="80000">
                <a:srgbClr val="BFB000"/>
              </a:gs>
              <a:gs pos="100000">
                <a:schemeClr val="accent4">
                  <a:lumMod val="50000"/>
                </a:schemeClr>
              </a:gs>
            </a:gsLst>
            <a:lin ang="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effectLst>
                  <a:innerShdw blurRad="63500" dist="50800" dir="16200000">
                    <a:prstClr val="black">
                      <a:alpha val="50000"/>
                    </a:prstClr>
                  </a:innerShdw>
                </a:effectLst>
              </a:rPr>
              <a:t> Thick Vegetation               Sparse Vegetation</a:t>
            </a:r>
          </a:p>
        </p:txBody>
      </p:sp>
      <p:sp>
        <p:nvSpPr>
          <p:cNvPr id="39" name="Rounded Rectangle 38" descr="Presentation Author/Graphics:&#10;Eldrich L. Frazier&#10;Federal Geographic Data Committee&#10;http://www.fgdc.gov" title="FGDC">
            <a:extLst>
              <a:ext uri="{FF2B5EF4-FFF2-40B4-BE49-F238E27FC236}">
                <a16:creationId xmlns:a16="http://schemas.microsoft.com/office/drawing/2014/main" id="{0833DAFF-8089-3946-B976-29DC717B03A7}"/>
              </a:ext>
            </a:extLst>
          </p:cNvPr>
          <p:cNvSpPr/>
          <p:nvPr/>
        </p:nvSpPr>
        <p:spPr>
          <a:xfrm>
            <a:off x="609600" y="772262"/>
            <a:ext cx="11248103" cy="467208"/>
          </a:xfrm>
          <a:prstGeom prst="round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6515"/>
            <a:r>
              <a:rPr lang="en-US" b="1" dirty="0"/>
              <a:t>Example #1 : Detecting change in </a:t>
            </a:r>
            <a:r>
              <a:rPr lang="en-US" b="1" i="1" dirty="0">
                <a:solidFill>
                  <a:srgbClr val="FFFF00"/>
                </a:solidFill>
              </a:rPr>
              <a:t>Vegetation</a:t>
            </a:r>
            <a:r>
              <a:rPr lang="en-US" b="1" dirty="0"/>
              <a:t> using imagery (</a:t>
            </a:r>
            <a:r>
              <a:rPr lang="en-US" b="1" i="1" dirty="0">
                <a:solidFill>
                  <a:srgbClr val="FF0000"/>
                </a:solidFill>
                <a:latin typeface="Times New Roman" panose="02020603050405020304" pitchFamily="18" charset="0"/>
                <a:cs typeface="Times New Roman" panose="02020603050405020304" pitchFamily="18" charset="0"/>
              </a:rPr>
              <a:t>Illustration Only</a:t>
            </a:r>
            <a:r>
              <a:rPr lang="en-US" b="1" dirty="0"/>
              <a:t>)</a:t>
            </a:r>
            <a:endParaRPr lang="en-US" b="1" i="1" dirty="0"/>
          </a:p>
        </p:txBody>
      </p:sp>
      <p:sp>
        <p:nvSpPr>
          <p:cNvPr id="29" name="Oval 28">
            <a:extLst>
              <a:ext uri="{FF2B5EF4-FFF2-40B4-BE49-F238E27FC236}">
                <a16:creationId xmlns:a16="http://schemas.microsoft.com/office/drawing/2014/main" id="{EC0668D5-3F76-134B-B8CB-63E9B92E70DD}"/>
              </a:ext>
            </a:extLst>
          </p:cNvPr>
          <p:cNvSpPr/>
          <p:nvPr/>
        </p:nvSpPr>
        <p:spPr>
          <a:xfrm>
            <a:off x="192109" y="739970"/>
            <a:ext cx="531791" cy="5317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i="1" dirty="0"/>
              <a:t>1</a:t>
            </a:r>
          </a:p>
        </p:txBody>
      </p:sp>
      <p:sp>
        <p:nvSpPr>
          <p:cNvPr id="54" name="Rectangle 53">
            <a:extLst>
              <a:ext uri="{FF2B5EF4-FFF2-40B4-BE49-F238E27FC236}">
                <a16:creationId xmlns:a16="http://schemas.microsoft.com/office/drawing/2014/main" id="{13F0AB12-E98B-3946-87BE-6F837E1D1294}"/>
              </a:ext>
            </a:extLst>
          </p:cNvPr>
          <p:cNvSpPr/>
          <p:nvPr/>
        </p:nvSpPr>
        <p:spPr>
          <a:xfrm>
            <a:off x="2897886" y="6553200"/>
            <a:ext cx="8579218" cy="276999"/>
          </a:xfrm>
          <a:prstGeom prst="rect">
            <a:avLst/>
          </a:prstGeom>
        </p:spPr>
        <p:txBody>
          <a:bodyPr wrap="square">
            <a:spAutoFit/>
          </a:bodyPr>
          <a:lstStyle/>
          <a:p>
            <a:pPr algn="ctr"/>
            <a:r>
              <a:rPr lang="en-US" sz="1200" b="1" dirty="0">
                <a:solidFill>
                  <a:srgbClr val="000000"/>
                </a:solidFill>
                <a:latin typeface="Verdana" panose="020B0604030504040204" pitchFamily="34" charset="0"/>
              </a:rPr>
              <a:t>This service includes scenes from Landsat 8 and Global Land Survey (GLS) data </a:t>
            </a:r>
            <a:endParaRPr lang="en-US" sz="1200" b="1" dirty="0"/>
          </a:p>
        </p:txBody>
      </p:sp>
    </p:spTree>
    <p:extLst>
      <p:ext uri="{BB962C8B-B14F-4D97-AF65-F5344CB8AC3E}">
        <p14:creationId xmlns:p14="http://schemas.microsoft.com/office/powerpoint/2010/main" val="381588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descr="Presentation Author/Graphics: Eldrich L Frazier&#10;Federal Geographic Data Committee&#10;https://www.fgdc.gov">
            <a:extLst>
              <a:ext uri="{FF2B5EF4-FFF2-40B4-BE49-F238E27FC236}">
                <a16:creationId xmlns:a16="http://schemas.microsoft.com/office/drawing/2014/main" id="{8D4C33BB-BB86-2046-8CAB-045B527CBBA9}"/>
              </a:ext>
            </a:extLst>
          </p:cNvPr>
          <p:cNvSpPr/>
          <p:nvPr/>
        </p:nvSpPr>
        <p:spPr>
          <a:xfrm>
            <a:off x="205588" y="920003"/>
            <a:ext cx="11607871" cy="5801480"/>
          </a:xfrm>
          <a:prstGeom prst="roundRect">
            <a:avLst>
              <a:gd name="adj" fmla="val 5269"/>
            </a:avLst>
          </a:prstGeom>
          <a:solidFill>
            <a:schemeClr val="bg2">
              <a:alpha val="29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chemeClr val="tx1"/>
              </a:solidFill>
            </a:endParaRPr>
          </a:p>
        </p:txBody>
      </p:sp>
      <p:sp>
        <p:nvSpPr>
          <p:cNvPr id="3" name="Slide Number Placeholder 2">
            <a:extLst>
              <a:ext uri="{FF2B5EF4-FFF2-40B4-BE49-F238E27FC236}">
                <a16:creationId xmlns:a16="http://schemas.microsoft.com/office/drawing/2014/main" id="{9F50C7FB-B7C7-DD43-BF27-BDC9FA5E1EFF}"/>
              </a:ext>
            </a:extLst>
          </p:cNvPr>
          <p:cNvSpPr>
            <a:spLocks noGrp="1"/>
          </p:cNvSpPr>
          <p:nvPr>
            <p:ph type="sldNum" sz="quarter" idx="12"/>
          </p:nvPr>
        </p:nvSpPr>
        <p:spPr>
          <a:xfrm>
            <a:off x="9448800" y="6485099"/>
            <a:ext cx="2743200" cy="365125"/>
          </a:xfrm>
        </p:spPr>
        <p:txBody>
          <a:bodyPr/>
          <a:lstStyle/>
          <a:p>
            <a:fld id="{2AAED9FE-A794-6340-A106-71E1AD4C19A3}" type="slidenum">
              <a:rPr lang="en-US" b="1" smtClean="0"/>
              <a:t>17</a:t>
            </a:fld>
            <a:endParaRPr lang="en-US" b="1" dirty="0"/>
          </a:p>
        </p:txBody>
      </p:sp>
      <p:sp>
        <p:nvSpPr>
          <p:cNvPr id="27" name="Rounded Rectangle 26">
            <a:extLst>
              <a:ext uri="{FF2B5EF4-FFF2-40B4-BE49-F238E27FC236}">
                <a16:creationId xmlns:a16="http://schemas.microsoft.com/office/drawing/2014/main" id="{76220214-DA95-B949-9E03-53483130AF6D}"/>
              </a:ext>
            </a:extLst>
          </p:cNvPr>
          <p:cNvSpPr/>
          <p:nvPr/>
        </p:nvSpPr>
        <p:spPr>
          <a:xfrm>
            <a:off x="434865" y="1591756"/>
            <a:ext cx="1979324" cy="1105943"/>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lIns="0" rIns="0" rtlCol="0" anchor="ctr"/>
          <a:lstStyle/>
          <a:p>
            <a:pPr marL="184150" indent="-177800">
              <a:buFont typeface="Arial" panose="020B0604020202020204" pitchFamily="34" charset="0"/>
              <a:buChar char="•"/>
            </a:pPr>
            <a:r>
              <a:rPr lang="en-US" sz="2000" i="1" dirty="0">
                <a:effectLst>
                  <a:outerShdw blurRad="50800" dist="76200" dir="2700000" algn="tl" rotWithShape="0">
                    <a:prstClr val="black">
                      <a:alpha val="40000"/>
                    </a:prstClr>
                  </a:outerShdw>
                </a:effectLst>
              </a:rPr>
              <a:t>Visualize</a:t>
            </a:r>
          </a:p>
          <a:p>
            <a:pPr marL="184150" indent="-177800">
              <a:buFont typeface="Arial" panose="020B0604020202020204" pitchFamily="34" charset="0"/>
              <a:buChar char="•"/>
            </a:pPr>
            <a:r>
              <a:rPr lang="en-US" sz="2000" i="1" dirty="0">
                <a:effectLst>
                  <a:outerShdw blurRad="50800" dist="76200" dir="2700000" algn="tl" rotWithShape="0">
                    <a:prstClr val="black">
                      <a:alpha val="40000"/>
                    </a:prstClr>
                  </a:outerShdw>
                </a:effectLst>
              </a:rPr>
              <a:t>Analyze</a:t>
            </a:r>
          </a:p>
          <a:p>
            <a:pPr marL="184150" indent="-177800">
              <a:buFont typeface="Arial" panose="020B0604020202020204" pitchFamily="34" charset="0"/>
              <a:buChar char="•"/>
            </a:pPr>
            <a:r>
              <a:rPr lang="en-US" sz="2000" i="1" dirty="0">
                <a:effectLst>
                  <a:outerShdw blurRad="50800" dist="76200" dir="2700000" algn="tl" rotWithShape="0">
                    <a:prstClr val="black">
                      <a:alpha val="40000"/>
                    </a:prstClr>
                  </a:outerShdw>
                </a:effectLst>
              </a:rPr>
              <a:t>Detect Change</a:t>
            </a:r>
            <a:endParaRPr lang="en-US" sz="1600" i="1" dirty="0"/>
          </a:p>
        </p:txBody>
      </p:sp>
      <p:sp>
        <p:nvSpPr>
          <p:cNvPr id="5" name="TextBox 4">
            <a:extLst>
              <a:ext uri="{FF2B5EF4-FFF2-40B4-BE49-F238E27FC236}">
                <a16:creationId xmlns:a16="http://schemas.microsoft.com/office/drawing/2014/main" id="{D8D2D362-70E2-AC43-AC04-A7E246DD2CCE}"/>
              </a:ext>
            </a:extLst>
          </p:cNvPr>
          <p:cNvSpPr txBox="1"/>
          <p:nvPr/>
        </p:nvSpPr>
        <p:spPr>
          <a:xfrm>
            <a:off x="372480" y="5069766"/>
            <a:ext cx="2284075" cy="1077218"/>
          </a:xfrm>
          <a:prstGeom prst="rect">
            <a:avLst/>
          </a:prstGeom>
          <a:noFill/>
        </p:spPr>
        <p:txBody>
          <a:bodyPr wrap="square" rtlCol="0">
            <a:spAutoFit/>
          </a:bodyPr>
          <a:lstStyle/>
          <a:p>
            <a:r>
              <a:rPr lang="en-US" sz="1600" b="1" dirty="0"/>
              <a:t>Dark green is thick vigorous vegetation &amp; brown represents sparse vegetation.</a:t>
            </a:r>
          </a:p>
        </p:txBody>
      </p:sp>
      <p:pic>
        <p:nvPicPr>
          <p:cNvPr id="7" name="Picture 6">
            <a:extLst>
              <a:ext uri="{FF2B5EF4-FFF2-40B4-BE49-F238E27FC236}">
                <a16:creationId xmlns:a16="http://schemas.microsoft.com/office/drawing/2014/main" id="{75CBEE3F-B506-3F4E-B2D6-0173CCEDC6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6918" y="3887560"/>
            <a:ext cx="1984160" cy="93134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C8A7922B-6E24-8D4C-9C34-DCCDAFB71E86}"/>
              </a:ext>
            </a:extLst>
          </p:cNvPr>
          <p:cNvSpPr/>
          <p:nvPr/>
        </p:nvSpPr>
        <p:spPr>
          <a:xfrm>
            <a:off x="403872" y="3049985"/>
            <a:ext cx="2070253" cy="830997"/>
          </a:xfrm>
          <a:prstGeom prst="rect">
            <a:avLst/>
          </a:prstGeom>
        </p:spPr>
        <p:txBody>
          <a:bodyPr wrap="square">
            <a:spAutoFit/>
          </a:bodyPr>
          <a:lstStyle/>
          <a:p>
            <a:r>
              <a:rPr lang="en-US" sz="1600" b="1" dirty="0"/>
              <a:t>Normalized Difference Vegetation Index colorized maps.  </a:t>
            </a:r>
          </a:p>
        </p:txBody>
      </p:sp>
      <p:sp>
        <p:nvSpPr>
          <p:cNvPr id="9" name="Rectangle 8">
            <a:extLst>
              <a:ext uri="{FF2B5EF4-FFF2-40B4-BE49-F238E27FC236}">
                <a16:creationId xmlns:a16="http://schemas.microsoft.com/office/drawing/2014/main" id="{782019AE-BB92-5649-B209-FFBDF838EE1C}"/>
              </a:ext>
            </a:extLst>
          </p:cNvPr>
          <p:cNvSpPr/>
          <p:nvPr/>
        </p:nvSpPr>
        <p:spPr>
          <a:xfrm>
            <a:off x="2897886" y="6468583"/>
            <a:ext cx="8579218" cy="276999"/>
          </a:xfrm>
          <a:prstGeom prst="rect">
            <a:avLst/>
          </a:prstGeom>
        </p:spPr>
        <p:txBody>
          <a:bodyPr wrap="square">
            <a:spAutoFit/>
          </a:bodyPr>
          <a:lstStyle/>
          <a:p>
            <a:pPr algn="ctr"/>
            <a:r>
              <a:rPr lang="en-US" sz="1200" b="1" dirty="0">
                <a:solidFill>
                  <a:srgbClr val="000000"/>
                </a:solidFill>
                <a:latin typeface="Verdana" panose="020B0604030504040204" pitchFamily="34" charset="0"/>
              </a:rPr>
              <a:t>This service includes scenes from Landsat 8 and Global Land Survey (GLS) data </a:t>
            </a:r>
            <a:endParaRPr lang="en-US" sz="1200" b="1" dirty="0"/>
          </a:p>
        </p:txBody>
      </p:sp>
      <p:sp>
        <p:nvSpPr>
          <p:cNvPr id="39" name="Rounded Rectangle 38" descr="Presentation Author/Graphics:&#10;Eldrich L. Frazier&#10;Federal Geographic Data Committee&#10;http://www.fgdc.gov" title="FGDC">
            <a:extLst>
              <a:ext uri="{FF2B5EF4-FFF2-40B4-BE49-F238E27FC236}">
                <a16:creationId xmlns:a16="http://schemas.microsoft.com/office/drawing/2014/main" id="{0833DAFF-8089-3946-B976-29DC717B03A7}"/>
              </a:ext>
            </a:extLst>
          </p:cNvPr>
          <p:cNvSpPr/>
          <p:nvPr/>
        </p:nvSpPr>
        <p:spPr>
          <a:xfrm>
            <a:off x="609600" y="772262"/>
            <a:ext cx="11248103" cy="467208"/>
          </a:xfrm>
          <a:prstGeom prst="round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6515"/>
            <a:r>
              <a:rPr lang="en-US" b="1" dirty="0"/>
              <a:t>Example #1 : Detecting change in </a:t>
            </a:r>
            <a:r>
              <a:rPr lang="en-US" b="1" i="1" dirty="0">
                <a:solidFill>
                  <a:srgbClr val="FFFF00"/>
                </a:solidFill>
              </a:rPr>
              <a:t>Vegetation</a:t>
            </a:r>
            <a:r>
              <a:rPr lang="en-US" b="1" dirty="0"/>
              <a:t> using imagery (</a:t>
            </a:r>
            <a:r>
              <a:rPr lang="en-US" b="1" i="1" dirty="0">
                <a:solidFill>
                  <a:srgbClr val="FF0000"/>
                </a:solidFill>
                <a:latin typeface="Times New Roman" panose="02020603050405020304" pitchFamily="18" charset="0"/>
                <a:cs typeface="Times New Roman" panose="02020603050405020304" pitchFamily="18" charset="0"/>
              </a:rPr>
              <a:t>Illustration Only</a:t>
            </a:r>
            <a:r>
              <a:rPr lang="en-US" b="1" dirty="0"/>
              <a:t>)</a:t>
            </a:r>
            <a:endParaRPr lang="en-US" b="1" i="1" dirty="0"/>
          </a:p>
        </p:txBody>
      </p:sp>
      <p:sp>
        <p:nvSpPr>
          <p:cNvPr id="29" name="Oval 28">
            <a:extLst>
              <a:ext uri="{FF2B5EF4-FFF2-40B4-BE49-F238E27FC236}">
                <a16:creationId xmlns:a16="http://schemas.microsoft.com/office/drawing/2014/main" id="{EC0668D5-3F76-134B-B8CB-63E9B92E70DD}"/>
              </a:ext>
            </a:extLst>
          </p:cNvPr>
          <p:cNvSpPr/>
          <p:nvPr/>
        </p:nvSpPr>
        <p:spPr>
          <a:xfrm>
            <a:off x="192109" y="739970"/>
            <a:ext cx="531791" cy="5317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i="1" dirty="0"/>
              <a:t>1</a:t>
            </a:r>
          </a:p>
        </p:txBody>
      </p:sp>
      <p:pic>
        <p:nvPicPr>
          <p:cNvPr id="28" name="Picture 27">
            <a:extLst>
              <a:ext uri="{FF2B5EF4-FFF2-40B4-BE49-F238E27FC236}">
                <a16:creationId xmlns:a16="http://schemas.microsoft.com/office/drawing/2014/main" id="{F359D987-8A25-174C-9BAB-FB14C4291F4B}"/>
              </a:ext>
            </a:extLst>
          </p:cNvPr>
          <p:cNvPicPr>
            <a:picLocks noChangeAspect="1"/>
          </p:cNvPicPr>
          <p:nvPr/>
        </p:nvPicPr>
        <p:blipFill>
          <a:blip r:embed="rId4"/>
          <a:stretch>
            <a:fillRect/>
          </a:stretch>
        </p:blipFill>
        <p:spPr>
          <a:xfrm>
            <a:off x="2897885" y="1407726"/>
            <a:ext cx="8579217" cy="5060857"/>
          </a:xfrm>
          <a:prstGeom prst="rect">
            <a:avLst/>
          </a:prstGeom>
        </p:spPr>
      </p:pic>
      <p:sp>
        <p:nvSpPr>
          <p:cNvPr id="31" name="Rectangle 30">
            <a:extLst>
              <a:ext uri="{FF2B5EF4-FFF2-40B4-BE49-F238E27FC236}">
                <a16:creationId xmlns:a16="http://schemas.microsoft.com/office/drawing/2014/main" id="{20599326-598E-EA4E-8E82-858F2304991A}"/>
              </a:ext>
            </a:extLst>
          </p:cNvPr>
          <p:cNvSpPr/>
          <p:nvPr/>
        </p:nvSpPr>
        <p:spPr>
          <a:xfrm>
            <a:off x="6664363" y="1419503"/>
            <a:ext cx="4779402" cy="369864"/>
          </a:xfrm>
          <a:prstGeom prst="rect">
            <a:avLst/>
          </a:prstGeom>
          <a:gradFill flip="none" rotWithShape="1">
            <a:gsLst>
              <a:gs pos="0">
                <a:srgbClr val="025B22"/>
              </a:gs>
              <a:gs pos="55000">
                <a:srgbClr val="FFFF00"/>
              </a:gs>
              <a:gs pos="38000">
                <a:srgbClr val="6FDA0F"/>
              </a:gs>
              <a:gs pos="20000">
                <a:srgbClr val="05A214"/>
              </a:gs>
              <a:gs pos="80000">
                <a:srgbClr val="BFB000"/>
              </a:gs>
              <a:gs pos="100000">
                <a:schemeClr val="accent4">
                  <a:lumMod val="50000"/>
                </a:schemeClr>
              </a:gs>
            </a:gsLst>
            <a:lin ang="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effectLst>
                  <a:innerShdw blurRad="63500" dist="50800" dir="16200000">
                    <a:prstClr val="black">
                      <a:alpha val="50000"/>
                    </a:prstClr>
                  </a:innerShdw>
                </a:effectLst>
              </a:rPr>
              <a:t> Thick Vegetation               Sparse Vegetation</a:t>
            </a:r>
          </a:p>
        </p:txBody>
      </p:sp>
      <p:sp>
        <p:nvSpPr>
          <p:cNvPr id="4" name="Right Arrow 3">
            <a:extLst>
              <a:ext uri="{FF2B5EF4-FFF2-40B4-BE49-F238E27FC236}">
                <a16:creationId xmlns:a16="http://schemas.microsoft.com/office/drawing/2014/main" id="{0AEC06B6-F73D-204A-B875-5610709924D1}"/>
              </a:ext>
            </a:extLst>
          </p:cNvPr>
          <p:cNvSpPr/>
          <p:nvPr/>
        </p:nvSpPr>
        <p:spPr>
          <a:xfrm>
            <a:off x="4953000" y="1956704"/>
            <a:ext cx="914400" cy="487899"/>
          </a:xfrm>
          <a:prstGeom prst="rightArrow">
            <a:avLst/>
          </a:prstGeom>
          <a:solidFill>
            <a:srgbClr val="FF0000">
              <a:alpha val="7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2002</a:t>
            </a:r>
          </a:p>
        </p:txBody>
      </p:sp>
      <p:sp>
        <p:nvSpPr>
          <p:cNvPr id="34" name="Right Arrow 33">
            <a:extLst>
              <a:ext uri="{FF2B5EF4-FFF2-40B4-BE49-F238E27FC236}">
                <a16:creationId xmlns:a16="http://schemas.microsoft.com/office/drawing/2014/main" id="{8F25F46E-0817-F14B-A8C2-CDEEE1CA127C}"/>
              </a:ext>
            </a:extLst>
          </p:cNvPr>
          <p:cNvSpPr/>
          <p:nvPr/>
        </p:nvSpPr>
        <p:spPr>
          <a:xfrm>
            <a:off x="4475357" y="3445586"/>
            <a:ext cx="914400" cy="487899"/>
          </a:xfrm>
          <a:prstGeom prst="rightArrow">
            <a:avLst/>
          </a:prstGeom>
          <a:solidFill>
            <a:srgbClr val="FF0000">
              <a:alpha val="7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t>2012</a:t>
            </a:r>
          </a:p>
        </p:txBody>
      </p:sp>
      <p:sp>
        <p:nvSpPr>
          <p:cNvPr id="36" name="Right Arrow 35">
            <a:extLst>
              <a:ext uri="{FF2B5EF4-FFF2-40B4-BE49-F238E27FC236}">
                <a16:creationId xmlns:a16="http://schemas.microsoft.com/office/drawing/2014/main" id="{E4D1FE34-97D7-BA41-B654-F08AE8C7A803}"/>
              </a:ext>
            </a:extLst>
          </p:cNvPr>
          <p:cNvSpPr/>
          <p:nvPr/>
        </p:nvSpPr>
        <p:spPr>
          <a:xfrm flipH="1">
            <a:off x="8139664" y="5801767"/>
            <a:ext cx="914400" cy="487899"/>
          </a:xfrm>
          <a:prstGeom prst="rightArrow">
            <a:avLst/>
          </a:prstGeom>
          <a:solidFill>
            <a:srgbClr val="FF0000">
              <a:alpha val="7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2017</a:t>
            </a:r>
          </a:p>
        </p:txBody>
      </p:sp>
      <p:sp>
        <p:nvSpPr>
          <p:cNvPr id="17" name="Right Arrow 16">
            <a:extLst>
              <a:ext uri="{FF2B5EF4-FFF2-40B4-BE49-F238E27FC236}">
                <a16:creationId xmlns:a16="http://schemas.microsoft.com/office/drawing/2014/main" id="{2128B78F-AFBA-F143-81C8-74BA77E7E17B}"/>
              </a:ext>
            </a:extLst>
          </p:cNvPr>
          <p:cNvSpPr/>
          <p:nvPr/>
        </p:nvSpPr>
        <p:spPr>
          <a:xfrm>
            <a:off x="530679" y="6119183"/>
            <a:ext cx="1654255" cy="487899"/>
          </a:xfrm>
          <a:prstGeom prst="rightArrow">
            <a:avLst/>
          </a:prstGeom>
          <a:solidFill>
            <a:srgbClr val="FF0000">
              <a:alpha val="7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t>Significant Change</a:t>
            </a:r>
          </a:p>
        </p:txBody>
      </p:sp>
    </p:spTree>
    <p:extLst>
      <p:ext uri="{BB962C8B-B14F-4D97-AF65-F5344CB8AC3E}">
        <p14:creationId xmlns:p14="http://schemas.microsoft.com/office/powerpoint/2010/main" val="180045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descr="Presentation Author/Graphics: Eldrich L Frazier&#10;Federal Geographic Data Committee&#10;https://www.fgdc.gov">
            <a:extLst>
              <a:ext uri="{FF2B5EF4-FFF2-40B4-BE49-F238E27FC236}">
                <a16:creationId xmlns:a16="http://schemas.microsoft.com/office/drawing/2014/main" id="{8D4C33BB-BB86-2046-8CAB-045B527CBBA9}"/>
              </a:ext>
            </a:extLst>
          </p:cNvPr>
          <p:cNvSpPr/>
          <p:nvPr/>
        </p:nvSpPr>
        <p:spPr>
          <a:xfrm>
            <a:off x="205588" y="920003"/>
            <a:ext cx="11607871" cy="5801480"/>
          </a:xfrm>
          <a:prstGeom prst="roundRect">
            <a:avLst>
              <a:gd name="adj" fmla="val 5269"/>
            </a:avLst>
          </a:prstGeom>
          <a:solidFill>
            <a:schemeClr val="bg2">
              <a:alpha val="29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chemeClr val="tx1"/>
              </a:solidFill>
            </a:endParaRPr>
          </a:p>
        </p:txBody>
      </p:sp>
      <p:sp>
        <p:nvSpPr>
          <p:cNvPr id="3" name="Slide Number Placeholder 2">
            <a:extLst>
              <a:ext uri="{FF2B5EF4-FFF2-40B4-BE49-F238E27FC236}">
                <a16:creationId xmlns:a16="http://schemas.microsoft.com/office/drawing/2014/main" id="{9F50C7FB-B7C7-DD43-BF27-BDC9FA5E1EFF}"/>
              </a:ext>
            </a:extLst>
          </p:cNvPr>
          <p:cNvSpPr>
            <a:spLocks noGrp="1"/>
          </p:cNvSpPr>
          <p:nvPr>
            <p:ph type="sldNum" sz="quarter" idx="12"/>
          </p:nvPr>
        </p:nvSpPr>
        <p:spPr>
          <a:xfrm>
            <a:off x="9448800" y="6492875"/>
            <a:ext cx="2743200" cy="365125"/>
          </a:xfrm>
        </p:spPr>
        <p:txBody>
          <a:bodyPr/>
          <a:lstStyle/>
          <a:p>
            <a:fld id="{2AAED9FE-A794-6340-A106-71E1AD4C19A3}" type="slidenum">
              <a:rPr lang="en-US" b="1" smtClean="0"/>
              <a:t>18</a:t>
            </a:fld>
            <a:endParaRPr lang="en-US" b="1" dirty="0"/>
          </a:p>
        </p:txBody>
      </p:sp>
      <p:grpSp>
        <p:nvGrpSpPr>
          <p:cNvPr id="50" name="Group 49">
            <a:extLst>
              <a:ext uri="{FF2B5EF4-FFF2-40B4-BE49-F238E27FC236}">
                <a16:creationId xmlns:a16="http://schemas.microsoft.com/office/drawing/2014/main" id="{DDCF7892-0DF7-8D48-A119-644719CA6048}"/>
              </a:ext>
            </a:extLst>
          </p:cNvPr>
          <p:cNvGrpSpPr>
            <a:grpSpLocks noChangeAspect="1"/>
          </p:cNvGrpSpPr>
          <p:nvPr/>
        </p:nvGrpSpPr>
        <p:grpSpPr>
          <a:xfrm>
            <a:off x="7199298" y="4100945"/>
            <a:ext cx="4411576" cy="2436719"/>
            <a:chOff x="3685479" y="844411"/>
            <a:chExt cx="7104888" cy="3924360"/>
          </a:xfrm>
        </p:grpSpPr>
        <p:pic>
          <p:nvPicPr>
            <p:cNvPr id="24" name="Picture 23">
              <a:extLst>
                <a:ext uri="{FF2B5EF4-FFF2-40B4-BE49-F238E27FC236}">
                  <a16:creationId xmlns:a16="http://schemas.microsoft.com/office/drawing/2014/main" id="{BD121D20-A78A-3B4C-A997-FC46B5B208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85479" y="844411"/>
              <a:ext cx="7104888" cy="3924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6" name="Rounded Rectangle 35">
              <a:extLst>
                <a:ext uri="{FF2B5EF4-FFF2-40B4-BE49-F238E27FC236}">
                  <a16:creationId xmlns:a16="http://schemas.microsoft.com/office/drawing/2014/main" id="{F1BA2262-4928-084D-8D3D-7059861B9130}"/>
                </a:ext>
              </a:extLst>
            </p:cNvPr>
            <p:cNvSpPr/>
            <p:nvPr/>
          </p:nvSpPr>
          <p:spPr>
            <a:xfrm>
              <a:off x="3812793" y="3922743"/>
              <a:ext cx="2283207" cy="667438"/>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1200" b="1" i="1" dirty="0">
                  <a:effectLst>
                    <a:outerShdw blurRad="50800" dist="76200" dir="2700000" algn="tl" rotWithShape="0">
                      <a:prstClr val="black">
                        <a:alpha val="40000"/>
                      </a:prstClr>
                    </a:outerShdw>
                  </a:effectLst>
                </a:rPr>
                <a:t>Jul 2012 – Jul 2017</a:t>
              </a:r>
              <a:endParaRPr lang="en-US" sz="1050" b="1" i="1" dirty="0"/>
            </a:p>
          </p:txBody>
        </p:sp>
      </p:grpSp>
      <p:grpSp>
        <p:nvGrpSpPr>
          <p:cNvPr id="51" name="Group 50">
            <a:extLst>
              <a:ext uri="{FF2B5EF4-FFF2-40B4-BE49-F238E27FC236}">
                <a16:creationId xmlns:a16="http://schemas.microsoft.com/office/drawing/2014/main" id="{07F42193-0765-8A48-8D90-66D09A4BE099}"/>
              </a:ext>
            </a:extLst>
          </p:cNvPr>
          <p:cNvGrpSpPr>
            <a:grpSpLocks noChangeAspect="1"/>
          </p:cNvGrpSpPr>
          <p:nvPr/>
        </p:nvGrpSpPr>
        <p:grpSpPr>
          <a:xfrm>
            <a:off x="2590800" y="4100945"/>
            <a:ext cx="4411576" cy="2442477"/>
            <a:chOff x="-3562697" y="824951"/>
            <a:chExt cx="7104888" cy="3933635"/>
          </a:xfrm>
        </p:grpSpPr>
        <p:pic>
          <p:nvPicPr>
            <p:cNvPr id="22" name="Picture 21">
              <a:extLst>
                <a:ext uri="{FF2B5EF4-FFF2-40B4-BE49-F238E27FC236}">
                  <a16:creationId xmlns:a16="http://schemas.microsoft.com/office/drawing/2014/main" id="{2992FE72-8A6E-8E47-8C27-A2808572A6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62697" y="824951"/>
              <a:ext cx="7104888" cy="39336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Rounded Rectangle 36">
              <a:extLst>
                <a:ext uri="{FF2B5EF4-FFF2-40B4-BE49-F238E27FC236}">
                  <a16:creationId xmlns:a16="http://schemas.microsoft.com/office/drawing/2014/main" id="{D7459E77-647E-AF4C-9640-151E9BCC40FB}"/>
                </a:ext>
              </a:extLst>
            </p:cNvPr>
            <p:cNvSpPr/>
            <p:nvPr/>
          </p:nvSpPr>
          <p:spPr>
            <a:xfrm>
              <a:off x="-3455927" y="3953777"/>
              <a:ext cx="2283207" cy="667438"/>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1200" b="1" i="1" dirty="0">
                  <a:effectLst>
                    <a:outerShdw blurRad="50800" dist="76200" dir="2700000" algn="tl" rotWithShape="0">
                      <a:prstClr val="black">
                        <a:alpha val="40000"/>
                      </a:prstClr>
                    </a:outerShdw>
                  </a:effectLst>
                </a:rPr>
                <a:t>Jul 2007 – Jul 2012</a:t>
              </a:r>
              <a:endParaRPr lang="en-US" sz="1050" b="1" i="1" dirty="0"/>
            </a:p>
          </p:txBody>
        </p:sp>
      </p:grpSp>
      <p:grpSp>
        <p:nvGrpSpPr>
          <p:cNvPr id="49" name="Group 48">
            <a:extLst>
              <a:ext uri="{FF2B5EF4-FFF2-40B4-BE49-F238E27FC236}">
                <a16:creationId xmlns:a16="http://schemas.microsoft.com/office/drawing/2014/main" id="{824A7C5B-F075-9949-A1FD-7D8E39AB9A01}"/>
              </a:ext>
            </a:extLst>
          </p:cNvPr>
          <p:cNvGrpSpPr>
            <a:grpSpLocks noChangeAspect="1"/>
          </p:cNvGrpSpPr>
          <p:nvPr/>
        </p:nvGrpSpPr>
        <p:grpSpPr>
          <a:xfrm>
            <a:off x="7181444" y="1289118"/>
            <a:ext cx="4411576" cy="2444682"/>
            <a:chOff x="3680967" y="-3463797"/>
            <a:chExt cx="7104888" cy="3937185"/>
          </a:xfrm>
        </p:grpSpPr>
        <p:pic>
          <p:nvPicPr>
            <p:cNvPr id="20" name="Picture 19">
              <a:extLst>
                <a:ext uri="{FF2B5EF4-FFF2-40B4-BE49-F238E27FC236}">
                  <a16:creationId xmlns:a16="http://schemas.microsoft.com/office/drawing/2014/main" id="{AFE86F7D-AEE0-BC4E-AEBB-63C1FA4EB1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80967" y="-3463797"/>
              <a:ext cx="7104888" cy="3937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4" name="Rounded Rectangle 33">
              <a:extLst>
                <a:ext uri="{FF2B5EF4-FFF2-40B4-BE49-F238E27FC236}">
                  <a16:creationId xmlns:a16="http://schemas.microsoft.com/office/drawing/2014/main" id="{F24BA764-DBEF-A04C-AA5A-EEE2CA02006A}"/>
                </a:ext>
              </a:extLst>
            </p:cNvPr>
            <p:cNvSpPr/>
            <p:nvPr/>
          </p:nvSpPr>
          <p:spPr>
            <a:xfrm>
              <a:off x="3812793" y="-362638"/>
              <a:ext cx="2283207" cy="667438"/>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1200" b="1" i="1" dirty="0">
                  <a:effectLst>
                    <a:outerShdw blurRad="50800" dist="76200" dir="2700000" algn="tl" rotWithShape="0">
                      <a:prstClr val="black">
                        <a:alpha val="40000"/>
                      </a:prstClr>
                    </a:outerShdw>
                  </a:effectLst>
                </a:rPr>
                <a:t>Jul 2002 – Jul 2007</a:t>
              </a:r>
              <a:endParaRPr lang="en-US" sz="1050" b="1" i="1" dirty="0"/>
            </a:p>
          </p:txBody>
        </p:sp>
      </p:grpSp>
      <p:grpSp>
        <p:nvGrpSpPr>
          <p:cNvPr id="48" name="Group 47">
            <a:extLst>
              <a:ext uri="{FF2B5EF4-FFF2-40B4-BE49-F238E27FC236}">
                <a16:creationId xmlns:a16="http://schemas.microsoft.com/office/drawing/2014/main" id="{DAF4AB72-94CE-A44D-B7D8-EE27B57A32CB}"/>
              </a:ext>
            </a:extLst>
          </p:cNvPr>
          <p:cNvGrpSpPr>
            <a:grpSpLocks noChangeAspect="1"/>
          </p:cNvGrpSpPr>
          <p:nvPr/>
        </p:nvGrpSpPr>
        <p:grpSpPr>
          <a:xfrm>
            <a:off x="2590800" y="1289118"/>
            <a:ext cx="4411576" cy="2444682"/>
            <a:chOff x="-3562697" y="-3463797"/>
            <a:chExt cx="7104888" cy="3937185"/>
          </a:xfrm>
        </p:grpSpPr>
        <p:pic>
          <p:nvPicPr>
            <p:cNvPr id="28" name="Picture 27">
              <a:extLst>
                <a:ext uri="{FF2B5EF4-FFF2-40B4-BE49-F238E27FC236}">
                  <a16:creationId xmlns:a16="http://schemas.microsoft.com/office/drawing/2014/main" id="{7BA1FA5C-4517-3745-B50B-60CA8ECC201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62697" y="-3463797"/>
              <a:ext cx="7104888" cy="3937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Rounded Rectangle 30">
              <a:extLst>
                <a:ext uri="{FF2B5EF4-FFF2-40B4-BE49-F238E27FC236}">
                  <a16:creationId xmlns:a16="http://schemas.microsoft.com/office/drawing/2014/main" id="{7495EE50-C06E-0543-A8CB-D1BBFB3E54A6}"/>
                </a:ext>
              </a:extLst>
            </p:cNvPr>
            <p:cNvSpPr/>
            <p:nvPr/>
          </p:nvSpPr>
          <p:spPr>
            <a:xfrm>
              <a:off x="-3455017" y="-354294"/>
              <a:ext cx="2283207" cy="667438"/>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1200" b="1" i="1" dirty="0">
                  <a:effectLst>
                    <a:outerShdw blurRad="50800" dist="76200" dir="2700000" algn="tl" rotWithShape="0">
                      <a:prstClr val="black">
                        <a:alpha val="40000"/>
                      </a:prstClr>
                    </a:outerShdw>
                  </a:effectLst>
                </a:rPr>
                <a:t>Jul 1997 – Jul 2002</a:t>
              </a:r>
              <a:endParaRPr lang="en-US" sz="1050" b="1" i="1" dirty="0"/>
            </a:p>
          </p:txBody>
        </p:sp>
      </p:grpSp>
      <p:sp>
        <p:nvSpPr>
          <p:cNvPr id="27" name="Rounded Rectangle 26">
            <a:extLst>
              <a:ext uri="{FF2B5EF4-FFF2-40B4-BE49-F238E27FC236}">
                <a16:creationId xmlns:a16="http://schemas.microsoft.com/office/drawing/2014/main" id="{76220214-DA95-B949-9E03-53483130AF6D}"/>
              </a:ext>
            </a:extLst>
          </p:cNvPr>
          <p:cNvSpPr/>
          <p:nvPr/>
        </p:nvSpPr>
        <p:spPr>
          <a:xfrm>
            <a:off x="434865" y="1591756"/>
            <a:ext cx="1979324" cy="1105943"/>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lIns="0" rIns="0" rtlCol="0" anchor="ctr"/>
          <a:lstStyle/>
          <a:p>
            <a:pPr marL="184150" indent="-177800">
              <a:buFont typeface="Arial" panose="020B0604020202020204" pitchFamily="34" charset="0"/>
              <a:buChar char="•"/>
            </a:pPr>
            <a:r>
              <a:rPr lang="en-US" sz="2000" i="1" dirty="0">
                <a:effectLst>
                  <a:outerShdw blurRad="50800" dist="76200" dir="2700000" algn="tl" rotWithShape="0">
                    <a:prstClr val="black">
                      <a:alpha val="40000"/>
                    </a:prstClr>
                  </a:outerShdw>
                </a:effectLst>
              </a:rPr>
              <a:t>Visualize</a:t>
            </a:r>
          </a:p>
          <a:p>
            <a:pPr marL="184150" indent="-177800">
              <a:buFont typeface="Arial" panose="020B0604020202020204" pitchFamily="34" charset="0"/>
              <a:buChar char="•"/>
            </a:pPr>
            <a:r>
              <a:rPr lang="en-US" sz="2000" i="1" dirty="0">
                <a:effectLst>
                  <a:outerShdw blurRad="50800" dist="76200" dir="2700000" algn="tl" rotWithShape="0">
                    <a:prstClr val="black">
                      <a:alpha val="40000"/>
                    </a:prstClr>
                  </a:outerShdw>
                </a:effectLst>
              </a:rPr>
              <a:t>Analyze</a:t>
            </a:r>
          </a:p>
          <a:p>
            <a:pPr marL="184150" indent="-177800">
              <a:buFont typeface="Arial" panose="020B0604020202020204" pitchFamily="34" charset="0"/>
              <a:buChar char="•"/>
            </a:pPr>
            <a:r>
              <a:rPr lang="en-US" sz="2000" i="1" dirty="0">
                <a:effectLst>
                  <a:outerShdw blurRad="50800" dist="76200" dir="2700000" algn="tl" rotWithShape="0">
                    <a:prstClr val="black">
                      <a:alpha val="40000"/>
                    </a:prstClr>
                  </a:outerShdw>
                </a:effectLst>
              </a:rPr>
              <a:t>Detect Change</a:t>
            </a:r>
            <a:endParaRPr lang="en-US" sz="1600" i="1" dirty="0"/>
          </a:p>
        </p:txBody>
      </p:sp>
      <p:sp>
        <p:nvSpPr>
          <p:cNvPr id="4" name="Rectangle 3">
            <a:extLst>
              <a:ext uri="{FF2B5EF4-FFF2-40B4-BE49-F238E27FC236}">
                <a16:creationId xmlns:a16="http://schemas.microsoft.com/office/drawing/2014/main" id="{5E0421E2-BF69-084E-BFD1-DF9E00C4A6B4}"/>
              </a:ext>
            </a:extLst>
          </p:cNvPr>
          <p:cNvSpPr/>
          <p:nvPr/>
        </p:nvSpPr>
        <p:spPr>
          <a:xfrm>
            <a:off x="5249776" y="3729438"/>
            <a:ext cx="3657600" cy="369864"/>
          </a:xfrm>
          <a:prstGeom prst="rect">
            <a:avLst/>
          </a:prstGeom>
          <a:gradFill flip="none" rotWithShape="1">
            <a:gsLst>
              <a:gs pos="0">
                <a:srgbClr val="0849BC"/>
              </a:gs>
              <a:gs pos="61000">
                <a:srgbClr val="FFFF00"/>
              </a:gs>
              <a:gs pos="28000">
                <a:srgbClr val="3DBCCC"/>
              </a:gs>
              <a:gs pos="16000">
                <a:srgbClr val="23C5F5"/>
              </a:gs>
              <a:gs pos="43000">
                <a:srgbClr val="9DEF74"/>
              </a:gs>
              <a:gs pos="80000">
                <a:srgbClr val="BFB000"/>
              </a:gs>
              <a:gs pos="100000">
                <a:schemeClr val="accent4">
                  <a:lumMod val="50000"/>
                </a:schemeClr>
              </a:gs>
            </a:gsLst>
            <a:lin ang="0" scaled="1"/>
            <a:tileRect/>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t> Wet Areas                Dry Areas</a:t>
            </a:r>
          </a:p>
        </p:txBody>
      </p:sp>
      <p:sp>
        <p:nvSpPr>
          <p:cNvPr id="5" name="TextBox 4">
            <a:extLst>
              <a:ext uri="{FF2B5EF4-FFF2-40B4-BE49-F238E27FC236}">
                <a16:creationId xmlns:a16="http://schemas.microsoft.com/office/drawing/2014/main" id="{D8D2D362-70E2-AC43-AC04-A7E246DD2CCE}"/>
              </a:ext>
            </a:extLst>
          </p:cNvPr>
          <p:cNvSpPr txBox="1"/>
          <p:nvPr/>
        </p:nvSpPr>
        <p:spPr>
          <a:xfrm>
            <a:off x="282489" y="5195205"/>
            <a:ext cx="2284075" cy="830997"/>
          </a:xfrm>
          <a:prstGeom prst="rect">
            <a:avLst/>
          </a:prstGeom>
          <a:noFill/>
        </p:spPr>
        <p:txBody>
          <a:bodyPr wrap="square" rtlCol="0">
            <a:spAutoFit/>
          </a:bodyPr>
          <a:lstStyle/>
          <a:p>
            <a:r>
              <a:rPr lang="en-US" sz="1600" b="1" dirty="0"/>
              <a:t>Wetlands &amp; moist areas are blues, and dry areas in deep yellow &amp; Brown</a:t>
            </a:r>
          </a:p>
        </p:txBody>
      </p:sp>
      <p:pic>
        <p:nvPicPr>
          <p:cNvPr id="7" name="Picture 6">
            <a:extLst>
              <a:ext uri="{FF2B5EF4-FFF2-40B4-BE49-F238E27FC236}">
                <a16:creationId xmlns:a16="http://schemas.microsoft.com/office/drawing/2014/main" id="{75CBEE3F-B506-3F4E-B2D6-0173CCEDC6F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6918" y="3882576"/>
            <a:ext cx="1984160" cy="941308"/>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C8A7922B-6E24-8D4C-9C34-DCCDAFB71E86}"/>
              </a:ext>
            </a:extLst>
          </p:cNvPr>
          <p:cNvSpPr/>
          <p:nvPr/>
        </p:nvSpPr>
        <p:spPr>
          <a:xfrm>
            <a:off x="403872" y="3049985"/>
            <a:ext cx="2070253" cy="830997"/>
          </a:xfrm>
          <a:prstGeom prst="rect">
            <a:avLst/>
          </a:prstGeom>
        </p:spPr>
        <p:txBody>
          <a:bodyPr wrap="square">
            <a:spAutoFit/>
          </a:bodyPr>
          <a:lstStyle/>
          <a:p>
            <a:r>
              <a:rPr lang="en-US" sz="1600" b="1" dirty="0"/>
              <a:t>Normalized Difference Moisture Index colorized maps.  </a:t>
            </a:r>
          </a:p>
        </p:txBody>
      </p:sp>
      <p:sp>
        <p:nvSpPr>
          <p:cNvPr id="39" name="Rounded Rectangle 38" descr="Presentation Author/Graphics:&#10;Eldrich L. Frazier&#10;Federal Geographic Data Committee&#10;http://www.fgdc.gov" title="FGDC">
            <a:extLst>
              <a:ext uri="{FF2B5EF4-FFF2-40B4-BE49-F238E27FC236}">
                <a16:creationId xmlns:a16="http://schemas.microsoft.com/office/drawing/2014/main" id="{0833DAFF-8089-3946-B976-29DC717B03A7}"/>
              </a:ext>
            </a:extLst>
          </p:cNvPr>
          <p:cNvSpPr/>
          <p:nvPr/>
        </p:nvSpPr>
        <p:spPr>
          <a:xfrm>
            <a:off x="609600" y="772262"/>
            <a:ext cx="11248103" cy="467208"/>
          </a:xfrm>
          <a:prstGeom prst="round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6515"/>
            <a:r>
              <a:rPr lang="en-US" b="1" dirty="0"/>
              <a:t>Example #2 : Detecting change in </a:t>
            </a:r>
            <a:r>
              <a:rPr lang="en-US" b="1" i="1" dirty="0">
                <a:solidFill>
                  <a:srgbClr val="FFFF00"/>
                </a:solidFill>
              </a:rPr>
              <a:t>Moisture</a:t>
            </a:r>
            <a:r>
              <a:rPr lang="en-US" b="1" dirty="0"/>
              <a:t> using imagery (</a:t>
            </a:r>
            <a:r>
              <a:rPr lang="en-US" b="1" i="1" dirty="0">
                <a:solidFill>
                  <a:srgbClr val="FF0000"/>
                </a:solidFill>
                <a:latin typeface="Times New Roman" panose="02020603050405020304" pitchFamily="18" charset="0"/>
                <a:cs typeface="Times New Roman" panose="02020603050405020304" pitchFamily="18" charset="0"/>
              </a:rPr>
              <a:t>Illustration Only</a:t>
            </a:r>
            <a:r>
              <a:rPr lang="en-US" b="1" dirty="0"/>
              <a:t>)</a:t>
            </a:r>
            <a:endParaRPr lang="en-US" b="1" i="1" dirty="0"/>
          </a:p>
        </p:txBody>
      </p:sp>
      <p:sp>
        <p:nvSpPr>
          <p:cNvPr id="29" name="Oval 28">
            <a:extLst>
              <a:ext uri="{FF2B5EF4-FFF2-40B4-BE49-F238E27FC236}">
                <a16:creationId xmlns:a16="http://schemas.microsoft.com/office/drawing/2014/main" id="{EC0668D5-3F76-134B-B8CB-63E9B92E70DD}"/>
              </a:ext>
            </a:extLst>
          </p:cNvPr>
          <p:cNvSpPr/>
          <p:nvPr/>
        </p:nvSpPr>
        <p:spPr>
          <a:xfrm>
            <a:off x="192109" y="739970"/>
            <a:ext cx="531791" cy="5317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i="1" dirty="0"/>
              <a:t>2</a:t>
            </a:r>
          </a:p>
        </p:txBody>
      </p:sp>
      <p:sp>
        <p:nvSpPr>
          <p:cNvPr id="40" name="Rectangle 39">
            <a:extLst>
              <a:ext uri="{FF2B5EF4-FFF2-40B4-BE49-F238E27FC236}">
                <a16:creationId xmlns:a16="http://schemas.microsoft.com/office/drawing/2014/main" id="{66C0E6A6-E4BD-BC46-A8F1-63345AE964D0}"/>
              </a:ext>
            </a:extLst>
          </p:cNvPr>
          <p:cNvSpPr/>
          <p:nvPr/>
        </p:nvSpPr>
        <p:spPr>
          <a:xfrm>
            <a:off x="2897886" y="6551713"/>
            <a:ext cx="8579218" cy="276999"/>
          </a:xfrm>
          <a:prstGeom prst="rect">
            <a:avLst/>
          </a:prstGeom>
        </p:spPr>
        <p:txBody>
          <a:bodyPr wrap="square">
            <a:spAutoFit/>
          </a:bodyPr>
          <a:lstStyle/>
          <a:p>
            <a:pPr algn="ctr"/>
            <a:r>
              <a:rPr lang="en-US" sz="1200" b="1" dirty="0">
                <a:solidFill>
                  <a:srgbClr val="000000"/>
                </a:solidFill>
                <a:latin typeface="Verdana" panose="020B0604030504040204" pitchFamily="34" charset="0"/>
              </a:rPr>
              <a:t>This service includes scenes from Landsat 8 and Global Land Survey (GLS) data </a:t>
            </a:r>
            <a:endParaRPr lang="en-US" sz="1200" b="1" dirty="0"/>
          </a:p>
        </p:txBody>
      </p:sp>
    </p:spTree>
    <p:extLst>
      <p:ext uri="{BB962C8B-B14F-4D97-AF65-F5344CB8AC3E}">
        <p14:creationId xmlns:p14="http://schemas.microsoft.com/office/powerpoint/2010/main" val="347864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descr="Presentation Author/Graphics: Eldrich L Frazier&#10;Federal Geographic Data Committee&#10;https://www.fgdc.gov">
            <a:extLst>
              <a:ext uri="{FF2B5EF4-FFF2-40B4-BE49-F238E27FC236}">
                <a16:creationId xmlns:a16="http://schemas.microsoft.com/office/drawing/2014/main" id="{8D4C33BB-BB86-2046-8CAB-045B527CBBA9}"/>
              </a:ext>
            </a:extLst>
          </p:cNvPr>
          <p:cNvSpPr/>
          <p:nvPr/>
        </p:nvSpPr>
        <p:spPr>
          <a:xfrm>
            <a:off x="205588" y="920003"/>
            <a:ext cx="11607871" cy="5801480"/>
          </a:xfrm>
          <a:prstGeom prst="roundRect">
            <a:avLst>
              <a:gd name="adj" fmla="val 5269"/>
            </a:avLst>
          </a:prstGeom>
          <a:solidFill>
            <a:schemeClr val="bg2">
              <a:alpha val="29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chemeClr val="tx1"/>
              </a:solidFill>
            </a:endParaRPr>
          </a:p>
        </p:txBody>
      </p:sp>
      <p:sp>
        <p:nvSpPr>
          <p:cNvPr id="3" name="Slide Number Placeholder 2">
            <a:extLst>
              <a:ext uri="{FF2B5EF4-FFF2-40B4-BE49-F238E27FC236}">
                <a16:creationId xmlns:a16="http://schemas.microsoft.com/office/drawing/2014/main" id="{9F50C7FB-B7C7-DD43-BF27-BDC9FA5E1EFF}"/>
              </a:ext>
            </a:extLst>
          </p:cNvPr>
          <p:cNvSpPr>
            <a:spLocks noGrp="1"/>
          </p:cNvSpPr>
          <p:nvPr>
            <p:ph type="sldNum" sz="quarter" idx="12"/>
          </p:nvPr>
        </p:nvSpPr>
        <p:spPr>
          <a:xfrm>
            <a:off x="9448800" y="6492875"/>
            <a:ext cx="2743200" cy="365125"/>
          </a:xfrm>
        </p:spPr>
        <p:txBody>
          <a:bodyPr/>
          <a:lstStyle/>
          <a:p>
            <a:fld id="{2AAED9FE-A794-6340-A106-71E1AD4C19A3}" type="slidenum">
              <a:rPr lang="en-US" b="1" i="1" smtClean="0"/>
              <a:t>19</a:t>
            </a:fld>
            <a:endParaRPr lang="en-US" b="1" i="1" dirty="0"/>
          </a:p>
        </p:txBody>
      </p:sp>
      <p:sp>
        <p:nvSpPr>
          <p:cNvPr id="27" name="Rounded Rectangle 26">
            <a:extLst>
              <a:ext uri="{FF2B5EF4-FFF2-40B4-BE49-F238E27FC236}">
                <a16:creationId xmlns:a16="http://schemas.microsoft.com/office/drawing/2014/main" id="{76220214-DA95-B949-9E03-53483130AF6D}"/>
              </a:ext>
            </a:extLst>
          </p:cNvPr>
          <p:cNvSpPr/>
          <p:nvPr/>
        </p:nvSpPr>
        <p:spPr>
          <a:xfrm>
            <a:off x="434865" y="1591756"/>
            <a:ext cx="1979324" cy="1105943"/>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lIns="0" rIns="0" rtlCol="0" anchor="ctr"/>
          <a:lstStyle/>
          <a:p>
            <a:pPr marL="184150" indent="-177800">
              <a:buFont typeface="Arial" panose="020B0604020202020204" pitchFamily="34" charset="0"/>
              <a:buChar char="•"/>
            </a:pPr>
            <a:r>
              <a:rPr lang="en-US" sz="2000" i="1" dirty="0">
                <a:effectLst>
                  <a:outerShdw blurRad="50800" dist="76200" dir="2700000" algn="tl" rotWithShape="0">
                    <a:prstClr val="black">
                      <a:alpha val="40000"/>
                    </a:prstClr>
                  </a:outerShdw>
                </a:effectLst>
              </a:rPr>
              <a:t>Visualize</a:t>
            </a:r>
          </a:p>
          <a:p>
            <a:pPr marL="184150" indent="-177800">
              <a:buFont typeface="Arial" panose="020B0604020202020204" pitchFamily="34" charset="0"/>
              <a:buChar char="•"/>
            </a:pPr>
            <a:r>
              <a:rPr lang="en-US" sz="2000" i="1" dirty="0">
                <a:effectLst>
                  <a:outerShdw blurRad="50800" dist="76200" dir="2700000" algn="tl" rotWithShape="0">
                    <a:prstClr val="black">
                      <a:alpha val="40000"/>
                    </a:prstClr>
                  </a:outerShdw>
                </a:effectLst>
              </a:rPr>
              <a:t>Analyze</a:t>
            </a:r>
          </a:p>
          <a:p>
            <a:pPr marL="184150" indent="-177800">
              <a:buFont typeface="Arial" panose="020B0604020202020204" pitchFamily="34" charset="0"/>
              <a:buChar char="•"/>
            </a:pPr>
            <a:r>
              <a:rPr lang="en-US" sz="2000" i="1" dirty="0">
                <a:effectLst>
                  <a:outerShdw blurRad="50800" dist="76200" dir="2700000" algn="tl" rotWithShape="0">
                    <a:prstClr val="black">
                      <a:alpha val="40000"/>
                    </a:prstClr>
                  </a:outerShdw>
                </a:effectLst>
              </a:rPr>
              <a:t>Detect Change</a:t>
            </a:r>
            <a:endParaRPr lang="en-US" sz="1600" i="1" dirty="0"/>
          </a:p>
        </p:txBody>
      </p:sp>
      <p:sp>
        <p:nvSpPr>
          <p:cNvPr id="39" name="Rounded Rectangle 38" descr="Presentation Author/Graphics:&#10;Eldrich L. Frazier&#10;Federal Geographic Data Committee&#10;http://www.fgdc.gov" title="FGDC">
            <a:extLst>
              <a:ext uri="{FF2B5EF4-FFF2-40B4-BE49-F238E27FC236}">
                <a16:creationId xmlns:a16="http://schemas.microsoft.com/office/drawing/2014/main" id="{0833DAFF-8089-3946-B976-29DC717B03A7}"/>
              </a:ext>
            </a:extLst>
          </p:cNvPr>
          <p:cNvSpPr/>
          <p:nvPr/>
        </p:nvSpPr>
        <p:spPr>
          <a:xfrm>
            <a:off x="609600" y="772262"/>
            <a:ext cx="11248103" cy="467208"/>
          </a:xfrm>
          <a:prstGeom prst="round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6515"/>
            <a:r>
              <a:rPr lang="en-US" b="1" dirty="0"/>
              <a:t>Example #2 : Detecting change in </a:t>
            </a:r>
            <a:r>
              <a:rPr lang="en-US" b="1" i="1" dirty="0">
                <a:solidFill>
                  <a:srgbClr val="FFFF00"/>
                </a:solidFill>
              </a:rPr>
              <a:t>Moisture</a:t>
            </a:r>
            <a:r>
              <a:rPr lang="en-US" b="1" dirty="0"/>
              <a:t> using imagery (</a:t>
            </a:r>
            <a:r>
              <a:rPr lang="en-US" b="1" i="1" dirty="0">
                <a:solidFill>
                  <a:srgbClr val="FF0000"/>
                </a:solidFill>
                <a:latin typeface="Times New Roman" panose="02020603050405020304" pitchFamily="18" charset="0"/>
                <a:cs typeface="Times New Roman" panose="02020603050405020304" pitchFamily="18" charset="0"/>
              </a:rPr>
              <a:t>Illustration Only</a:t>
            </a:r>
            <a:r>
              <a:rPr lang="en-US" b="1" dirty="0"/>
              <a:t>)</a:t>
            </a:r>
            <a:endParaRPr lang="en-US" b="1" i="1" dirty="0"/>
          </a:p>
        </p:txBody>
      </p:sp>
      <p:sp>
        <p:nvSpPr>
          <p:cNvPr id="29" name="Oval 28">
            <a:extLst>
              <a:ext uri="{FF2B5EF4-FFF2-40B4-BE49-F238E27FC236}">
                <a16:creationId xmlns:a16="http://schemas.microsoft.com/office/drawing/2014/main" id="{EC0668D5-3F76-134B-B8CB-63E9B92E70DD}"/>
              </a:ext>
            </a:extLst>
          </p:cNvPr>
          <p:cNvSpPr/>
          <p:nvPr/>
        </p:nvSpPr>
        <p:spPr>
          <a:xfrm>
            <a:off x="192109" y="739970"/>
            <a:ext cx="531791" cy="5317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i="1" dirty="0"/>
              <a:t>2</a:t>
            </a:r>
          </a:p>
        </p:txBody>
      </p:sp>
      <p:pic>
        <p:nvPicPr>
          <p:cNvPr id="30" name="Picture 29">
            <a:extLst>
              <a:ext uri="{FF2B5EF4-FFF2-40B4-BE49-F238E27FC236}">
                <a16:creationId xmlns:a16="http://schemas.microsoft.com/office/drawing/2014/main" id="{FAACB021-F83C-9342-9CE3-E91606900F69}"/>
              </a:ext>
            </a:extLst>
          </p:cNvPr>
          <p:cNvPicPr>
            <a:picLocks noChangeAspect="1"/>
          </p:cNvPicPr>
          <p:nvPr/>
        </p:nvPicPr>
        <p:blipFill>
          <a:blip r:embed="rId3"/>
          <a:stretch>
            <a:fillRect/>
          </a:stretch>
        </p:blipFill>
        <p:spPr>
          <a:xfrm>
            <a:off x="2648873" y="1520204"/>
            <a:ext cx="8927023" cy="4950994"/>
          </a:xfrm>
          <a:prstGeom prst="rect">
            <a:avLst/>
          </a:prstGeom>
        </p:spPr>
      </p:pic>
      <p:sp>
        <p:nvSpPr>
          <p:cNvPr id="32" name="Rectangle 31">
            <a:extLst>
              <a:ext uri="{FF2B5EF4-FFF2-40B4-BE49-F238E27FC236}">
                <a16:creationId xmlns:a16="http://schemas.microsoft.com/office/drawing/2014/main" id="{868016B7-47E1-644D-9B87-AE878D17AB68}"/>
              </a:ext>
            </a:extLst>
          </p:cNvPr>
          <p:cNvSpPr/>
          <p:nvPr/>
        </p:nvSpPr>
        <p:spPr>
          <a:xfrm>
            <a:off x="7867626" y="1520985"/>
            <a:ext cx="3657600" cy="369864"/>
          </a:xfrm>
          <a:prstGeom prst="rect">
            <a:avLst/>
          </a:prstGeom>
          <a:gradFill flip="none" rotWithShape="1">
            <a:gsLst>
              <a:gs pos="0">
                <a:srgbClr val="0849BC"/>
              </a:gs>
              <a:gs pos="61000">
                <a:srgbClr val="FFFF00"/>
              </a:gs>
              <a:gs pos="28000">
                <a:srgbClr val="3DBCCC"/>
              </a:gs>
              <a:gs pos="16000">
                <a:srgbClr val="23C5F5"/>
              </a:gs>
              <a:gs pos="43000">
                <a:srgbClr val="9DEF74"/>
              </a:gs>
              <a:gs pos="80000">
                <a:srgbClr val="BFB000"/>
              </a:gs>
              <a:gs pos="100000">
                <a:schemeClr val="accent4">
                  <a:lumMod val="50000"/>
                </a:schemeClr>
              </a:gs>
            </a:gsLst>
            <a:lin ang="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t> Wet Areas                Dry Areas</a:t>
            </a:r>
          </a:p>
        </p:txBody>
      </p:sp>
      <p:sp>
        <p:nvSpPr>
          <p:cNvPr id="41" name="Rectangle 40">
            <a:extLst>
              <a:ext uri="{FF2B5EF4-FFF2-40B4-BE49-F238E27FC236}">
                <a16:creationId xmlns:a16="http://schemas.microsoft.com/office/drawing/2014/main" id="{B85C5731-E299-CA42-BDF8-9E824DCA0C17}"/>
              </a:ext>
            </a:extLst>
          </p:cNvPr>
          <p:cNvSpPr/>
          <p:nvPr/>
        </p:nvSpPr>
        <p:spPr>
          <a:xfrm>
            <a:off x="2897886" y="6468583"/>
            <a:ext cx="8579218" cy="276999"/>
          </a:xfrm>
          <a:prstGeom prst="rect">
            <a:avLst/>
          </a:prstGeom>
        </p:spPr>
        <p:txBody>
          <a:bodyPr wrap="square">
            <a:spAutoFit/>
          </a:bodyPr>
          <a:lstStyle/>
          <a:p>
            <a:pPr algn="ctr"/>
            <a:r>
              <a:rPr lang="en-US" sz="1200" b="1" dirty="0">
                <a:solidFill>
                  <a:srgbClr val="000000"/>
                </a:solidFill>
                <a:latin typeface="Verdana" panose="020B0604030504040204" pitchFamily="34" charset="0"/>
              </a:rPr>
              <a:t>This service includes scenes from Landsat 8 and Global Land Survey (GLS) data </a:t>
            </a:r>
            <a:endParaRPr lang="en-US" sz="1200" b="1" dirty="0"/>
          </a:p>
        </p:txBody>
      </p:sp>
      <p:sp>
        <p:nvSpPr>
          <p:cNvPr id="43" name="Right Arrow 42">
            <a:extLst>
              <a:ext uri="{FF2B5EF4-FFF2-40B4-BE49-F238E27FC236}">
                <a16:creationId xmlns:a16="http://schemas.microsoft.com/office/drawing/2014/main" id="{F4A616B2-EEDC-CD47-946A-01A098CD84AF}"/>
              </a:ext>
            </a:extLst>
          </p:cNvPr>
          <p:cNvSpPr/>
          <p:nvPr/>
        </p:nvSpPr>
        <p:spPr>
          <a:xfrm>
            <a:off x="4228824" y="2297509"/>
            <a:ext cx="914400" cy="487899"/>
          </a:xfrm>
          <a:prstGeom prst="rightArrow">
            <a:avLst/>
          </a:prstGeom>
          <a:solidFill>
            <a:srgbClr val="FF0000">
              <a:alpha val="7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ight Arrow 43">
            <a:extLst>
              <a:ext uri="{FF2B5EF4-FFF2-40B4-BE49-F238E27FC236}">
                <a16:creationId xmlns:a16="http://schemas.microsoft.com/office/drawing/2014/main" id="{29311CDE-25DE-B341-9A2E-4CE0C3DB77B0}"/>
              </a:ext>
            </a:extLst>
          </p:cNvPr>
          <p:cNvSpPr/>
          <p:nvPr/>
        </p:nvSpPr>
        <p:spPr>
          <a:xfrm>
            <a:off x="5870121" y="3637032"/>
            <a:ext cx="897384" cy="487899"/>
          </a:xfrm>
          <a:prstGeom prst="rightArrow">
            <a:avLst/>
          </a:prstGeom>
          <a:solidFill>
            <a:srgbClr val="FF0000">
              <a:alpha val="7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p>
        </p:txBody>
      </p:sp>
      <p:sp>
        <p:nvSpPr>
          <p:cNvPr id="45" name="TextBox 44">
            <a:extLst>
              <a:ext uri="{FF2B5EF4-FFF2-40B4-BE49-F238E27FC236}">
                <a16:creationId xmlns:a16="http://schemas.microsoft.com/office/drawing/2014/main" id="{54DEFFAA-B88E-B541-AA3D-47753A3AFF42}"/>
              </a:ext>
            </a:extLst>
          </p:cNvPr>
          <p:cNvSpPr txBox="1"/>
          <p:nvPr/>
        </p:nvSpPr>
        <p:spPr>
          <a:xfrm>
            <a:off x="282489" y="5195205"/>
            <a:ext cx="2284075" cy="830997"/>
          </a:xfrm>
          <a:prstGeom prst="rect">
            <a:avLst/>
          </a:prstGeom>
          <a:noFill/>
        </p:spPr>
        <p:txBody>
          <a:bodyPr wrap="square" rtlCol="0">
            <a:spAutoFit/>
          </a:bodyPr>
          <a:lstStyle/>
          <a:p>
            <a:r>
              <a:rPr lang="en-US" sz="1600" b="1" dirty="0"/>
              <a:t>Wetlands &amp; moist areas are blues, and dry areas in deep yellow &amp; Brown</a:t>
            </a:r>
          </a:p>
        </p:txBody>
      </p:sp>
      <p:pic>
        <p:nvPicPr>
          <p:cNvPr id="46" name="Picture 45">
            <a:extLst>
              <a:ext uri="{FF2B5EF4-FFF2-40B4-BE49-F238E27FC236}">
                <a16:creationId xmlns:a16="http://schemas.microsoft.com/office/drawing/2014/main" id="{6485BDDD-7474-E24D-A7B5-91FBBD06C8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6918" y="3882576"/>
            <a:ext cx="1984160" cy="941308"/>
          </a:xfrm>
          <a:prstGeom prst="rect">
            <a:avLst/>
          </a:prstGeom>
          <a:ln>
            <a:noFill/>
          </a:ln>
          <a:effectLst>
            <a:outerShdw blurRad="292100" dist="139700" dir="2700000" algn="tl" rotWithShape="0">
              <a:srgbClr val="333333">
                <a:alpha val="65000"/>
              </a:srgbClr>
            </a:outerShdw>
          </a:effectLst>
        </p:spPr>
      </p:pic>
      <p:sp>
        <p:nvSpPr>
          <p:cNvPr id="47" name="Rectangle 46">
            <a:extLst>
              <a:ext uri="{FF2B5EF4-FFF2-40B4-BE49-F238E27FC236}">
                <a16:creationId xmlns:a16="http://schemas.microsoft.com/office/drawing/2014/main" id="{7C126BA0-E144-3246-A359-3FCE063C00B5}"/>
              </a:ext>
            </a:extLst>
          </p:cNvPr>
          <p:cNvSpPr/>
          <p:nvPr/>
        </p:nvSpPr>
        <p:spPr>
          <a:xfrm>
            <a:off x="403872" y="3049985"/>
            <a:ext cx="2070253" cy="830997"/>
          </a:xfrm>
          <a:prstGeom prst="rect">
            <a:avLst/>
          </a:prstGeom>
        </p:spPr>
        <p:txBody>
          <a:bodyPr wrap="square">
            <a:spAutoFit/>
          </a:bodyPr>
          <a:lstStyle/>
          <a:p>
            <a:r>
              <a:rPr lang="en-US" sz="1600" b="1" dirty="0"/>
              <a:t>Normalized Difference Moisture Index colorized maps.  </a:t>
            </a:r>
          </a:p>
        </p:txBody>
      </p:sp>
      <p:sp>
        <p:nvSpPr>
          <p:cNvPr id="16" name="Right Arrow 15">
            <a:extLst>
              <a:ext uri="{FF2B5EF4-FFF2-40B4-BE49-F238E27FC236}">
                <a16:creationId xmlns:a16="http://schemas.microsoft.com/office/drawing/2014/main" id="{3C592AEF-4E20-0142-B339-93FCA77D5DF7}"/>
              </a:ext>
            </a:extLst>
          </p:cNvPr>
          <p:cNvSpPr/>
          <p:nvPr/>
        </p:nvSpPr>
        <p:spPr>
          <a:xfrm>
            <a:off x="5805911" y="5067032"/>
            <a:ext cx="914400" cy="487899"/>
          </a:xfrm>
          <a:prstGeom prst="rightArrow">
            <a:avLst/>
          </a:prstGeom>
          <a:solidFill>
            <a:srgbClr val="FF0000">
              <a:alpha val="7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dirty="0"/>
          </a:p>
        </p:txBody>
      </p:sp>
      <p:sp>
        <p:nvSpPr>
          <p:cNvPr id="17" name="Right Arrow 16">
            <a:extLst>
              <a:ext uri="{FF2B5EF4-FFF2-40B4-BE49-F238E27FC236}">
                <a16:creationId xmlns:a16="http://schemas.microsoft.com/office/drawing/2014/main" id="{5C7670E9-CFDE-864D-9415-16E268A03E7A}"/>
              </a:ext>
            </a:extLst>
          </p:cNvPr>
          <p:cNvSpPr/>
          <p:nvPr/>
        </p:nvSpPr>
        <p:spPr>
          <a:xfrm>
            <a:off x="530679" y="6119183"/>
            <a:ext cx="1654255" cy="487899"/>
          </a:xfrm>
          <a:prstGeom prst="rightArrow">
            <a:avLst/>
          </a:prstGeom>
          <a:solidFill>
            <a:srgbClr val="FF0000">
              <a:alpha val="7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t>Significant Change</a:t>
            </a:r>
          </a:p>
        </p:txBody>
      </p:sp>
    </p:spTree>
    <p:extLst>
      <p:ext uri="{BB962C8B-B14F-4D97-AF65-F5344CB8AC3E}">
        <p14:creationId xmlns:p14="http://schemas.microsoft.com/office/powerpoint/2010/main" val="118307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4" name="Group 3"/>
          <p:cNvGrpSpPr/>
          <p:nvPr/>
        </p:nvGrpSpPr>
        <p:grpSpPr>
          <a:xfrm>
            <a:off x="7341243" y="1250613"/>
            <a:ext cx="3621655" cy="3939027"/>
            <a:chOff x="7947995" y="1315965"/>
            <a:chExt cx="3396342" cy="3212393"/>
          </a:xfrm>
        </p:grpSpPr>
        <p:sp>
          <p:nvSpPr>
            <p:cNvPr id="30" name="bk object 16"/>
            <p:cNvSpPr/>
            <p:nvPr/>
          </p:nvSpPr>
          <p:spPr>
            <a:xfrm>
              <a:off x="7947995" y="1315965"/>
              <a:ext cx="3396342" cy="3211286"/>
            </a:xfrm>
            <a:prstGeom prst="rect">
              <a:avLst/>
            </a:prstGeom>
            <a:blipFill>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backgroundRemoval t="695" b="100000" l="9715" r="99314">
                            <a14:foregroundMark x1="45882" y1="43698" x2="45882" y2="43698"/>
                            <a14:foregroundMark x1="50106" y1="45227" x2="50106" y2="45227"/>
                            <a14:foregroundMark x1="53749" y1="45598" x2="53749" y2="45598"/>
                            <a14:foregroundMark x1="45512" y1="45737" x2="45512" y2="45737"/>
                            <a14:foregroundMark x1="35639" y1="48054" x2="35639" y2="48054"/>
                            <a14:foregroundMark x1="39493" y1="50093" x2="39493" y2="50093"/>
                            <a14:foregroundMark x1="53221" y1="53892" x2="53221" y2="53892"/>
                            <a14:foregroundMark x1="54593" y1="71409" x2="54593" y2="71409"/>
                            <a14:foregroundMark x1="63147" y1="83920" x2="63147" y2="83920"/>
                            <a14:foregroundMark x1="60243" y1="55561" x2="60243" y2="55561"/>
                            <a14:foregroundMark x1="36589" y1="49073" x2="36589" y2="49073"/>
                            <a14:foregroundMark x1="79737" y1="5072" x2="79737" y2="5072"/>
                            <a14:foregroundMark x1="65364" y1="97868" x2="65364" y2="97868"/>
                            <a14:backgroundMark x1="30676" y1="45737" x2="30676" y2="45737"/>
                            <a14:backgroundMark x1="31257" y1="31047" x2="31257" y2="31047"/>
                            <a14:backgroundMark x1="30676" y1="19416" x2="30676" y2="19416"/>
                            <a14:backgroundMark x1="25343" y1="26830" x2="42978" y2="33225"/>
                            <a14:backgroundMark x1="61563" y1="65894" x2="61563" y2="65894"/>
                            <a14:backgroundMark x1="46146" y1="60797" x2="67951" y2="69231"/>
                            <a14:backgroundMark x1="46251" y1="55422" x2="48680" y2="57229"/>
                            <a14:backgroundMark x1="57973" y1="80491" x2="52534" y2="86330"/>
                            <a14:backgroundMark x1="25238" y1="38601" x2="30201" y2="41381"/>
                            <a14:backgroundMark x1="38173" y1="47915" x2="38173" y2="47915"/>
                            <a14:backgroundMark x1="51795" y1="76506" x2="51795" y2="76506"/>
                            <a14:backgroundMark x1="59768" y1="76135" x2="59768" y2="76135"/>
                            <a14:backgroundMark x1="29356" y1="15755" x2="47466" y2="19323"/>
                            <a14:backgroundMark x1="66315" y1="2873" x2="66315" y2="2873"/>
                            <a14:backgroundMark x1="39704" y1="10890" x2="39704" y2="10890"/>
                            <a14:backgroundMark x1="20855" y1="9175" x2="55755" y2="22289"/>
                            <a14:backgroundMark x1="44245" y1="11724" x2="63094" y2="5375"/>
                            <a14:backgroundMark x1="17635" y1="9639" x2="41499" y2="29889"/>
                            <a14:backgroundMark x1="71806" y1="63253" x2="57603" y2="91520"/>
                            <a14:backgroundMark x1="42872" y1="59870" x2="48416" y2="69555"/>
                            <a14:backgroundMark x1="19007" y1="29055" x2="31890" y2="34940"/>
                          </a14:backgroundRemoval>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 name="bk object 16"/>
            <p:cNvSpPr/>
            <p:nvPr/>
          </p:nvSpPr>
          <p:spPr>
            <a:xfrm>
              <a:off x="7947995" y="1317072"/>
              <a:ext cx="3396342" cy="3211286"/>
            </a:xfrm>
            <a:prstGeom prst="rect">
              <a:avLst/>
            </a:prstGeom>
            <a:blipFill>
              <a:blip r:embed="rId5" cstate="email">
                <a:duotone>
                  <a:schemeClr val="accent2">
                    <a:shade val="45000"/>
                    <a:satMod val="135000"/>
                  </a:schemeClr>
                  <a:prstClr val="white"/>
                </a:duotone>
                <a:extLst>
                  <a:ext uri="{BEBA8EAE-BF5A-486C-A8C5-ECC9F3942E4B}">
                    <a14:imgProps xmlns:a14="http://schemas.microsoft.com/office/drawing/2010/main">
                      <a14:imgLayer r:embed="rId4">
                        <a14:imgEffect>
                          <a14:backgroundRemoval t="0" b="100000" l="0" r="78881">
                            <a14:foregroundMark x1="66209" y1="66404" x2="66209" y2="66404"/>
                            <a14:foregroundMark x1="64784" y1="3614" x2="64784" y2="3614"/>
                            <a14:foregroundMark x1="48363" y1="5144" x2="48363" y2="5144"/>
                            <a14:foregroundMark x1="41711" y1="53012" x2="41711" y2="53012"/>
                            <a14:foregroundMark x1="39440" y1="51946" x2="39440" y2="51946"/>
                            <a14:foregroundMark x1="55227" y1="5144" x2="55227" y2="5144"/>
                            <a14:foregroundMark x1="56705" y1="3383" x2="56705" y2="3383"/>
                            <a14:foregroundMark x1="58817" y1="3707" x2="58817" y2="3707"/>
                            <a14:foregroundMark x1="51214" y1="3846" x2="51214" y2="3846"/>
                            <a14:foregroundMark x1="62249" y1="22243" x2="62249" y2="22243"/>
                            <a14:foregroundMark x1="45723" y1="40639" x2="45723" y2="40639"/>
                            <a14:foregroundMark x1="46304" y1="39249" x2="46304" y2="39249"/>
                            <a14:foregroundMark x1="4752" y1="17702" x2="4752" y2="17702"/>
                            <a14:foregroundMark x1="2376" y1="18072" x2="2376" y2="18072"/>
                            <a14:foregroundMark x1="422" y1="18628" x2="422" y2="18628"/>
                            <a14:backgroundMark x1="53432" y1="53244" x2="53432" y2="53244"/>
                            <a14:backgroundMark x1="58237" y1="54634" x2="58237" y2="54634"/>
                            <a14:backgroundMark x1="60771" y1="55561" x2="60771" y2="55561"/>
                            <a14:backgroundMark x1="62830" y1="56163" x2="62830" y2="56163"/>
                            <a14:backgroundMark x1="53590" y1="72706" x2="53590" y2="72706"/>
                            <a14:backgroundMark x1="63411" y1="83411" x2="63411" y2="83411"/>
                            <a14:backgroundMark x1="35111" y1="48100" x2="35111" y2="48100"/>
                            <a14:backgroundMark x1="39599" y1="49954" x2="39599" y2="49954"/>
                          </a14:backgroundRemoval>
                        </a14:imgEffect>
                        <a14:imgEffect>
                          <a14:colorTemperature colorTemp="3768"/>
                        </a14:imgEffect>
                      </a14:imgLayer>
                    </a14:imgProps>
                  </a:ext>
                  <a:ext uri="{28A0092B-C50C-407E-A947-70E740481C1C}">
                    <a14:useLocalDpi xmlns:a14="http://schemas.microsoft.com/office/drawing/2010/main"/>
                  </a:ext>
                </a:extLst>
              </a:blip>
              <a:stretch>
                <a:fillRect/>
              </a:stretch>
            </a:blipFill>
            <a:effectLst>
              <a:outerShdw blurRad="50800" dist="38100" dir="2700000" algn="tl" rotWithShape="0">
                <a:prstClr val="black">
                  <a:alpha val="40000"/>
                </a:prstClr>
              </a:outerShdw>
            </a:effectLst>
          </p:spPr>
          <p:txBody>
            <a:bodyPr wrap="square" lIns="0" tIns="0" rIns="0" bIns="0" rtlCol="0"/>
            <a:lstStyle/>
            <a:p>
              <a:endParaRPr/>
            </a:p>
          </p:txBody>
        </p:sp>
      </p:grpSp>
      <p:sp>
        <p:nvSpPr>
          <p:cNvPr id="363" name="Shape 363"/>
          <p:cNvSpPr txBox="1">
            <a:spLocks noGrp="1"/>
          </p:cNvSpPr>
          <p:nvPr>
            <p:ph type="sldNum" sz="quarter" idx="12"/>
          </p:nvPr>
        </p:nvSpPr>
        <p:spPr>
          <a:prstGeom prst="rect">
            <a:avLst/>
          </a:prstGeom>
          <a:noFill/>
          <a:ln>
            <a:noFill/>
          </a:ln>
        </p:spPr>
        <p:txBody>
          <a:bodyPr vert="horz" lIns="103935" tIns="51959" rIns="103935" bIns="51959" rtlCol="0" anchor="t" anchorCtr="0">
            <a:noAutofit/>
          </a:bodyPr>
          <a:lstStyle/>
          <a:p>
            <a:pPr>
              <a:buSzPct val="25000"/>
            </a:pPr>
            <a:fld id="{00000000-1234-1234-1234-123412341234}" type="slidenum">
              <a:rPr lang="es-CO" sz="1361">
                <a:solidFill>
                  <a:schemeClr val="dk2"/>
                </a:solidFill>
                <a:latin typeface="Tahoma"/>
                <a:ea typeface="Tahoma"/>
                <a:cs typeface="Tahoma"/>
                <a:sym typeface="Tahoma"/>
              </a:rPr>
              <a:pPr>
                <a:buSzPct val="25000"/>
              </a:pPr>
              <a:t>2</a:t>
            </a:fld>
            <a:endParaRPr lang="es-CO" sz="1361" dirty="0">
              <a:solidFill>
                <a:schemeClr val="dk2"/>
              </a:solidFill>
              <a:latin typeface="Tahoma"/>
              <a:ea typeface="Tahoma"/>
              <a:cs typeface="Tahoma"/>
              <a:sym typeface="Tahoma"/>
            </a:endParaRPr>
          </a:p>
        </p:txBody>
      </p:sp>
      <p:sp>
        <p:nvSpPr>
          <p:cNvPr id="361" name="Shape 361"/>
          <p:cNvSpPr txBox="1">
            <a:spLocks noGrp="1"/>
          </p:cNvSpPr>
          <p:nvPr>
            <p:ph type="title"/>
          </p:nvPr>
        </p:nvSpPr>
        <p:spPr>
          <a:prstGeom prst="rect">
            <a:avLst/>
          </a:prstGeom>
        </p:spPr>
        <p:txBody>
          <a:bodyPr wrap="square">
            <a:spAutoFit/>
          </a:bodyPr>
          <a:lstStyle/>
          <a:p>
            <a:pPr algn="ctr"/>
            <a:r>
              <a:rPr lang="es-CO" sz="2400" b="1" dirty="0">
                <a:solidFill>
                  <a:srgbClr val="005FAA"/>
                </a:solidFill>
                <a:latin typeface="Arial"/>
                <a:ea typeface="Arial"/>
                <a:cs typeface="Arial"/>
                <a:sym typeface="Arial"/>
              </a:rPr>
              <a:t>AmeriGEOSS </a:t>
            </a:r>
            <a:br>
              <a:rPr lang="es-CO" sz="2400" b="1" dirty="0">
                <a:solidFill>
                  <a:srgbClr val="005FAA"/>
                </a:solidFill>
                <a:latin typeface="Arial"/>
                <a:ea typeface="Arial"/>
                <a:cs typeface="Arial"/>
                <a:sym typeface="Arial"/>
              </a:rPr>
            </a:br>
            <a:r>
              <a:rPr lang="es-CO" sz="2400" b="1" dirty="0">
                <a:solidFill>
                  <a:srgbClr val="005FAA"/>
                </a:solidFill>
                <a:latin typeface="Arial"/>
                <a:ea typeface="Arial"/>
                <a:cs typeface="Arial"/>
                <a:sym typeface="Arial"/>
              </a:rPr>
              <a:t>Initiative &amp; Regional Coordination</a:t>
            </a:r>
          </a:p>
        </p:txBody>
      </p:sp>
      <p:grpSp>
        <p:nvGrpSpPr>
          <p:cNvPr id="3" name="Group 2"/>
          <p:cNvGrpSpPr/>
          <p:nvPr/>
        </p:nvGrpSpPr>
        <p:grpSpPr>
          <a:xfrm>
            <a:off x="7202801" y="3973545"/>
            <a:ext cx="2040945" cy="2373659"/>
            <a:chOff x="7653500" y="4027142"/>
            <a:chExt cx="2040945" cy="2373658"/>
          </a:xfrm>
        </p:grpSpPr>
        <p:sp>
          <p:nvSpPr>
            <p:cNvPr id="365" name="Shape 365"/>
            <p:cNvSpPr txBox="1"/>
            <p:nvPr/>
          </p:nvSpPr>
          <p:spPr>
            <a:xfrm>
              <a:off x="7653500" y="4027142"/>
              <a:ext cx="2040945" cy="2373658"/>
            </a:xfrm>
            <a:prstGeom prst="rect">
              <a:avLst/>
            </a:prstGeom>
            <a:noFill/>
            <a:ln>
              <a:noFill/>
            </a:ln>
          </p:spPr>
          <p:txBody>
            <a:bodyPr lIns="62199" tIns="62199" rIns="62199" bIns="62199" anchor="ctr" anchorCtr="0">
              <a:noAutofit/>
            </a:bodyPr>
            <a:lstStyle/>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Argentina </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Bahamas 	</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Belize </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Brazil </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Canada </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Chile</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Colombia</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Costa Rica</a:t>
              </a:r>
            </a:p>
          </p:txBody>
        </p:sp>
        <p:pic>
          <p:nvPicPr>
            <p:cNvPr id="16" name="Picture 1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001214" y="4390415"/>
              <a:ext cx="426013" cy="24079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001214" y="4691507"/>
              <a:ext cx="426013" cy="240790"/>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001213" y="6121472"/>
              <a:ext cx="426013" cy="240790"/>
            </a:xfrm>
            <a:prstGeom prst="rect">
              <a:avLst/>
            </a:prstGeom>
          </p:spPr>
        </p:pic>
        <p:pic>
          <p:nvPicPr>
            <p:cNvPr id="22" name="Picture 2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01213" y="5847953"/>
              <a:ext cx="426013" cy="240790"/>
            </a:xfrm>
            <a:prstGeom prst="rect">
              <a:avLst/>
            </a:prstGeom>
          </p:spPr>
        </p:pic>
        <p:pic>
          <p:nvPicPr>
            <p:cNvPr id="23" name="Picture 2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001214" y="5259603"/>
              <a:ext cx="426013" cy="240790"/>
            </a:xfrm>
            <a:prstGeom prst="rect">
              <a:avLst/>
            </a:prstGeom>
          </p:spPr>
        </p:pic>
        <p:pic>
          <p:nvPicPr>
            <p:cNvPr id="24" name="Picture 2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01214" y="4093461"/>
              <a:ext cx="426013" cy="240790"/>
            </a:xfrm>
            <a:prstGeom prst="rect">
              <a:avLst/>
            </a:prstGeom>
          </p:spPr>
        </p:pic>
        <p:pic>
          <p:nvPicPr>
            <p:cNvPr id="26" name="Picture 2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01214" y="4973608"/>
              <a:ext cx="426013" cy="240790"/>
            </a:xfrm>
            <a:prstGeom prst="rect">
              <a:avLst/>
            </a:prstGeom>
          </p:spPr>
        </p:pic>
        <p:pic>
          <p:nvPicPr>
            <p:cNvPr id="27" name="Picture 2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001213" y="5562193"/>
              <a:ext cx="426013" cy="240790"/>
            </a:xfrm>
            <a:prstGeom prst="rect">
              <a:avLst/>
            </a:prstGeom>
          </p:spPr>
        </p:pic>
      </p:grpSp>
      <p:grpSp>
        <p:nvGrpSpPr>
          <p:cNvPr id="2" name="Group 1"/>
          <p:cNvGrpSpPr/>
          <p:nvPr/>
        </p:nvGrpSpPr>
        <p:grpSpPr>
          <a:xfrm>
            <a:off x="9868507" y="4073574"/>
            <a:ext cx="2454644" cy="2264871"/>
            <a:chOff x="11840311" y="4726090"/>
            <a:chExt cx="2454644" cy="2264871"/>
          </a:xfrm>
        </p:grpSpPr>
        <p:sp>
          <p:nvSpPr>
            <p:cNvPr id="366" name="Shape 366"/>
            <p:cNvSpPr txBox="1"/>
            <p:nvPr/>
          </p:nvSpPr>
          <p:spPr>
            <a:xfrm>
              <a:off x="11840311" y="4813862"/>
              <a:ext cx="2454644" cy="2040945"/>
            </a:xfrm>
            <a:prstGeom prst="rect">
              <a:avLst/>
            </a:prstGeom>
            <a:noFill/>
            <a:ln>
              <a:noFill/>
            </a:ln>
          </p:spPr>
          <p:txBody>
            <a:bodyPr lIns="62199" tIns="62199" rIns="62199" bIns="62199" anchor="ctr" anchorCtr="0">
              <a:noAutofit/>
            </a:bodyPr>
            <a:lstStyle/>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Ecuador </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Honduras </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Mexico </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Panama</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Paraguay</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Peru</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United States</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Uruguay</a:t>
              </a:r>
            </a:p>
          </p:txBody>
        </p:sp>
        <p:pic>
          <p:nvPicPr>
            <p:cNvPr id="13" name="Picture 12"/>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2192743" y="5587363"/>
              <a:ext cx="426013" cy="240790"/>
            </a:xfrm>
            <a:prstGeom prst="rect">
              <a:avLst/>
            </a:prstGeom>
          </p:spPr>
        </p:pic>
        <p:pic>
          <p:nvPicPr>
            <p:cNvPr id="14" name="Picture 1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2192743" y="5013181"/>
              <a:ext cx="426013" cy="240790"/>
            </a:xfrm>
            <a:prstGeom prst="rect">
              <a:avLst/>
            </a:prstGeom>
          </p:spPr>
        </p:pic>
        <p:pic>
          <p:nvPicPr>
            <p:cNvPr id="15" name="Picture 14"/>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2192888" y="4726090"/>
              <a:ext cx="426013" cy="240790"/>
            </a:xfrm>
            <a:prstGeom prst="rect">
              <a:avLst/>
            </a:prstGeom>
          </p:spPr>
        </p:pic>
        <p:pic>
          <p:nvPicPr>
            <p:cNvPr id="19" name="Picture 18"/>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2192740" y="6750171"/>
              <a:ext cx="426013" cy="240790"/>
            </a:xfrm>
            <a:prstGeom prst="rect">
              <a:avLst/>
            </a:prstGeom>
          </p:spPr>
        </p:pic>
        <p:pic>
          <p:nvPicPr>
            <p:cNvPr id="20" name="Picture 19"/>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2192741" y="6463080"/>
              <a:ext cx="426013" cy="240790"/>
            </a:xfrm>
            <a:prstGeom prst="rect">
              <a:avLst/>
            </a:prstGeom>
          </p:spPr>
        </p:pic>
        <p:pic>
          <p:nvPicPr>
            <p:cNvPr id="21" name="Picture 20"/>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2192742" y="5874454"/>
              <a:ext cx="426013" cy="240790"/>
            </a:xfrm>
            <a:prstGeom prst="rect">
              <a:avLst/>
            </a:prstGeom>
          </p:spPr>
        </p:pic>
        <p:pic>
          <p:nvPicPr>
            <p:cNvPr id="25" name="Picture 24"/>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2192742" y="6168767"/>
              <a:ext cx="426013" cy="240790"/>
            </a:xfrm>
            <a:prstGeom prst="rect">
              <a:avLst/>
            </a:prstGeom>
          </p:spPr>
        </p:pic>
        <p:pic>
          <p:nvPicPr>
            <p:cNvPr id="28" name="Picture 27"/>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2192743" y="5300272"/>
              <a:ext cx="426013" cy="240790"/>
            </a:xfrm>
            <a:prstGeom prst="rect">
              <a:avLst/>
            </a:prstGeom>
          </p:spPr>
        </p:pic>
      </p:grpSp>
      <p:grpSp>
        <p:nvGrpSpPr>
          <p:cNvPr id="36" name="Group 35"/>
          <p:cNvGrpSpPr/>
          <p:nvPr/>
        </p:nvGrpSpPr>
        <p:grpSpPr>
          <a:xfrm>
            <a:off x="567271" y="1352183"/>
            <a:ext cx="6883013" cy="5105219"/>
            <a:chOff x="567271" y="1352183"/>
            <a:chExt cx="6883013" cy="5105219"/>
          </a:xfrm>
        </p:grpSpPr>
        <p:sp>
          <p:nvSpPr>
            <p:cNvPr id="51" name="Rounded Rectangle 50" descr="Presentation Author/Graphics: Eldrich L Frazier&#10;Federal Geographic Data Committee&#10;https://www.fgdc.gov"/>
            <p:cNvSpPr/>
            <p:nvPr/>
          </p:nvSpPr>
          <p:spPr>
            <a:xfrm>
              <a:off x="567271" y="1352187"/>
              <a:ext cx="6883012" cy="5105215"/>
            </a:xfrm>
            <a:prstGeom prst="roundRect">
              <a:avLst>
                <a:gd name="adj" fmla="val 5269"/>
              </a:avLst>
            </a:prstGeom>
            <a:solidFill>
              <a:schemeClr val="bg2">
                <a:alpha val="29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chemeClr val="tx1"/>
                </a:solidFill>
              </a:endParaRPr>
            </a:p>
          </p:txBody>
        </p:sp>
        <p:sp>
          <p:nvSpPr>
            <p:cNvPr id="10" name="Rounded Rectangle 9" descr="Presentation Author/Graphics:&#10;Eldrich L. Frazier&#10;Federal Geographic Data Committee&#10;http://www.fgdc.gov" title="FGDC"/>
            <p:cNvSpPr/>
            <p:nvPr/>
          </p:nvSpPr>
          <p:spPr>
            <a:xfrm>
              <a:off x="1676006" y="2382006"/>
              <a:ext cx="5649591" cy="1089743"/>
            </a:xfrm>
            <a:prstGeom prst="roundRect">
              <a:avLst/>
            </a:prstGeom>
            <a:solidFill>
              <a:schemeClr val="tx1">
                <a:lumMod val="75000"/>
                <a:lumOff val="25000"/>
                <a:alpha val="7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Reflects </a:t>
              </a:r>
              <a:r>
                <a:rPr lang="en-US" sz="1600" b="1" i="1" dirty="0">
                  <a:solidFill>
                    <a:srgbClr val="FFFF00"/>
                  </a:solidFill>
                </a:rPr>
                <a:t>local, national, and regional interests </a:t>
              </a:r>
              <a:r>
                <a:rPr lang="en-US" sz="1600" dirty="0"/>
                <a:t>of the </a:t>
              </a:r>
              <a:r>
                <a:rPr lang="en-US" sz="1600" b="1" i="1" dirty="0">
                  <a:solidFill>
                    <a:srgbClr val="FFFF00"/>
                  </a:solidFill>
                </a:rPr>
                <a:t>GEO country-members </a:t>
              </a:r>
              <a:r>
                <a:rPr lang="en-US" sz="1600" dirty="0"/>
                <a:t>for short and long-term planning, development, and implementation aligned with GEO activities.</a:t>
              </a:r>
            </a:p>
          </p:txBody>
        </p:sp>
        <p:sp>
          <p:nvSpPr>
            <p:cNvPr id="11" name="Rounded Rectangle 10" descr="Presentation Author/Graphics:&#10;Eldrich L. Frazier&#10;Federal Geographic Data Committee&#10;http://www.fgdc.gov" title="FGDC"/>
            <p:cNvSpPr/>
            <p:nvPr/>
          </p:nvSpPr>
          <p:spPr>
            <a:xfrm>
              <a:off x="1660351" y="3657349"/>
              <a:ext cx="5665240" cy="1089743"/>
            </a:xfrm>
            <a:prstGeom prst="roundRect">
              <a:avLst/>
            </a:prstGeom>
            <a:solidFill>
              <a:schemeClr val="tx1">
                <a:lumMod val="75000"/>
                <a:lumOff val="25000"/>
                <a:alpha val="7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Is </a:t>
              </a:r>
              <a:r>
                <a:rPr lang="en-US" sz="1600" b="1" i="1" dirty="0">
                  <a:solidFill>
                    <a:srgbClr val="FFFF00"/>
                  </a:solidFill>
                </a:rPr>
                <a:t>entrenched in the institutional and technical capabilities of its country members </a:t>
              </a:r>
              <a:r>
                <a:rPr lang="en-US" sz="1600" dirty="0"/>
                <a:t>and in the resources of other global initiatives available for the benefit of the region. </a:t>
              </a:r>
            </a:p>
          </p:txBody>
        </p:sp>
        <p:sp>
          <p:nvSpPr>
            <p:cNvPr id="12" name="Rounded Rectangle 11" descr="Presentation Author/Graphics:&#10;Eldrich L. Frazier&#10;Federal Geographic Data Committee&#10;http://www.fgdc.gov" title="FGDC"/>
            <p:cNvSpPr/>
            <p:nvPr/>
          </p:nvSpPr>
          <p:spPr>
            <a:xfrm>
              <a:off x="1660351" y="4932691"/>
              <a:ext cx="5665240" cy="1089743"/>
            </a:xfrm>
            <a:prstGeom prst="roundRect">
              <a:avLst/>
            </a:prstGeom>
            <a:solidFill>
              <a:schemeClr val="tx1">
                <a:lumMod val="75000"/>
                <a:lumOff val="25000"/>
                <a:alpha val="7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i="1" dirty="0">
                  <a:solidFill>
                    <a:srgbClr val="FFFF00"/>
                  </a:solidFill>
                </a:rPr>
                <a:t>Seeks to increase institutional and personal capacity </a:t>
              </a:r>
              <a:r>
                <a:rPr lang="en-US" sz="1600" dirty="0"/>
                <a:t>and engage experts, stakeholders, and decision makers </a:t>
              </a:r>
              <a:r>
                <a:rPr lang="en-US" sz="1600" b="1" i="1" dirty="0">
                  <a:solidFill>
                    <a:srgbClr val="FFFF00"/>
                  </a:solidFill>
                </a:rPr>
                <a:t>in the process of decision making. </a:t>
              </a:r>
            </a:p>
          </p:txBody>
        </p:sp>
        <p:cxnSp>
          <p:nvCxnSpPr>
            <p:cNvPr id="6" name="Elbow Connector 5"/>
            <p:cNvCxnSpPr>
              <a:endCxn id="10" idx="1"/>
            </p:cNvCxnSpPr>
            <p:nvPr/>
          </p:nvCxnSpPr>
          <p:spPr>
            <a:xfrm rot="16200000" flipH="1">
              <a:off x="969911" y="2220779"/>
              <a:ext cx="749983" cy="662204"/>
            </a:xfrm>
            <a:prstGeom prst="bentConnector2">
              <a:avLst/>
            </a:prstGeom>
            <a:ln w="22225">
              <a:solidFill>
                <a:schemeClr val="tx1">
                  <a:lumMod val="50000"/>
                  <a:lumOff val="50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Elbow Connector 36"/>
            <p:cNvCxnSpPr>
              <a:endCxn id="11" idx="1"/>
            </p:cNvCxnSpPr>
            <p:nvPr/>
          </p:nvCxnSpPr>
          <p:spPr>
            <a:xfrm rot="16200000" flipH="1">
              <a:off x="680241" y="3222105"/>
              <a:ext cx="1313667" cy="646555"/>
            </a:xfrm>
            <a:prstGeom prst="bentConnector2">
              <a:avLst/>
            </a:prstGeom>
            <a:ln w="22225">
              <a:solidFill>
                <a:schemeClr val="tx1">
                  <a:lumMod val="50000"/>
                  <a:lumOff val="50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Elbow Connector 42"/>
            <p:cNvCxnSpPr>
              <a:endCxn id="12" idx="1"/>
            </p:cNvCxnSpPr>
            <p:nvPr/>
          </p:nvCxnSpPr>
          <p:spPr>
            <a:xfrm rot="16200000" flipH="1">
              <a:off x="680241" y="4497449"/>
              <a:ext cx="1313667" cy="646555"/>
            </a:xfrm>
            <a:prstGeom prst="bentConnector2">
              <a:avLst/>
            </a:prstGeom>
            <a:ln w="22225">
              <a:solidFill>
                <a:schemeClr val="tx1">
                  <a:lumMod val="50000"/>
                  <a:lumOff val="50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Rounded Rectangle 8" descr="Presentation Author/Graphics:&#10;Eldrich L. Frazier&#10;Federal Geographic Data Committee&#10;http://www.fgdc.gov" title="FGDC"/>
            <p:cNvSpPr/>
            <p:nvPr/>
          </p:nvSpPr>
          <p:spPr>
            <a:xfrm>
              <a:off x="567273" y="1352183"/>
              <a:ext cx="6883011" cy="857156"/>
            </a:xfrm>
            <a:prstGeom prst="round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6515"/>
              <a:r>
                <a:rPr lang="en-US" b="1" dirty="0"/>
                <a:t>Is a cooperative effort of the 16 GEO member countries in the Americas that:</a:t>
              </a:r>
            </a:p>
          </p:txBody>
        </p:sp>
      </p:grpSp>
      <p:sp>
        <p:nvSpPr>
          <p:cNvPr id="5" name="TextBox 4"/>
          <p:cNvSpPr txBox="1"/>
          <p:nvPr/>
        </p:nvSpPr>
        <p:spPr>
          <a:xfrm>
            <a:off x="7976527" y="6243991"/>
            <a:ext cx="3093219" cy="646331"/>
          </a:xfrm>
          <a:prstGeom prst="rect">
            <a:avLst/>
          </a:prstGeom>
          <a:noFill/>
        </p:spPr>
        <p:txBody>
          <a:bodyPr wrap="none" rtlCol="0">
            <a:spAutoFit/>
          </a:bodyPr>
          <a:lstStyle/>
          <a:p>
            <a:r>
              <a:rPr lang="en-US" b="1" i="1" dirty="0">
                <a:solidFill>
                  <a:schemeClr val="accent6">
                    <a:lumMod val="75000"/>
                  </a:schemeClr>
                </a:solidFill>
              </a:rPr>
              <a:t>16 Member Countries</a:t>
            </a:r>
          </a:p>
          <a:p>
            <a:r>
              <a:rPr lang="en-US" b="1" i="1" dirty="0">
                <a:solidFill>
                  <a:schemeClr val="accent6">
                    <a:lumMod val="75000"/>
                  </a:schemeClr>
                </a:solidFill>
              </a:rPr>
              <a:t>Observers: Bolivia, Guatemala</a:t>
            </a:r>
          </a:p>
        </p:txBody>
      </p:sp>
      <p:grpSp>
        <p:nvGrpSpPr>
          <p:cNvPr id="34" name="Group 33"/>
          <p:cNvGrpSpPr/>
          <p:nvPr/>
        </p:nvGrpSpPr>
        <p:grpSpPr>
          <a:xfrm>
            <a:off x="9741460" y="2933964"/>
            <a:ext cx="2442879" cy="520166"/>
            <a:chOff x="10646947" y="1427802"/>
            <a:chExt cx="3234257" cy="597628"/>
          </a:xfrm>
        </p:grpSpPr>
        <p:sp>
          <p:nvSpPr>
            <p:cNvPr id="33" name="Rectangle 32"/>
            <p:cNvSpPr/>
            <p:nvPr/>
          </p:nvSpPr>
          <p:spPr>
            <a:xfrm>
              <a:off x="10646947" y="1464602"/>
              <a:ext cx="3234257" cy="5608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grpSp>
          <p:nvGrpSpPr>
            <p:cNvPr id="32" name="Group 31"/>
            <p:cNvGrpSpPr/>
            <p:nvPr/>
          </p:nvGrpSpPr>
          <p:grpSpPr>
            <a:xfrm>
              <a:off x="10724091" y="1427802"/>
              <a:ext cx="2955423" cy="546545"/>
              <a:chOff x="10724091" y="1427802"/>
              <a:chExt cx="2955423" cy="546545"/>
            </a:xfrm>
          </p:grpSpPr>
          <p:sp>
            <p:nvSpPr>
              <p:cNvPr id="7" name="Rectangle 6"/>
              <p:cNvSpPr/>
              <p:nvPr/>
            </p:nvSpPr>
            <p:spPr>
              <a:xfrm>
                <a:off x="10724092" y="1547837"/>
                <a:ext cx="426013" cy="175005"/>
              </a:xfrm>
              <a:prstGeom prst="rect">
                <a:avLst/>
              </a:prstGeom>
              <a:solidFill>
                <a:srgbClr val="618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sp>
            <p:nvSpPr>
              <p:cNvPr id="29" name="TextBox 28"/>
              <p:cNvSpPr txBox="1"/>
              <p:nvPr/>
            </p:nvSpPr>
            <p:spPr>
              <a:xfrm>
                <a:off x="11095827" y="1427802"/>
                <a:ext cx="2167719" cy="318249"/>
              </a:xfrm>
              <a:prstGeom prst="rect">
                <a:avLst/>
              </a:prstGeom>
              <a:noFill/>
            </p:spPr>
            <p:txBody>
              <a:bodyPr wrap="none" rtlCol="0">
                <a:spAutoFit/>
              </a:bodyPr>
              <a:lstStyle/>
              <a:p>
                <a:pPr fontAlgn="ctr"/>
                <a:r>
                  <a:rPr lang="en-US" sz="1200" b="1" dirty="0" err="1"/>
                  <a:t>AmeriGEOSS</a:t>
                </a:r>
                <a:r>
                  <a:rPr lang="en-US" sz="1200" b="1" dirty="0"/>
                  <a:t> Members</a:t>
                </a:r>
              </a:p>
            </p:txBody>
          </p:sp>
          <p:sp>
            <p:nvSpPr>
              <p:cNvPr id="44" name="Rectangle 43"/>
              <p:cNvSpPr/>
              <p:nvPr/>
            </p:nvSpPr>
            <p:spPr>
              <a:xfrm>
                <a:off x="10724091" y="1772842"/>
                <a:ext cx="426013" cy="175005"/>
              </a:xfrm>
              <a:prstGeom prst="rect">
                <a:avLst/>
              </a:prstGeom>
              <a:solidFill>
                <a:srgbClr val="BBBA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sp>
            <p:nvSpPr>
              <p:cNvPr id="31" name="Rectangle 30"/>
              <p:cNvSpPr/>
              <p:nvPr/>
            </p:nvSpPr>
            <p:spPr>
              <a:xfrm>
                <a:off x="11095825" y="1656098"/>
                <a:ext cx="2583689" cy="318249"/>
              </a:xfrm>
              <a:prstGeom prst="rect">
                <a:avLst/>
              </a:prstGeom>
            </p:spPr>
            <p:txBody>
              <a:bodyPr wrap="none">
                <a:spAutoFit/>
              </a:bodyPr>
              <a:lstStyle/>
              <a:p>
                <a:pPr fontAlgn="ctr"/>
                <a:r>
                  <a:rPr lang="en-US" sz="1200" b="1" dirty="0"/>
                  <a:t>Non-</a:t>
                </a:r>
                <a:r>
                  <a:rPr lang="en-US" sz="1200" b="1" dirty="0" err="1"/>
                  <a:t>AmeriGEOSS</a:t>
                </a:r>
                <a:r>
                  <a:rPr lang="en-US" sz="1200" b="1" dirty="0"/>
                  <a:t> Members</a:t>
                </a:r>
              </a:p>
            </p:txBody>
          </p:sp>
        </p:grpSp>
      </p:grpSp>
      <p:pic>
        <p:nvPicPr>
          <p:cNvPr id="63" name="Shape 341"/>
          <p:cNvPicPr preferRelativeResize="0"/>
          <p:nvPr/>
        </p:nvPicPr>
        <p:blipFill rotWithShape="1">
          <a:blip r:embed="rId22" cstate="print">
            <a:alphaModFix/>
            <a:extLst>
              <a:ext uri="{BEBA8EAE-BF5A-486C-A8C5-ECC9F3942E4B}">
                <a14:imgProps xmlns:a14="http://schemas.microsoft.com/office/drawing/2010/main">
                  <a14:imgLayer r:embed="rId23">
                    <a14:imgEffect>
                      <a14:backgroundRemoval t="0" b="100000" l="0" r="99903">
                        <a14:foregroundMark x1="64990" y1="69146" x2="64990" y2="69146"/>
                        <a14:foregroundMark x1="58511" y1="57437" x2="58511" y2="57437"/>
                        <a14:foregroundMark x1="70890" y1="61867" x2="70890" y2="61867"/>
                        <a14:foregroundMark x1="86170" y1="63133" x2="86170" y2="63133"/>
                        <a14:foregroundMark x1="24952" y1="29430" x2="24952" y2="29430"/>
                        <a14:foregroundMark x1="27273" y1="30380" x2="27273" y2="30380"/>
                        <a14:foregroundMark x1="35590" y1="32911" x2="35590" y2="32911"/>
                        <a14:foregroundMark x1="39942" y1="27532" x2="39942" y2="27532"/>
                        <a14:foregroundMark x1="39652" y1="21519" x2="39652" y2="21519"/>
                        <a14:foregroundMark x1="9188" y1="23576" x2="9188" y2="23576"/>
                        <a14:foregroundMark x1="53288" y1="21519" x2="53288" y2="21519"/>
                        <a14:foregroundMark x1="56480" y1="3323" x2="56480" y2="3323"/>
                        <a14:foregroundMark x1="70213" y1="14241" x2="70213" y2="14241"/>
                        <a14:foregroundMark x1="63443" y1="18038" x2="63443" y2="18038"/>
                        <a14:foregroundMark x1="48936" y1="36551" x2="48936" y2="36551"/>
                        <a14:foregroundMark x1="48162" y1="57437" x2="48162" y2="57437"/>
                        <a14:foregroundMark x1="50290" y1="40823" x2="50290" y2="40823"/>
                        <a14:foregroundMark x1="46712" y1="5222" x2="46712" y2="5222"/>
                        <a14:foregroundMark x1="42940" y1="28323" x2="42940" y2="28323"/>
                        <a14:foregroundMark x1="53482" y1="31487" x2="53482" y2="31487"/>
                        <a14:foregroundMark x1="75822" y1="21677" x2="75822" y2="21677"/>
                        <a14:foregroundMark x1="78046" y1="28323" x2="78046" y2="28323"/>
                        <a14:foregroundMark x1="76692" y1="23892" x2="76692" y2="23892"/>
                        <a14:foregroundMark x1="77369" y1="26108" x2="77369" y2="26108"/>
                        <a14:foregroundMark x1="77660" y1="27373" x2="77660" y2="27373"/>
                        <a14:foregroundMark x1="42166" y1="13924" x2="42166" y2="13924"/>
                        <a14:foregroundMark x1="43037" y1="13608" x2="43037" y2="13608"/>
                        <a14:foregroundMark x1="43810" y1="12816" x2="43810" y2="12816"/>
                        <a14:foregroundMark x1="50000" y1="33228" x2="50000" y2="33228"/>
                        <a14:foregroundMark x1="65764" y1="7120" x2="65764" y2="7120"/>
                        <a14:foregroundMark x1="60542" y1="4272" x2="60542" y2="4272"/>
                        <a14:foregroundMark x1="61896" y1="4589" x2="61896" y2="4589"/>
                        <a14:foregroundMark x1="64217" y1="6329" x2="64217" y2="6329"/>
                        <a14:foregroundMark x1="60735" y1="10918" x2="60735" y2="10918"/>
                        <a14:foregroundMark x1="57544" y1="7753" x2="57544" y2="7753"/>
                        <a14:foregroundMark x1="65474" y1="12658" x2="65474" y2="12658"/>
                        <a14:foregroundMark x1="44294" y1="6646" x2="44294" y2="6646"/>
                        <a14:foregroundMark x1="54449" y1="3165" x2="54449" y2="3165"/>
                        <a14:foregroundMark x1="50000" y1="3639" x2="50000" y2="3639"/>
                        <a14:foregroundMark x1="58607" y1="3481" x2="58607" y2="3481"/>
                        <a14:foregroundMark x1="51547" y1="3323" x2="51547" y2="3323"/>
                        <a14:foregroundMark x1="47872" y1="4430" x2="47872" y2="4430"/>
                        <a14:foregroundMark x1="53772" y1="34177" x2="53772" y2="34177"/>
                        <a14:foregroundMark x1="52708" y1="33070" x2="52708" y2="33070"/>
                        <a14:foregroundMark x1="54352" y1="35127" x2="54352" y2="35127"/>
                        <a14:foregroundMark x1="53191" y1="33544" x2="53191" y2="33544"/>
                        <a14:foregroundMark x1="42843" y1="26266" x2="42843" y2="26266"/>
                        <a14:foregroundMark x1="43037" y1="29747" x2="43037" y2="29747"/>
                        <a14:foregroundMark x1="63830" y1="13449" x2="63830" y2="13449"/>
                        <a14:foregroundMark x1="66634" y1="14241" x2="66634" y2="14241"/>
                        <a14:foregroundMark x1="51064" y1="41772" x2="51064" y2="41772"/>
                        <a14:foregroundMark x1="51934" y1="41456" x2="51934" y2="41456"/>
                        <a14:foregroundMark x1="78723" y1="31487" x2="78723" y2="31487"/>
                        <a14:foregroundMark x1="78337" y1="30063" x2="78337" y2="30063"/>
                        <a14:foregroundMark x1="78820" y1="32911" x2="78820" y2="32911"/>
                        <a14:foregroundMark x1="79207" y1="34494" x2="79207" y2="34494"/>
                        <a14:foregroundMark x1="79400" y1="36234" x2="79400" y2="36234"/>
                        <a14:foregroundMark x1="79691" y1="38608" x2="79691" y2="38608"/>
                        <a14:foregroundMark x1="79497" y1="37342" x2="79497" y2="37342"/>
                        <a14:foregroundMark x1="79787" y1="40032" x2="79787" y2="40032"/>
                        <a14:foregroundMark x1="65087" y1="22468" x2="65087" y2="22468"/>
                        <a14:foregroundMark x1="65957" y1="22785" x2="65957" y2="22785"/>
                        <a14:foregroundMark x1="63346" y1="23101" x2="63346" y2="23101"/>
                        <a14:foregroundMark x1="65764" y1="20570" x2="65764" y2="20570"/>
                        <a14:foregroundMark x1="44874" y1="6013" x2="44874" y2="6013"/>
                        <a14:foregroundMark x1="58801" y1="6329" x2="58801" y2="6329"/>
                        <a14:foregroundMark x1="61412" y1="10601" x2="61412" y2="10601"/>
                        <a14:foregroundMark x1="58027" y1="5854" x2="58027" y2="5854"/>
                        <a14:foregroundMark x1="60251" y1="6804" x2="60251" y2="6804"/>
                        <a14:foregroundMark x1="42263" y1="7911" x2="42263" y2="7911"/>
                        <a14:foregroundMark x1="43037" y1="7120" x2="43037" y2="7120"/>
                        <a14:foregroundMark x1="45551" y1="5380" x2="45551" y2="5380"/>
                        <a14:foregroundMark x1="39845" y1="10443" x2="39845" y2="10443"/>
                        <a14:foregroundMark x1="41006" y1="9177" x2="41006" y2="9177"/>
                        <a14:foregroundMark x1="40522" y1="9652" x2="40522" y2="9652"/>
                        <a14:foregroundMark x1="38685" y1="11867" x2="38685" y2="11867"/>
                        <a14:foregroundMark x1="37234" y1="13608" x2="37234" y2="13608"/>
                        <a14:foregroundMark x1="37911" y1="12816" x2="37911" y2="12816"/>
                        <a14:foregroundMark x1="35977" y1="15665" x2="35977" y2="15665"/>
                        <a14:foregroundMark x1="36654" y1="14557" x2="36654" y2="14557"/>
                        <a14:foregroundMark x1="35106" y1="17247" x2="35106" y2="17247"/>
                        <a14:foregroundMark x1="35590" y1="16614" x2="35590" y2="16614"/>
                        <a14:foregroundMark x1="41393" y1="14873" x2="41393" y2="14873"/>
                        <a14:foregroundMark x1="40716" y1="15506" x2="40716" y2="15506"/>
                        <a14:foregroundMark x1="34236" y1="18671" x2="34236" y2="18671"/>
                        <a14:foregroundMark x1="34720" y1="18196" x2="34720" y2="18196"/>
                        <a14:foregroundMark x1="79884" y1="42089" x2="79884" y2="42089"/>
                        <a14:foregroundMark x1="79787" y1="41139" x2="79787" y2="41139"/>
                        <a14:foregroundMark x1="79981" y1="43987" x2="79981" y2="43987"/>
                        <a14:foregroundMark x1="55996" y1="7278" x2="55996" y2="7278"/>
                        <a14:foregroundMark x1="60735" y1="8386" x2="60735" y2="8386"/>
                        <a14:foregroundMark x1="62669" y1="11234" x2="62669" y2="11234"/>
                        <a14:foregroundMark x1="62476" y1="8228" x2="62476" y2="8228"/>
                        <a14:backgroundMark x1="64217" y1="61076" x2="64217" y2="61076"/>
                        <a14:backgroundMark x1="65184" y1="58544" x2="65184" y2="58544"/>
                        <a14:backgroundMark x1="63540" y1="63291" x2="63540" y2="63291"/>
                        <a14:backgroundMark x1="51547" y1="57120" x2="51547" y2="57120"/>
                        <a14:backgroundMark x1="50484" y1="52848" x2="50484" y2="52848"/>
                        <a14:backgroundMark x1="50580" y1="54430" x2="50580" y2="54430"/>
                        <a14:backgroundMark x1="59574" y1="17563" x2="59574" y2="17563"/>
                        <a14:backgroundMark x1="43327" y1="26899" x2="43327" y2="26899"/>
                        <a14:backgroundMark x1="53385" y1="32753" x2="53385" y2="32753"/>
                        <a14:backgroundMark x1="43520" y1="26108" x2="43520" y2="26108"/>
                        <a14:backgroundMark x1="43424" y1="28639" x2="43424" y2="28639"/>
                        <a14:backgroundMark x1="64797" y1="15823" x2="64797" y2="15823"/>
                        <a14:backgroundMark x1="64217" y1="14873" x2="64217" y2="14873"/>
                        <a14:backgroundMark x1="63250" y1="13924" x2="63250" y2="13924"/>
                        <a14:backgroundMark x1="63926" y1="21677" x2="63926" y2="21677"/>
                        <a14:backgroundMark x1="62959" y1="20570" x2="62959" y2="20570"/>
                        <a14:backgroundMark x1="64797" y1="21361" x2="64797" y2="21361"/>
                        <a14:backgroundMark x1="61122" y1="5696" x2="61122" y2="5696"/>
                        <a14:backgroundMark x1="63153" y1="6804" x2="63153" y2="6804"/>
                        <a14:backgroundMark x1="58704" y1="7278" x2="58704" y2="7278"/>
                        <a14:backgroundMark x1="60155" y1="9177" x2="60155" y2="9177"/>
                        <a14:backgroundMark x1="64797" y1="59335" x2="64797" y2="59335"/>
                        <a14:backgroundMark x1="55609" y1="8228" x2="55609" y2="8228"/>
                        <a14:backgroundMark x1="62089" y1="9652" x2="62089" y2="9652"/>
                        <a14:backgroundMark x1="64217" y1="16297" x2="64217" y2="16297"/>
                        <a14:backgroundMark x1="65377" y1="10127" x2="65377" y2="10127"/>
                        <a14:backgroundMark x1="63636" y1="6804" x2="63636" y2="6804"/>
                      </a14:backgroundRemoval>
                    </a14:imgEffect>
                    <a14:imgEffect>
                      <a14:sharpenSoften amount="92000"/>
                    </a14:imgEffect>
                  </a14:imgLayer>
                </a14:imgProps>
              </a:ext>
              <a:ext uri="{28A0092B-C50C-407E-A947-70E740481C1C}">
                <a14:useLocalDpi xmlns:a14="http://schemas.microsoft.com/office/drawing/2010/main"/>
              </a:ext>
            </a:extLst>
          </a:blip>
          <a:srcRect/>
          <a:stretch/>
        </p:blipFill>
        <p:spPr>
          <a:xfrm>
            <a:off x="10004299" y="1770273"/>
            <a:ext cx="1859236" cy="1126215"/>
          </a:xfrm>
          <a:prstGeom prst="rect">
            <a:avLst/>
          </a:prstGeom>
          <a:noFill/>
          <a:ln>
            <a:noFill/>
          </a:ln>
          <a:effectLst>
            <a:glow rad="63500">
              <a:schemeClr val="bg1">
                <a:alpha val="40000"/>
              </a:schemeClr>
            </a:glow>
            <a:reflection blurRad="6350" stA="52000" endA="300" endPos="35000" dir="5400000" sy="-100000" algn="bl" rotWithShape="0"/>
          </a:effectLst>
          <a:scene3d>
            <a:camera prst="orthographicFront"/>
            <a:lightRig rig="threePt" dir="t"/>
          </a:scene3d>
          <a:sp3d prstMaterial="matte"/>
        </p:spPr>
      </p:pic>
      <p:sp>
        <p:nvSpPr>
          <p:cNvPr id="35" name="Rectangle 34"/>
          <p:cNvSpPr/>
          <p:nvPr/>
        </p:nvSpPr>
        <p:spPr>
          <a:xfrm>
            <a:off x="467039" y="981917"/>
            <a:ext cx="6327373" cy="369332"/>
          </a:xfrm>
          <a:prstGeom prst="rect">
            <a:avLst/>
          </a:prstGeom>
        </p:spPr>
        <p:txBody>
          <a:bodyPr wrap="none">
            <a:spAutoFit/>
          </a:bodyPr>
          <a:lstStyle/>
          <a:p>
            <a:r>
              <a:rPr lang="en-US" b="1" i="1" dirty="0">
                <a:solidFill>
                  <a:srgbClr val="0070C0"/>
                </a:solidFill>
                <a:latin typeface="Arial"/>
                <a:ea typeface="Arial"/>
                <a:cs typeface="Arial"/>
                <a:sym typeface="Arial"/>
              </a:rPr>
              <a:t>Conceived in October 2014, launched in November 2015</a:t>
            </a:r>
            <a:endParaRPr lang="en-US" dirty="0"/>
          </a:p>
        </p:txBody>
      </p:sp>
    </p:spTree>
    <p:extLst>
      <p:ext uri="{BB962C8B-B14F-4D97-AF65-F5344CB8AC3E}">
        <p14:creationId xmlns:p14="http://schemas.microsoft.com/office/powerpoint/2010/main" val="1082394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descr="Presentation Author/Graphics: Eldrich L Frazier&#10;Federal Geographic Data Committee&#10;https://www.fgdc.gov">
            <a:extLst>
              <a:ext uri="{FF2B5EF4-FFF2-40B4-BE49-F238E27FC236}">
                <a16:creationId xmlns:a16="http://schemas.microsoft.com/office/drawing/2014/main" id="{B6F6224D-F13D-B34B-9E0C-C37723E30353}"/>
              </a:ext>
            </a:extLst>
          </p:cNvPr>
          <p:cNvSpPr/>
          <p:nvPr/>
        </p:nvSpPr>
        <p:spPr>
          <a:xfrm>
            <a:off x="205588" y="947057"/>
            <a:ext cx="11607871" cy="5409301"/>
          </a:xfrm>
          <a:prstGeom prst="roundRect">
            <a:avLst>
              <a:gd name="adj" fmla="val 5269"/>
            </a:avLst>
          </a:prstGeom>
          <a:solidFill>
            <a:schemeClr val="bg2">
              <a:alpha val="29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chemeClr val="tx1"/>
              </a:solidFill>
            </a:endParaRPr>
          </a:p>
        </p:txBody>
      </p:sp>
      <p:sp>
        <p:nvSpPr>
          <p:cNvPr id="3" name="Slide Number Placeholder 2">
            <a:extLst>
              <a:ext uri="{FF2B5EF4-FFF2-40B4-BE49-F238E27FC236}">
                <a16:creationId xmlns:a16="http://schemas.microsoft.com/office/drawing/2014/main" id="{D5B0D97E-4E96-0640-BD19-EBDD653E766D}"/>
              </a:ext>
            </a:extLst>
          </p:cNvPr>
          <p:cNvSpPr>
            <a:spLocks noGrp="1"/>
          </p:cNvSpPr>
          <p:nvPr>
            <p:ph type="sldNum" sz="quarter" idx="12"/>
          </p:nvPr>
        </p:nvSpPr>
        <p:spPr/>
        <p:txBody>
          <a:bodyPr/>
          <a:lstStyle/>
          <a:p>
            <a:fld id="{2AAED9FE-A794-6340-A106-71E1AD4C19A3}" type="slidenum">
              <a:rPr lang="en-US" smtClean="0"/>
              <a:t>20</a:t>
            </a:fld>
            <a:endParaRPr lang="en-US"/>
          </a:p>
        </p:txBody>
      </p:sp>
      <p:pic>
        <p:nvPicPr>
          <p:cNvPr id="19" name="Picture 18">
            <a:extLst>
              <a:ext uri="{FF2B5EF4-FFF2-40B4-BE49-F238E27FC236}">
                <a16:creationId xmlns:a16="http://schemas.microsoft.com/office/drawing/2014/main" id="{3651589A-2E9A-9A4D-9741-E547F6657189}"/>
              </a:ext>
            </a:extLst>
          </p:cNvPr>
          <p:cNvPicPr>
            <a:picLocks noChangeAspect="1"/>
          </p:cNvPicPr>
          <p:nvPr/>
        </p:nvPicPr>
        <p:blipFill>
          <a:blip r:embed="rId2"/>
          <a:stretch>
            <a:fillRect/>
          </a:stretch>
        </p:blipFill>
        <p:spPr>
          <a:xfrm>
            <a:off x="5868847" y="1880239"/>
            <a:ext cx="5885052" cy="328582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perspectiveFront"/>
            <a:lightRig rig="twoPt" dir="t">
              <a:rot lat="0" lon="0" rev="7200000"/>
            </a:lightRig>
          </a:scene3d>
          <a:sp3d>
            <a:bevelT w="25400" h="19050"/>
            <a:contourClr>
              <a:srgbClr val="FFFFFF"/>
            </a:contourClr>
          </a:sp3d>
        </p:spPr>
      </p:pic>
      <p:sp>
        <p:nvSpPr>
          <p:cNvPr id="31" name="TextBox 30">
            <a:extLst>
              <a:ext uri="{FF2B5EF4-FFF2-40B4-BE49-F238E27FC236}">
                <a16:creationId xmlns:a16="http://schemas.microsoft.com/office/drawing/2014/main" id="{5EBDBE84-2B69-CD46-8004-52D7C365E14C}"/>
              </a:ext>
            </a:extLst>
          </p:cNvPr>
          <p:cNvSpPr txBox="1"/>
          <p:nvPr/>
        </p:nvSpPr>
        <p:spPr>
          <a:xfrm>
            <a:off x="5848935" y="5586217"/>
            <a:ext cx="5978003" cy="584775"/>
          </a:xfrm>
          <a:prstGeom prst="rect">
            <a:avLst/>
          </a:prstGeom>
          <a:noFill/>
        </p:spPr>
        <p:txBody>
          <a:bodyPr wrap="square" rtlCol="0">
            <a:spAutoFit/>
          </a:bodyPr>
          <a:lstStyle/>
          <a:p>
            <a:r>
              <a:rPr lang="en-US" sz="1600" dirty="0"/>
              <a:t>Areas that show up green increased in brightness, areas that show up in magenta decreased in brightness, while area in gray no change. </a:t>
            </a:r>
          </a:p>
        </p:txBody>
      </p:sp>
      <p:sp>
        <p:nvSpPr>
          <p:cNvPr id="34" name="Right Brace 33">
            <a:extLst>
              <a:ext uri="{FF2B5EF4-FFF2-40B4-BE49-F238E27FC236}">
                <a16:creationId xmlns:a16="http://schemas.microsoft.com/office/drawing/2014/main" id="{91A8B7E5-D814-4D4A-8C25-BE14977144E9}"/>
              </a:ext>
            </a:extLst>
          </p:cNvPr>
          <p:cNvSpPr/>
          <p:nvPr/>
        </p:nvSpPr>
        <p:spPr>
          <a:xfrm>
            <a:off x="5323595" y="1840328"/>
            <a:ext cx="685800" cy="4034118"/>
          </a:xfrm>
          <a:prstGeom prst="rightBrace">
            <a:avLst/>
          </a:prstGeom>
          <a:ln w="2222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a:extLst>
              <a:ext uri="{FF2B5EF4-FFF2-40B4-BE49-F238E27FC236}">
                <a16:creationId xmlns:a16="http://schemas.microsoft.com/office/drawing/2014/main" id="{76173FCF-3E73-9643-9D89-2D1CAD2FB30D}"/>
              </a:ext>
            </a:extLst>
          </p:cNvPr>
          <p:cNvSpPr txBox="1"/>
          <p:nvPr/>
        </p:nvSpPr>
        <p:spPr>
          <a:xfrm>
            <a:off x="7051479" y="1470996"/>
            <a:ext cx="3835794" cy="369332"/>
          </a:xfrm>
          <a:prstGeom prst="rect">
            <a:avLst/>
          </a:prstGeom>
          <a:noFill/>
        </p:spPr>
        <p:txBody>
          <a:bodyPr wrap="none" rtlCol="0">
            <a:spAutoFit/>
          </a:bodyPr>
          <a:lstStyle/>
          <a:p>
            <a:r>
              <a:rPr lang="en-US" b="1" dirty="0"/>
              <a:t>Change Detection Jan 2000 – Oct 2017</a:t>
            </a:r>
          </a:p>
        </p:txBody>
      </p:sp>
      <p:grpSp>
        <p:nvGrpSpPr>
          <p:cNvPr id="44" name="Group 43">
            <a:extLst>
              <a:ext uri="{FF2B5EF4-FFF2-40B4-BE49-F238E27FC236}">
                <a16:creationId xmlns:a16="http://schemas.microsoft.com/office/drawing/2014/main" id="{D8A21349-09E7-B347-B51A-C5DE74DC3192}"/>
              </a:ext>
            </a:extLst>
          </p:cNvPr>
          <p:cNvGrpSpPr/>
          <p:nvPr/>
        </p:nvGrpSpPr>
        <p:grpSpPr>
          <a:xfrm>
            <a:off x="525044" y="1382590"/>
            <a:ext cx="4913730" cy="5165422"/>
            <a:chOff x="525044" y="1562198"/>
            <a:chExt cx="4913730" cy="5165422"/>
          </a:xfrm>
        </p:grpSpPr>
        <p:pic>
          <p:nvPicPr>
            <p:cNvPr id="18" name="Picture 17">
              <a:extLst>
                <a:ext uri="{FF2B5EF4-FFF2-40B4-BE49-F238E27FC236}">
                  <a16:creationId xmlns:a16="http://schemas.microsoft.com/office/drawing/2014/main" id="{07EC16D8-D9EA-974A-90BA-A11C9849F0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6981" y="4500109"/>
              <a:ext cx="4109472" cy="22275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blurRad="6350" stA="50000" endA="275" endPos="40000" dist="101600" dir="5400000" sy="-100000" algn="bl" rotWithShape="0"/>
            </a:effectLst>
            <a:scene3d>
              <a:camera prst="isometricOffAxis1Top"/>
              <a:lightRig rig="twoPt" dir="t">
                <a:rot lat="0" lon="0" rev="7200000"/>
              </a:lightRig>
            </a:scene3d>
            <a:sp3d>
              <a:bevelT w="25400" h="19050"/>
              <a:contourClr>
                <a:srgbClr val="FFFFFF"/>
              </a:contourClr>
            </a:sp3d>
          </p:spPr>
        </p:pic>
        <p:pic>
          <p:nvPicPr>
            <p:cNvPr id="29" name="Picture 28">
              <a:extLst>
                <a:ext uri="{FF2B5EF4-FFF2-40B4-BE49-F238E27FC236}">
                  <a16:creationId xmlns:a16="http://schemas.microsoft.com/office/drawing/2014/main" id="{ED16DB94-71FE-5343-B105-69F1C940F9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1101" y="3700343"/>
              <a:ext cx="4115352" cy="2294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isometricOffAxis1Top"/>
              <a:lightRig rig="twoPt" dir="t">
                <a:rot lat="0" lon="0" rev="7200000"/>
              </a:lightRig>
            </a:scene3d>
            <a:sp3d>
              <a:bevelT w="25400" h="19050"/>
              <a:contourClr>
                <a:srgbClr val="FFFFFF"/>
              </a:contourClr>
            </a:sp3d>
          </p:spPr>
        </p:pic>
        <p:pic>
          <p:nvPicPr>
            <p:cNvPr id="27" name="Picture 26">
              <a:extLst>
                <a:ext uri="{FF2B5EF4-FFF2-40B4-BE49-F238E27FC236}">
                  <a16:creationId xmlns:a16="http://schemas.microsoft.com/office/drawing/2014/main" id="{42BC6BF4-C426-4A49-A0DE-4C16B8512C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1108" y="2932789"/>
              <a:ext cx="4115352" cy="22977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isometricOffAxis1Top"/>
              <a:lightRig rig="twoPt" dir="t">
                <a:rot lat="0" lon="0" rev="7200000"/>
              </a:lightRig>
            </a:scene3d>
            <a:sp3d>
              <a:bevelT w="25400" h="19050"/>
              <a:contourClr>
                <a:srgbClr val="FFFFFF"/>
              </a:contourClr>
            </a:sp3d>
          </p:spPr>
        </p:pic>
        <p:pic>
          <p:nvPicPr>
            <p:cNvPr id="42" name="Picture 41">
              <a:extLst>
                <a:ext uri="{FF2B5EF4-FFF2-40B4-BE49-F238E27FC236}">
                  <a16:creationId xmlns:a16="http://schemas.microsoft.com/office/drawing/2014/main" id="{957EB6D6-FF0E-224C-B2E7-1BAB988BA68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5045" y="2236248"/>
              <a:ext cx="4115352" cy="2297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isometricOffAxis1Top"/>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32031EDB-ECCC-574D-B020-6DB517EEE6EB}"/>
                </a:ext>
              </a:extLst>
            </p:cNvPr>
            <p:cNvPicPr>
              <a:picLocks noChangeAspect="1"/>
            </p:cNvPicPr>
            <p:nvPr/>
          </p:nvPicPr>
          <p:blipFill>
            <a:blip r:embed="rId7" cstate="screen">
              <a:alphaModFix/>
              <a:extLst>
                <a:ext uri="{28A0092B-C50C-407E-A947-70E740481C1C}">
                  <a14:useLocalDpi xmlns:a14="http://schemas.microsoft.com/office/drawing/2010/main"/>
                </a:ext>
              </a:extLst>
            </a:blip>
            <a:stretch>
              <a:fillRect/>
            </a:stretch>
          </p:blipFill>
          <p:spPr>
            <a:xfrm>
              <a:off x="525044" y="1562198"/>
              <a:ext cx="4037186" cy="22540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isometricOffAxis1Top"/>
              <a:lightRig rig="twoPt" dir="t">
                <a:rot lat="0" lon="0" rev="7200000"/>
              </a:lightRig>
            </a:scene3d>
            <a:sp3d>
              <a:bevelT w="25400" h="19050"/>
              <a:contourClr>
                <a:srgbClr val="FFFFFF"/>
              </a:contourClr>
            </a:sp3d>
          </p:spPr>
        </p:pic>
        <p:cxnSp>
          <p:nvCxnSpPr>
            <p:cNvPr id="33" name="Straight Connector 32">
              <a:extLst>
                <a:ext uri="{FF2B5EF4-FFF2-40B4-BE49-F238E27FC236}">
                  <a16:creationId xmlns:a16="http://schemas.microsoft.com/office/drawing/2014/main" id="{492509C6-AF4F-D34E-A4CC-4FBA840E1BE3}"/>
                </a:ext>
              </a:extLst>
            </p:cNvPr>
            <p:cNvCxnSpPr>
              <a:cxnSpLocks/>
            </p:cNvCxnSpPr>
            <p:nvPr/>
          </p:nvCxnSpPr>
          <p:spPr>
            <a:xfrm>
              <a:off x="4876800" y="2389268"/>
              <a:ext cx="0" cy="2797392"/>
            </a:xfrm>
            <a:prstGeom prst="line">
              <a:avLst/>
            </a:prstGeom>
            <a:ln w="38100">
              <a:solidFill>
                <a:schemeClr val="accent3">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6915270-23C8-4E4B-AE8B-489EC0FCD55F}"/>
                </a:ext>
              </a:extLst>
            </p:cNvPr>
            <p:cNvSpPr txBox="1"/>
            <p:nvPr/>
          </p:nvSpPr>
          <p:spPr>
            <a:xfrm>
              <a:off x="4271614" y="2617755"/>
              <a:ext cx="1089664" cy="749634"/>
            </a:xfrm>
            <a:prstGeom prst="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236515">
                <a:defRPr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2700" algn="ctr"/>
              <a:r>
                <a:rPr lang="en-US" sz="1600" i="1" dirty="0"/>
                <a:t>January </a:t>
              </a:r>
              <a:br>
                <a:rPr lang="en-US" sz="1600" i="1" dirty="0"/>
              </a:br>
              <a:r>
                <a:rPr lang="en-US" sz="1600" i="1" dirty="0"/>
                <a:t>2015</a:t>
              </a:r>
            </a:p>
          </p:txBody>
        </p:sp>
        <p:sp>
          <p:nvSpPr>
            <p:cNvPr id="24" name="TextBox 23">
              <a:extLst>
                <a:ext uri="{FF2B5EF4-FFF2-40B4-BE49-F238E27FC236}">
                  <a16:creationId xmlns:a16="http://schemas.microsoft.com/office/drawing/2014/main" id="{69DBC2A8-A958-034E-9C9F-856533E4BF4A}"/>
                </a:ext>
              </a:extLst>
            </p:cNvPr>
            <p:cNvSpPr txBox="1"/>
            <p:nvPr/>
          </p:nvSpPr>
          <p:spPr>
            <a:xfrm>
              <a:off x="4284955" y="4836290"/>
              <a:ext cx="1153819" cy="836253"/>
            </a:xfrm>
            <a:prstGeom prst="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12700" algn="ctr">
                <a:defRPr sz="1200" b="1" 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t>January </a:t>
              </a:r>
            </a:p>
            <a:p>
              <a:r>
                <a:rPr lang="en-US" sz="1600" dirty="0"/>
                <a:t>2000</a:t>
              </a:r>
            </a:p>
          </p:txBody>
        </p:sp>
        <p:sp>
          <p:nvSpPr>
            <p:cNvPr id="25" name="TextBox 24">
              <a:extLst>
                <a:ext uri="{FF2B5EF4-FFF2-40B4-BE49-F238E27FC236}">
                  <a16:creationId xmlns:a16="http://schemas.microsoft.com/office/drawing/2014/main" id="{6B942089-BFCD-E244-9204-711AAF00BA53}"/>
                </a:ext>
              </a:extLst>
            </p:cNvPr>
            <p:cNvSpPr txBox="1"/>
            <p:nvPr/>
          </p:nvSpPr>
          <p:spPr>
            <a:xfrm>
              <a:off x="4272762" y="4060109"/>
              <a:ext cx="1153819" cy="836253"/>
            </a:xfrm>
            <a:prstGeom prst="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12700" algn="ctr">
                <a:defRPr sz="1200" b="1" 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t>April </a:t>
              </a:r>
            </a:p>
            <a:p>
              <a:r>
                <a:rPr lang="en-US" sz="1600" dirty="0"/>
                <a:t>2006</a:t>
              </a:r>
            </a:p>
          </p:txBody>
        </p:sp>
        <p:sp>
          <p:nvSpPr>
            <p:cNvPr id="30" name="TextBox 29">
              <a:extLst>
                <a:ext uri="{FF2B5EF4-FFF2-40B4-BE49-F238E27FC236}">
                  <a16:creationId xmlns:a16="http://schemas.microsoft.com/office/drawing/2014/main" id="{278BB742-9509-FC4C-B48E-1EFF2759D19E}"/>
                </a:ext>
              </a:extLst>
            </p:cNvPr>
            <p:cNvSpPr txBox="1"/>
            <p:nvPr/>
          </p:nvSpPr>
          <p:spPr>
            <a:xfrm>
              <a:off x="4272761" y="3346124"/>
              <a:ext cx="1153819" cy="836253"/>
            </a:xfrm>
            <a:prstGeom prst="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12700" algn="ctr">
                <a:defRPr sz="1200" b="1" 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t>January </a:t>
              </a:r>
            </a:p>
            <a:p>
              <a:r>
                <a:rPr lang="en-US" sz="1600" dirty="0"/>
                <a:t>2009</a:t>
              </a:r>
            </a:p>
          </p:txBody>
        </p:sp>
        <p:sp>
          <p:nvSpPr>
            <p:cNvPr id="37" name="TextBox 36">
              <a:extLst>
                <a:ext uri="{FF2B5EF4-FFF2-40B4-BE49-F238E27FC236}">
                  <a16:creationId xmlns:a16="http://schemas.microsoft.com/office/drawing/2014/main" id="{FD486300-9482-1C44-A7A0-EB3434712FC3}"/>
                </a:ext>
              </a:extLst>
            </p:cNvPr>
            <p:cNvSpPr txBox="1"/>
            <p:nvPr/>
          </p:nvSpPr>
          <p:spPr>
            <a:xfrm>
              <a:off x="4218002" y="1939340"/>
              <a:ext cx="1105593" cy="749634"/>
            </a:xfrm>
            <a:prstGeom prst="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236515">
                <a:defRPr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2700" algn="ctr"/>
              <a:r>
                <a:rPr lang="en-US" sz="1600" i="1" dirty="0"/>
                <a:t>October</a:t>
              </a:r>
            </a:p>
            <a:p>
              <a:pPr marL="12700" algn="ctr"/>
              <a:r>
                <a:rPr lang="en-US" sz="1600" i="1" dirty="0"/>
                <a:t>2017</a:t>
              </a:r>
            </a:p>
          </p:txBody>
        </p:sp>
      </p:grpSp>
      <p:sp>
        <p:nvSpPr>
          <p:cNvPr id="39" name="Rectangle 38">
            <a:extLst>
              <a:ext uri="{FF2B5EF4-FFF2-40B4-BE49-F238E27FC236}">
                <a16:creationId xmlns:a16="http://schemas.microsoft.com/office/drawing/2014/main" id="{67C0289C-E8B9-364C-91A9-65C7A0D0E1A4}"/>
              </a:ext>
            </a:extLst>
          </p:cNvPr>
          <p:cNvSpPr/>
          <p:nvPr/>
        </p:nvSpPr>
        <p:spPr>
          <a:xfrm>
            <a:off x="5879700" y="5248678"/>
            <a:ext cx="5884246" cy="309855"/>
          </a:xfrm>
          <a:prstGeom prst="rect">
            <a:avLst/>
          </a:prstGeom>
          <a:gradFill flip="none" rotWithShape="1">
            <a:gsLst>
              <a:gs pos="60000">
                <a:srgbClr val="BEA5BF"/>
              </a:gs>
              <a:gs pos="54000">
                <a:srgbClr val="CAC1CC"/>
              </a:gs>
              <a:gs pos="49000">
                <a:srgbClr val="D5DCD8"/>
              </a:gs>
              <a:gs pos="0">
                <a:srgbClr val="025B22"/>
              </a:gs>
              <a:gs pos="18000">
                <a:srgbClr val="50A54B"/>
              </a:gs>
              <a:gs pos="36000">
                <a:srgbClr val="9DEF74"/>
              </a:gs>
              <a:gs pos="86000">
                <a:srgbClr val="993196"/>
              </a:gs>
              <a:gs pos="73000">
                <a:srgbClr val="FF2CFA"/>
              </a:gs>
              <a:gs pos="100000">
                <a:srgbClr val="543B53"/>
              </a:gs>
            </a:gsLst>
            <a:lin ang="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t> Increased                Decreased</a:t>
            </a:r>
          </a:p>
        </p:txBody>
      </p:sp>
      <p:sp>
        <p:nvSpPr>
          <p:cNvPr id="26" name="Rounded Rectangle 25" descr="Presentation Author/Graphics:&#10;Eldrich L. Frazier&#10;Federal Geographic Data Committee&#10;http://www.fgdc.gov" title="FGDC">
            <a:extLst>
              <a:ext uri="{FF2B5EF4-FFF2-40B4-BE49-F238E27FC236}">
                <a16:creationId xmlns:a16="http://schemas.microsoft.com/office/drawing/2014/main" id="{36639131-A0C6-7F42-BD24-803A06C26792}"/>
              </a:ext>
            </a:extLst>
          </p:cNvPr>
          <p:cNvSpPr/>
          <p:nvPr/>
        </p:nvSpPr>
        <p:spPr>
          <a:xfrm>
            <a:off x="609600" y="772262"/>
            <a:ext cx="11248103" cy="467208"/>
          </a:xfrm>
          <a:prstGeom prst="round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6515"/>
            <a:r>
              <a:rPr lang="en-US" b="1" dirty="0"/>
              <a:t>Example #3 : Detecting change in Vegetation––January 1997 – Oct 2017 using imagery (</a:t>
            </a:r>
            <a:r>
              <a:rPr lang="en-US" b="1" i="1" dirty="0">
                <a:solidFill>
                  <a:srgbClr val="FF0000"/>
                </a:solidFill>
                <a:latin typeface="Times New Roman" panose="02020603050405020304" pitchFamily="18" charset="0"/>
                <a:cs typeface="Times New Roman" panose="02020603050405020304" pitchFamily="18" charset="0"/>
              </a:rPr>
              <a:t>Illustration Only</a:t>
            </a:r>
            <a:r>
              <a:rPr lang="en-US" b="1" dirty="0"/>
              <a:t>)</a:t>
            </a:r>
            <a:endParaRPr lang="en-US" b="1" i="1" dirty="0"/>
          </a:p>
        </p:txBody>
      </p:sp>
      <p:sp>
        <p:nvSpPr>
          <p:cNvPr id="28" name="Oval 27">
            <a:extLst>
              <a:ext uri="{FF2B5EF4-FFF2-40B4-BE49-F238E27FC236}">
                <a16:creationId xmlns:a16="http://schemas.microsoft.com/office/drawing/2014/main" id="{57F8EDDD-76D5-464B-BC89-EC10E52FDEB5}"/>
              </a:ext>
            </a:extLst>
          </p:cNvPr>
          <p:cNvSpPr/>
          <p:nvPr/>
        </p:nvSpPr>
        <p:spPr>
          <a:xfrm>
            <a:off x="192109" y="739970"/>
            <a:ext cx="531791" cy="5317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i="1" dirty="0"/>
              <a:t>3</a:t>
            </a:r>
          </a:p>
        </p:txBody>
      </p:sp>
      <p:sp>
        <p:nvSpPr>
          <p:cNvPr id="32" name="Right Arrow 31">
            <a:extLst>
              <a:ext uri="{FF2B5EF4-FFF2-40B4-BE49-F238E27FC236}">
                <a16:creationId xmlns:a16="http://schemas.microsoft.com/office/drawing/2014/main" id="{E799D63B-CD58-0A4E-8E02-A9AEF1FF720C}"/>
              </a:ext>
            </a:extLst>
          </p:cNvPr>
          <p:cNvSpPr/>
          <p:nvPr/>
        </p:nvSpPr>
        <p:spPr>
          <a:xfrm>
            <a:off x="6268784" y="2300396"/>
            <a:ext cx="914400" cy="487899"/>
          </a:xfrm>
          <a:prstGeom prst="rightArrow">
            <a:avLst/>
          </a:prstGeom>
          <a:solidFill>
            <a:srgbClr val="FF0000">
              <a:alpha val="7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a:extLst>
              <a:ext uri="{FF2B5EF4-FFF2-40B4-BE49-F238E27FC236}">
                <a16:creationId xmlns:a16="http://schemas.microsoft.com/office/drawing/2014/main" id="{461FE821-AF54-414E-A917-C0A845FCBE24}"/>
              </a:ext>
            </a:extLst>
          </p:cNvPr>
          <p:cNvSpPr/>
          <p:nvPr/>
        </p:nvSpPr>
        <p:spPr>
          <a:xfrm>
            <a:off x="7420322" y="3000124"/>
            <a:ext cx="914400" cy="487899"/>
          </a:xfrm>
          <a:prstGeom prst="rightArrow">
            <a:avLst/>
          </a:prstGeom>
          <a:solidFill>
            <a:srgbClr val="FF0000">
              <a:alpha val="7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57D0BB1-CCA5-4442-A995-DB5357810446}"/>
              </a:ext>
            </a:extLst>
          </p:cNvPr>
          <p:cNvSpPr txBox="1"/>
          <p:nvPr/>
        </p:nvSpPr>
        <p:spPr>
          <a:xfrm>
            <a:off x="1053557" y="1503591"/>
            <a:ext cx="3680944" cy="369332"/>
          </a:xfrm>
          <a:prstGeom prst="rect">
            <a:avLst/>
          </a:prstGeom>
          <a:noFill/>
        </p:spPr>
        <p:txBody>
          <a:bodyPr wrap="none" rtlCol="0">
            <a:spAutoFit/>
          </a:bodyPr>
          <a:lstStyle/>
          <a:p>
            <a:r>
              <a:rPr lang="en-US" b="1" dirty="0"/>
              <a:t>Sample Imagery Jan 2000 – Oct 2017</a:t>
            </a:r>
          </a:p>
        </p:txBody>
      </p:sp>
      <p:sp>
        <p:nvSpPr>
          <p:cNvPr id="38" name="Right Arrow 37">
            <a:extLst>
              <a:ext uri="{FF2B5EF4-FFF2-40B4-BE49-F238E27FC236}">
                <a16:creationId xmlns:a16="http://schemas.microsoft.com/office/drawing/2014/main" id="{FCC939FB-EA37-964C-B96D-D14A82D62A8C}"/>
              </a:ext>
            </a:extLst>
          </p:cNvPr>
          <p:cNvSpPr/>
          <p:nvPr/>
        </p:nvSpPr>
        <p:spPr>
          <a:xfrm>
            <a:off x="3638439" y="5823440"/>
            <a:ext cx="1654255" cy="487899"/>
          </a:xfrm>
          <a:prstGeom prst="rightArrow">
            <a:avLst/>
          </a:prstGeom>
          <a:solidFill>
            <a:srgbClr val="FF0000">
              <a:alpha val="7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t>Significant Change</a:t>
            </a:r>
          </a:p>
        </p:txBody>
      </p:sp>
      <p:sp>
        <p:nvSpPr>
          <p:cNvPr id="5" name="TextBox 4">
            <a:extLst>
              <a:ext uri="{FF2B5EF4-FFF2-40B4-BE49-F238E27FC236}">
                <a16:creationId xmlns:a16="http://schemas.microsoft.com/office/drawing/2014/main" id="{6AE2E9A2-56CF-1844-9C36-07347108DC75}"/>
              </a:ext>
            </a:extLst>
          </p:cNvPr>
          <p:cNvSpPr txBox="1"/>
          <p:nvPr/>
        </p:nvSpPr>
        <p:spPr>
          <a:xfrm>
            <a:off x="379975" y="6488668"/>
            <a:ext cx="1347164" cy="369332"/>
          </a:xfrm>
          <a:prstGeom prst="rect">
            <a:avLst/>
          </a:prstGeom>
          <a:noFill/>
        </p:spPr>
        <p:txBody>
          <a:bodyPr wrap="none" rtlCol="0">
            <a:spAutoFit/>
          </a:bodyPr>
          <a:lstStyle/>
          <a:p>
            <a:r>
              <a:rPr lang="en-US" dirty="0">
                <a:hlinkClick r:id="rId8"/>
              </a:rPr>
              <a:t>Test the tool</a:t>
            </a:r>
            <a:endParaRPr lang="en-US" dirty="0"/>
          </a:p>
        </p:txBody>
      </p:sp>
    </p:spTree>
    <p:extLst>
      <p:ext uri="{BB962C8B-B14F-4D97-AF65-F5344CB8AC3E}">
        <p14:creationId xmlns:p14="http://schemas.microsoft.com/office/powerpoint/2010/main" val="411711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D3564D-F238-9B4D-A788-AAF6333B8DB0}"/>
              </a:ext>
            </a:extLst>
          </p:cNvPr>
          <p:cNvSpPr>
            <a:spLocks noGrp="1"/>
          </p:cNvSpPr>
          <p:nvPr>
            <p:ph type="sldNum" sz="quarter" idx="12"/>
          </p:nvPr>
        </p:nvSpPr>
        <p:spPr/>
        <p:txBody>
          <a:bodyPr/>
          <a:lstStyle/>
          <a:p>
            <a:fld id="{2AAED9FE-A794-6340-A106-71E1AD4C19A3}" type="slidenum">
              <a:rPr lang="en-US" smtClean="0"/>
              <a:t>21</a:t>
            </a:fld>
            <a:endParaRPr lang="en-US"/>
          </a:p>
        </p:txBody>
      </p:sp>
      <p:sp>
        <p:nvSpPr>
          <p:cNvPr id="6" name="Shape 145">
            <a:extLst>
              <a:ext uri="{FF2B5EF4-FFF2-40B4-BE49-F238E27FC236}">
                <a16:creationId xmlns:a16="http://schemas.microsoft.com/office/drawing/2014/main" id="{400991D0-5E76-3748-B136-9C3D0ECFA71E}"/>
              </a:ext>
            </a:extLst>
          </p:cNvPr>
          <p:cNvSpPr>
            <a:spLocks noGrp="1"/>
          </p:cNvSpPr>
          <p:nvPr>
            <p:ph type="title" idx="4294967295"/>
          </p:nvPr>
        </p:nvSpPr>
        <p:spPr>
          <a:xfrm>
            <a:off x="1810939" y="664662"/>
            <a:ext cx="8142288" cy="384175"/>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p>
            <a:pPr algn="l">
              <a:defRPr>
                <a:latin typeface="Arial"/>
                <a:ea typeface="Arial"/>
                <a:cs typeface="Arial"/>
                <a:sym typeface="Arial"/>
              </a:defRPr>
            </a:pPr>
            <a:r>
              <a:rPr lang="en-US" sz="2400" b="1" dirty="0" err="1">
                <a:solidFill>
                  <a:schemeClr val="accent6">
                    <a:lumOff val="-21524"/>
                  </a:schemeClr>
                </a:solidFill>
              </a:rPr>
              <a:t>AmeriGEOSS</a:t>
            </a:r>
            <a:r>
              <a:rPr lang="en-US" sz="2400" b="1" dirty="0">
                <a:solidFill>
                  <a:schemeClr val="accent6">
                    <a:lumOff val="-21524"/>
                  </a:schemeClr>
                </a:solidFill>
              </a:rPr>
              <a:t> </a:t>
            </a:r>
            <a:r>
              <a:rPr sz="2400" b="1" dirty="0">
                <a:solidFill>
                  <a:srgbClr val="A6AAA9"/>
                </a:solidFill>
              </a:rPr>
              <a:t>/</a:t>
            </a:r>
            <a:r>
              <a:rPr sz="2400" b="1" dirty="0"/>
              <a:t> </a:t>
            </a:r>
            <a:r>
              <a:rPr lang="en-US" sz="2400" b="1" dirty="0"/>
              <a:t>World Bank Collaboration Opportunities</a:t>
            </a:r>
            <a:endParaRPr sz="2400" b="1" dirty="0">
              <a:solidFill>
                <a:srgbClr val="0070C0"/>
              </a:solidFill>
            </a:endParaRPr>
          </a:p>
        </p:txBody>
      </p:sp>
      <p:sp>
        <p:nvSpPr>
          <p:cNvPr id="3" name="TextBox 2">
            <a:extLst>
              <a:ext uri="{FF2B5EF4-FFF2-40B4-BE49-F238E27FC236}">
                <a16:creationId xmlns:a16="http://schemas.microsoft.com/office/drawing/2014/main" id="{A8B61BE1-0B47-B548-976D-1CB64ADA2C7F}"/>
              </a:ext>
            </a:extLst>
          </p:cNvPr>
          <p:cNvSpPr txBox="1"/>
          <p:nvPr/>
        </p:nvSpPr>
        <p:spPr>
          <a:xfrm>
            <a:off x="687968" y="1595021"/>
            <a:ext cx="11027781" cy="4893647"/>
          </a:xfrm>
          <a:prstGeom prst="rect">
            <a:avLst/>
          </a:prstGeom>
          <a:noFill/>
        </p:spPr>
        <p:txBody>
          <a:bodyPr wrap="square" rtlCol="0">
            <a:spAutoFit/>
          </a:bodyPr>
          <a:lstStyle/>
          <a:p>
            <a:pPr marL="285750" indent="-285750">
              <a:buFont typeface="Arial" panose="020B0604020202020204" pitchFamily="34" charset="0"/>
              <a:buChar char="•"/>
            </a:pPr>
            <a:r>
              <a:rPr lang="en-US" sz="2400" b="1" dirty="0"/>
              <a:t>Add World Bank Data </a:t>
            </a:r>
            <a:r>
              <a:rPr lang="en-US" sz="2400" dirty="0"/>
              <a:t>: Integrate the world bank data into the </a:t>
            </a:r>
            <a:r>
              <a:rPr lang="en-US" sz="2400" dirty="0" err="1"/>
              <a:t>AmeriGEOSS</a:t>
            </a:r>
            <a:r>
              <a:rPr lang="en-US" sz="2400" dirty="0"/>
              <a:t> platform for use by countries</a:t>
            </a:r>
            <a:br>
              <a:rPr lang="en-US" sz="2400" dirty="0"/>
            </a:br>
            <a:endParaRPr lang="en-US" sz="2400" dirty="0"/>
          </a:p>
          <a:p>
            <a:pPr marL="285750" indent="-285750">
              <a:buFont typeface="Arial" panose="020B0604020202020204" pitchFamily="34" charset="0"/>
              <a:buChar char="•"/>
            </a:pPr>
            <a:r>
              <a:rPr lang="en-US" sz="2400" b="1" dirty="0"/>
              <a:t>Workshops</a:t>
            </a:r>
            <a:r>
              <a:rPr lang="en-US" sz="2400" dirty="0"/>
              <a:t> : Workshops to train users to leverage the </a:t>
            </a:r>
            <a:r>
              <a:rPr lang="en-US" sz="2400" dirty="0" err="1"/>
              <a:t>AmeriGEOSS</a:t>
            </a:r>
            <a:r>
              <a:rPr lang="en-US" sz="2400" dirty="0"/>
              <a:t> platform and world </a:t>
            </a:r>
            <a:r>
              <a:rPr lang="en-US" sz="2400" dirty="0" err="1"/>
              <a:t>bankd</a:t>
            </a:r>
            <a:r>
              <a:rPr lang="en-US" sz="2400" dirty="0"/>
              <a:t> data to support world bank projects</a:t>
            </a:r>
            <a:br>
              <a:rPr lang="en-US" sz="2400" dirty="0"/>
            </a:br>
            <a:r>
              <a:rPr lang="en-US" sz="2400" dirty="0"/>
              <a:t> </a:t>
            </a:r>
          </a:p>
          <a:p>
            <a:pPr marL="285750" indent="-285750">
              <a:buFont typeface="Arial" panose="020B0604020202020204" pitchFamily="34" charset="0"/>
              <a:buChar char="•"/>
            </a:pPr>
            <a:r>
              <a:rPr lang="en-US" sz="2400" b="1" dirty="0"/>
              <a:t>Pilots and Prototypes :  </a:t>
            </a:r>
            <a:r>
              <a:rPr lang="en-US" sz="2400" dirty="0"/>
              <a:t>Use cases to demonstrate the integration of world bank data, earth observations and other open data from countries in the Americas (</a:t>
            </a:r>
            <a:r>
              <a:rPr lang="en-US" sz="2400" i="1" dirty="0"/>
              <a:t>Examples</a:t>
            </a:r>
            <a:r>
              <a:rPr lang="en-US" sz="2400" dirty="0"/>
              <a:t>)</a:t>
            </a:r>
          </a:p>
          <a:p>
            <a:pPr marL="742950" lvl="1" indent="-285750">
              <a:buFont typeface="Arial" panose="020B0604020202020204" pitchFamily="34" charset="0"/>
              <a:buChar char="•"/>
            </a:pPr>
            <a:r>
              <a:rPr lang="en-US" sz="2400" dirty="0"/>
              <a:t>Water assessments by country</a:t>
            </a:r>
          </a:p>
          <a:p>
            <a:pPr marL="742950" lvl="1" indent="-285750">
              <a:buFont typeface="Arial" panose="020B0604020202020204" pitchFamily="34" charset="0"/>
              <a:buChar char="•"/>
            </a:pPr>
            <a:r>
              <a:rPr lang="en-US" sz="2400" dirty="0"/>
              <a:t>Famine early warning</a:t>
            </a:r>
          </a:p>
          <a:p>
            <a:pPr marL="742950" lvl="1" indent="-285750">
              <a:buFont typeface="Arial" panose="020B0604020202020204" pitchFamily="34" charset="0"/>
              <a:buChar char="•"/>
            </a:pPr>
            <a:r>
              <a:rPr lang="en-US" sz="2400" dirty="0"/>
              <a:t>Disaster planning, response and recovery</a:t>
            </a:r>
          </a:p>
          <a:p>
            <a:pPr marL="742950" lvl="1" indent="-285750">
              <a:buFont typeface="Arial" panose="020B0604020202020204" pitchFamily="34" charset="0"/>
              <a:buChar char="•"/>
            </a:pPr>
            <a:r>
              <a:rPr lang="en-US" sz="2400" dirty="0"/>
              <a:t>Development of tools that support environmental indicator monitoring and forecasting</a:t>
            </a:r>
          </a:p>
        </p:txBody>
      </p:sp>
    </p:spTree>
    <p:extLst>
      <p:ext uri="{BB962C8B-B14F-4D97-AF65-F5344CB8AC3E}">
        <p14:creationId xmlns:p14="http://schemas.microsoft.com/office/powerpoint/2010/main" val="1779259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1329" y="5065717"/>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5" name="Picture 24"/>
          <p:cNvPicPr>
            <a:picLocks noChangeAspect="1"/>
          </p:cNvPicPr>
          <p:nvPr/>
        </p:nvPicPr>
        <p:blipFill>
          <a:blip r:embed="rId4" cstate="screen">
            <a:alphaModFix amt="96000"/>
            <a:extLst>
              <a:ext uri="{28A0092B-C50C-407E-A947-70E740481C1C}">
                <a14:useLocalDpi xmlns:a14="http://schemas.microsoft.com/office/drawing/2010/main"/>
              </a:ext>
            </a:extLst>
          </a:blip>
          <a:stretch>
            <a:fillRect/>
          </a:stretch>
        </p:blipFill>
        <p:spPr>
          <a:xfrm>
            <a:off x="4118921" y="5067117"/>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6" name="Picture 2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51323" y="5813589"/>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7" name="Picture 2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13953" y="5065717"/>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8" name="Picture 27"/>
          <p:cNvPicPr>
            <a:picLocks noChangeAspect="1"/>
          </p:cNvPicPr>
          <p:nvPr/>
        </p:nvPicPr>
        <p:blipFill>
          <a:blip r:embed="rId7" cstate="screen">
            <a:alphaModFix amt="90000"/>
            <a:extLst>
              <a:ext uri="{28A0092B-C50C-407E-A947-70E740481C1C}">
                <a14:useLocalDpi xmlns:a14="http://schemas.microsoft.com/office/drawing/2010/main"/>
              </a:ext>
            </a:extLst>
          </a:blip>
          <a:stretch>
            <a:fillRect/>
          </a:stretch>
        </p:blipFill>
        <p:spPr>
          <a:xfrm>
            <a:off x="1927402" y="5067117"/>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9" name="Picture 2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50591" y="5818109"/>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0" name="Picture 2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2434" y="5067649"/>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1" name="Picture 3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49859" y="5811657"/>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2" name="Picture 3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243506" y="5818109"/>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3" name="Picture 3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141387" y="5813589"/>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4" name="Picture 3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030719" y="5802945"/>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6" name="Shape 341"/>
          <p:cNvPicPr preferRelativeResize="0"/>
          <p:nvPr/>
        </p:nvPicPr>
        <p:blipFill rotWithShape="1">
          <a:blip r:embed="rId14" cstate="print">
            <a:alphaModFix/>
            <a:extLst>
              <a:ext uri="{BEBA8EAE-BF5A-486C-A8C5-ECC9F3942E4B}">
                <a14:imgProps xmlns:a14="http://schemas.microsoft.com/office/drawing/2010/main">
                  <a14:imgLayer r:embed="rId15">
                    <a14:imgEffect>
                      <a14:backgroundRemoval t="0" b="100000" l="0" r="99903">
                        <a14:foregroundMark x1="64990" y1="69146" x2="64990" y2="69146"/>
                        <a14:foregroundMark x1="58511" y1="57437" x2="58511" y2="57437"/>
                        <a14:foregroundMark x1="70890" y1="61867" x2="70890" y2="61867"/>
                        <a14:foregroundMark x1="86170" y1="63133" x2="86170" y2="63133"/>
                        <a14:foregroundMark x1="24952" y1="29430" x2="24952" y2="29430"/>
                        <a14:foregroundMark x1="27273" y1="30380" x2="27273" y2="30380"/>
                        <a14:foregroundMark x1="35590" y1="32911" x2="35590" y2="32911"/>
                        <a14:foregroundMark x1="39942" y1="27532" x2="39942" y2="27532"/>
                        <a14:foregroundMark x1="39652" y1="21519" x2="39652" y2="21519"/>
                        <a14:foregroundMark x1="9188" y1="23576" x2="9188" y2="23576"/>
                        <a14:foregroundMark x1="53288" y1="21519" x2="53288" y2="21519"/>
                        <a14:foregroundMark x1="56480" y1="3323" x2="56480" y2="3323"/>
                        <a14:foregroundMark x1="70213" y1="14241" x2="70213" y2="14241"/>
                        <a14:foregroundMark x1="63443" y1="18038" x2="63443" y2="18038"/>
                        <a14:foregroundMark x1="48936" y1="36551" x2="48936" y2="36551"/>
                        <a14:foregroundMark x1="48162" y1="57437" x2="48162" y2="57437"/>
                        <a14:foregroundMark x1="50290" y1="40823" x2="50290" y2="40823"/>
                        <a14:foregroundMark x1="46712" y1="5222" x2="46712" y2="5222"/>
                        <a14:foregroundMark x1="42940" y1="28323" x2="42940" y2="28323"/>
                        <a14:foregroundMark x1="53482" y1="31487" x2="53482" y2="31487"/>
                        <a14:foregroundMark x1="75822" y1="21677" x2="75822" y2="21677"/>
                        <a14:foregroundMark x1="78046" y1="28323" x2="78046" y2="28323"/>
                        <a14:foregroundMark x1="76692" y1="23892" x2="76692" y2="23892"/>
                        <a14:foregroundMark x1="77369" y1="26108" x2="77369" y2="26108"/>
                        <a14:foregroundMark x1="77660" y1="27373" x2="77660" y2="27373"/>
                        <a14:foregroundMark x1="42166" y1="13924" x2="42166" y2="13924"/>
                        <a14:foregroundMark x1="43037" y1="13608" x2="43037" y2="13608"/>
                        <a14:foregroundMark x1="43810" y1="12816" x2="43810" y2="12816"/>
                        <a14:foregroundMark x1="50000" y1="33228" x2="50000" y2="33228"/>
                        <a14:foregroundMark x1="65764" y1="7120" x2="65764" y2="7120"/>
                        <a14:foregroundMark x1="60542" y1="4272" x2="60542" y2="4272"/>
                        <a14:foregroundMark x1="61896" y1="4589" x2="61896" y2="4589"/>
                        <a14:foregroundMark x1="64217" y1="6329" x2="64217" y2="6329"/>
                        <a14:foregroundMark x1="60735" y1="10918" x2="60735" y2="10918"/>
                        <a14:foregroundMark x1="57544" y1="7753" x2="57544" y2="7753"/>
                        <a14:foregroundMark x1="65474" y1="12658" x2="65474" y2="12658"/>
                        <a14:foregroundMark x1="44294" y1="6646" x2="44294" y2="6646"/>
                        <a14:foregroundMark x1="54449" y1="3165" x2="54449" y2="3165"/>
                        <a14:foregroundMark x1="50000" y1="3639" x2="50000" y2="3639"/>
                        <a14:foregroundMark x1="58607" y1="3481" x2="58607" y2="3481"/>
                        <a14:foregroundMark x1="51547" y1="3323" x2="51547" y2="3323"/>
                        <a14:foregroundMark x1="47872" y1="4430" x2="47872" y2="4430"/>
                        <a14:foregroundMark x1="53772" y1="34177" x2="53772" y2="34177"/>
                        <a14:foregroundMark x1="52708" y1="33070" x2="52708" y2="33070"/>
                        <a14:foregroundMark x1="54352" y1="35127" x2="54352" y2="35127"/>
                        <a14:foregroundMark x1="53191" y1="33544" x2="53191" y2="33544"/>
                        <a14:foregroundMark x1="42843" y1="26266" x2="42843" y2="26266"/>
                        <a14:foregroundMark x1="43037" y1="29747" x2="43037" y2="29747"/>
                        <a14:foregroundMark x1="63830" y1="13449" x2="63830" y2="13449"/>
                        <a14:foregroundMark x1="66634" y1="14241" x2="66634" y2="14241"/>
                        <a14:foregroundMark x1="51064" y1="41772" x2="51064" y2="41772"/>
                        <a14:foregroundMark x1="51934" y1="41456" x2="51934" y2="41456"/>
                        <a14:foregroundMark x1="78723" y1="31487" x2="78723" y2="31487"/>
                        <a14:foregroundMark x1="78337" y1="30063" x2="78337" y2="30063"/>
                        <a14:foregroundMark x1="78820" y1="32911" x2="78820" y2="32911"/>
                        <a14:foregroundMark x1="79207" y1="34494" x2="79207" y2="34494"/>
                        <a14:foregroundMark x1="79400" y1="36234" x2="79400" y2="36234"/>
                        <a14:foregroundMark x1="79691" y1="38608" x2="79691" y2="38608"/>
                        <a14:foregroundMark x1="79497" y1="37342" x2="79497" y2="37342"/>
                        <a14:foregroundMark x1="79787" y1="40032" x2="79787" y2="40032"/>
                        <a14:foregroundMark x1="65087" y1="22468" x2="65087" y2="22468"/>
                        <a14:foregroundMark x1="65957" y1="22785" x2="65957" y2="22785"/>
                        <a14:foregroundMark x1="63346" y1="23101" x2="63346" y2="23101"/>
                        <a14:foregroundMark x1="65764" y1="20570" x2="65764" y2="20570"/>
                        <a14:foregroundMark x1="44874" y1="6013" x2="44874" y2="6013"/>
                        <a14:foregroundMark x1="58801" y1="6329" x2="58801" y2="6329"/>
                        <a14:foregroundMark x1="61412" y1="10601" x2="61412" y2="10601"/>
                        <a14:foregroundMark x1="58027" y1="5854" x2="58027" y2="5854"/>
                        <a14:foregroundMark x1="60251" y1="6804" x2="60251" y2="6804"/>
                        <a14:foregroundMark x1="42263" y1="7911" x2="42263" y2="7911"/>
                        <a14:foregroundMark x1="43037" y1="7120" x2="43037" y2="7120"/>
                        <a14:foregroundMark x1="45551" y1="5380" x2="45551" y2="5380"/>
                        <a14:foregroundMark x1="39845" y1="10443" x2="39845" y2="10443"/>
                        <a14:foregroundMark x1="41006" y1="9177" x2="41006" y2="9177"/>
                        <a14:foregroundMark x1="40522" y1="9652" x2="40522" y2="9652"/>
                        <a14:foregroundMark x1="38685" y1="11867" x2="38685" y2="11867"/>
                        <a14:foregroundMark x1="37234" y1="13608" x2="37234" y2="13608"/>
                        <a14:foregroundMark x1="37911" y1="12816" x2="37911" y2="12816"/>
                        <a14:foregroundMark x1="35977" y1="15665" x2="35977" y2="15665"/>
                        <a14:foregroundMark x1="36654" y1="14557" x2="36654" y2="14557"/>
                        <a14:foregroundMark x1="35106" y1="17247" x2="35106" y2="17247"/>
                        <a14:foregroundMark x1="35590" y1="16614" x2="35590" y2="16614"/>
                        <a14:foregroundMark x1="41393" y1="14873" x2="41393" y2="14873"/>
                        <a14:foregroundMark x1="40716" y1="15506" x2="40716" y2="15506"/>
                        <a14:foregroundMark x1="34236" y1="18671" x2="34236" y2="18671"/>
                        <a14:foregroundMark x1="34720" y1="18196" x2="34720" y2="18196"/>
                        <a14:foregroundMark x1="79884" y1="42089" x2="79884" y2="42089"/>
                        <a14:foregroundMark x1="79787" y1="41139" x2="79787" y2="41139"/>
                        <a14:foregroundMark x1="79981" y1="43987" x2="79981" y2="43987"/>
                        <a14:foregroundMark x1="55996" y1="7278" x2="55996" y2="7278"/>
                        <a14:foregroundMark x1="60735" y1="8386" x2="60735" y2="8386"/>
                        <a14:foregroundMark x1="62669" y1="11234" x2="62669" y2="11234"/>
                        <a14:foregroundMark x1="62476" y1="8228" x2="62476" y2="8228"/>
                        <a14:backgroundMark x1="64217" y1="61076" x2="64217" y2="61076"/>
                        <a14:backgroundMark x1="65184" y1="58544" x2="65184" y2="58544"/>
                        <a14:backgroundMark x1="63540" y1="63291" x2="63540" y2="63291"/>
                        <a14:backgroundMark x1="51547" y1="57120" x2="51547" y2="57120"/>
                        <a14:backgroundMark x1="50484" y1="52848" x2="50484" y2="52848"/>
                        <a14:backgroundMark x1="50580" y1="54430" x2="50580" y2="54430"/>
                        <a14:backgroundMark x1="59574" y1="17563" x2="59574" y2="17563"/>
                        <a14:backgroundMark x1="43327" y1="26899" x2="43327" y2="26899"/>
                        <a14:backgroundMark x1="53385" y1="32753" x2="53385" y2="32753"/>
                        <a14:backgroundMark x1="43520" y1="26108" x2="43520" y2="26108"/>
                        <a14:backgroundMark x1="43424" y1="28639" x2="43424" y2="28639"/>
                        <a14:backgroundMark x1="64797" y1="15823" x2="64797" y2="15823"/>
                        <a14:backgroundMark x1="64217" y1="14873" x2="64217" y2="14873"/>
                        <a14:backgroundMark x1="63250" y1="13924" x2="63250" y2="13924"/>
                        <a14:backgroundMark x1="63926" y1="21677" x2="63926" y2="21677"/>
                        <a14:backgroundMark x1="62959" y1="20570" x2="62959" y2="20570"/>
                        <a14:backgroundMark x1="64797" y1="21361" x2="64797" y2="21361"/>
                        <a14:backgroundMark x1="61122" y1="5696" x2="61122" y2="5696"/>
                        <a14:backgroundMark x1="63153" y1="6804" x2="63153" y2="6804"/>
                        <a14:backgroundMark x1="58704" y1="7278" x2="58704" y2="7278"/>
                        <a14:backgroundMark x1="60155" y1="9177" x2="60155" y2="9177"/>
                        <a14:backgroundMark x1="64797" y1="59335" x2="64797" y2="59335"/>
                        <a14:backgroundMark x1="55609" y1="8228" x2="55609" y2="8228"/>
                        <a14:backgroundMark x1="62089" y1="9652" x2="62089" y2="9652"/>
                        <a14:backgroundMark x1="64217" y1="16297" x2="64217" y2="16297"/>
                        <a14:backgroundMark x1="65377" y1="10127" x2="65377" y2="10127"/>
                        <a14:backgroundMark x1="63636" y1="6804" x2="63636" y2="6804"/>
                      </a14:backgroundRemoval>
                    </a14:imgEffect>
                    <a14:imgEffect>
                      <a14:sharpenSoften amount="92000"/>
                    </a14:imgEffect>
                  </a14:imgLayer>
                </a14:imgProps>
              </a:ext>
              <a:ext uri="{28A0092B-C50C-407E-A947-70E740481C1C}">
                <a14:useLocalDpi xmlns:a14="http://schemas.microsoft.com/office/drawing/2010/main"/>
              </a:ext>
            </a:extLst>
          </a:blip>
          <a:srcRect/>
          <a:stretch/>
        </p:blipFill>
        <p:spPr>
          <a:xfrm>
            <a:off x="397808" y="5639796"/>
            <a:ext cx="1343494" cy="813807"/>
          </a:xfrm>
          <a:prstGeom prst="rect">
            <a:avLst/>
          </a:prstGeom>
          <a:noFill/>
          <a:ln>
            <a:noFill/>
          </a:ln>
          <a:effectLst>
            <a:glow rad="63500">
              <a:schemeClr val="bg1">
                <a:alpha val="40000"/>
              </a:schemeClr>
            </a:glow>
            <a:reflection blurRad="6350" stA="52000" endA="300" endPos="35000" dir="5400000" sy="-100000" algn="bl" rotWithShape="0"/>
          </a:effectLst>
          <a:scene3d>
            <a:camera prst="orthographicFront"/>
            <a:lightRig rig="threePt" dir="t"/>
          </a:scene3d>
          <a:sp3d prstMaterial="matte"/>
        </p:spPr>
      </p:pic>
      <p:pic>
        <p:nvPicPr>
          <p:cNvPr id="38" name="Picture 37"/>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323737" y="5065717"/>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9" name="Picture 38"/>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429285" y="5065717"/>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40" name="Picture 39"/>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8528553" y="5065717"/>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41" name="Picture 40"/>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651978" y="5818109"/>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42" name="Picture 41"/>
          <p:cNvPicPr>
            <a:picLocks noChangeAspect="1"/>
          </p:cNvPicPr>
          <p:nvPr/>
        </p:nvPicPr>
        <p:blipFill>
          <a:blip r:embed="rId20" cstate="screen">
            <a:alphaModFix amt="92000"/>
            <a:extLst>
              <a:ext uri="{28A0092B-C50C-407E-A947-70E740481C1C}">
                <a14:useLocalDpi xmlns:a14="http://schemas.microsoft.com/office/drawing/2010/main"/>
              </a:ext>
            </a:extLst>
          </a:blip>
          <a:stretch>
            <a:fillRect/>
          </a:stretch>
        </p:blipFill>
        <p:spPr>
          <a:xfrm>
            <a:off x="9769663" y="5818109"/>
            <a:ext cx="1541783"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sp>
        <p:nvSpPr>
          <p:cNvPr id="5" name="Slide Number Placeholder 4"/>
          <p:cNvSpPr>
            <a:spLocks noGrp="1"/>
          </p:cNvSpPr>
          <p:nvPr>
            <p:ph type="sldNum" sz="quarter" idx="12"/>
          </p:nvPr>
        </p:nvSpPr>
        <p:spPr/>
        <p:txBody>
          <a:bodyPr/>
          <a:lstStyle/>
          <a:p>
            <a:fld id="{2AAED9FE-A794-6340-A106-71E1AD4C19A3}" type="slidenum">
              <a:rPr lang="en-US" smtClean="0"/>
              <a:t>22</a:t>
            </a:fld>
            <a:endParaRPr lang="en-US"/>
          </a:p>
        </p:txBody>
      </p:sp>
      <p:sp>
        <p:nvSpPr>
          <p:cNvPr id="3" name="TextBox 2">
            <a:extLst>
              <a:ext uri="{FF2B5EF4-FFF2-40B4-BE49-F238E27FC236}">
                <a16:creationId xmlns:a16="http://schemas.microsoft.com/office/drawing/2014/main" id="{57247798-5324-0D4E-AC35-1FDA4F65E0CA}"/>
              </a:ext>
            </a:extLst>
          </p:cNvPr>
          <p:cNvSpPr txBox="1"/>
          <p:nvPr/>
        </p:nvSpPr>
        <p:spPr>
          <a:xfrm>
            <a:off x="6563751" y="3373086"/>
            <a:ext cx="2817963" cy="769441"/>
          </a:xfrm>
          <a:prstGeom prst="rect">
            <a:avLst/>
          </a:prstGeom>
          <a:noFill/>
        </p:spPr>
        <p:txBody>
          <a:bodyPr wrap="square" rtlCol="0">
            <a:spAutoFit/>
          </a:bodyPr>
          <a:lstStyle/>
          <a:p>
            <a:r>
              <a:rPr lang="en-US" sz="4400" b="1" i="1" dirty="0"/>
              <a:t>Questions?</a:t>
            </a:r>
          </a:p>
        </p:txBody>
      </p:sp>
      <p:pic>
        <p:nvPicPr>
          <p:cNvPr id="35" name="Picture 34">
            <a:extLst>
              <a:ext uri="{FF2B5EF4-FFF2-40B4-BE49-F238E27FC236}">
                <a16:creationId xmlns:a16="http://schemas.microsoft.com/office/drawing/2014/main" id="{66235236-935E-994F-A01C-0BCBE4C0A12A}"/>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69922" y="1696186"/>
            <a:ext cx="4916240" cy="2989893"/>
          </a:xfrm>
          <a:prstGeom prst="rect">
            <a:avLst/>
          </a:prstGeom>
        </p:spPr>
      </p:pic>
      <p:sp>
        <p:nvSpPr>
          <p:cNvPr id="9" name="Rectangle 8">
            <a:extLst>
              <a:ext uri="{FF2B5EF4-FFF2-40B4-BE49-F238E27FC236}">
                <a16:creationId xmlns:a16="http://schemas.microsoft.com/office/drawing/2014/main" id="{3AAE2017-47FA-1844-A283-7B9DBE865C08}"/>
              </a:ext>
            </a:extLst>
          </p:cNvPr>
          <p:cNvSpPr/>
          <p:nvPr/>
        </p:nvSpPr>
        <p:spPr>
          <a:xfrm>
            <a:off x="341941" y="6363517"/>
            <a:ext cx="1883272" cy="369332"/>
          </a:xfrm>
          <a:prstGeom prst="rect">
            <a:avLst/>
          </a:prstGeom>
        </p:spPr>
        <p:txBody>
          <a:bodyPr wrap="none">
            <a:spAutoFit/>
          </a:bodyPr>
          <a:lstStyle/>
          <a:p>
            <a:r>
              <a:rPr lang="en-US" b="1" dirty="0" err="1"/>
              <a:t>AmeriGEOSS.ORG</a:t>
            </a:r>
            <a:endParaRPr lang="en-US" b="1" dirty="0"/>
          </a:p>
        </p:txBody>
      </p:sp>
      <p:grpSp>
        <p:nvGrpSpPr>
          <p:cNvPr id="45" name="Group 44">
            <a:extLst>
              <a:ext uri="{FF2B5EF4-FFF2-40B4-BE49-F238E27FC236}">
                <a16:creationId xmlns:a16="http://schemas.microsoft.com/office/drawing/2014/main" id="{03124BD0-2161-5D4E-8390-7E4CFEF66601}"/>
              </a:ext>
            </a:extLst>
          </p:cNvPr>
          <p:cNvGrpSpPr/>
          <p:nvPr/>
        </p:nvGrpSpPr>
        <p:grpSpPr>
          <a:xfrm>
            <a:off x="2498319" y="2343731"/>
            <a:ext cx="3050893" cy="2755481"/>
            <a:chOff x="5429713" y="1454284"/>
            <a:chExt cx="5719202" cy="5165422"/>
          </a:xfrm>
        </p:grpSpPr>
        <p:pic>
          <p:nvPicPr>
            <p:cNvPr id="46" name="Picture 45">
              <a:extLst>
                <a:ext uri="{FF2B5EF4-FFF2-40B4-BE49-F238E27FC236}">
                  <a16:creationId xmlns:a16="http://schemas.microsoft.com/office/drawing/2014/main" id="{13BB495F-DE32-D04C-B9AC-64FCA4C63B35}"/>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099394" y="4392195"/>
              <a:ext cx="3989571" cy="22275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blurRad="6350" stA="50000" endA="275" endPos="40000" dist="101600" dir="5400000" sy="-100000" algn="bl" rotWithShape="0"/>
            </a:effectLst>
            <a:scene3d>
              <a:camera prst="isometricOffAxis1Top"/>
              <a:lightRig rig="twoPt" dir="t">
                <a:rot lat="0" lon="0" rev="7200000"/>
              </a:lightRig>
            </a:scene3d>
            <a:sp3d>
              <a:bevelT w="25400" h="19050"/>
              <a:contourClr>
                <a:srgbClr val="FFFFFF"/>
              </a:contourClr>
            </a:sp3d>
          </p:spPr>
        </p:pic>
        <p:grpSp>
          <p:nvGrpSpPr>
            <p:cNvPr id="47" name="Group 46">
              <a:extLst>
                <a:ext uri="{FF2B5EF4-FFF2-40B4-BE49-F238E27FC236}">
                  <a16:creationId xmlns:a16="http://schemas.microsoft.com/office/drawing/2014/main" id="{DBB446F6-CED8-3C42-935F-A66461341DB7}"/>
                </a:ext>
              </a:extLst>
            </p:cNvPr>
            <p:cNvGrpSpPr/>
            <p:nvPr/>
          </p:nvGrpSpPr>
          <p:grpSpPr>
            <a:xfrm>
              <a:off x="5429713" y="1454284"/>
              <a:ext cx="5719202" cy="4918818"/>
              <a:chOff x="5429713" y="1454284"/>
              <a:chExt cx="5719202" cy="4918818"/>
            </a:xfrm>
          </p:grpSpPr>
          <p:pic>
            <p:nvPicPr>
              <p:cNvPr id="48" name="Picture 47">
                <a:extLst>
                  <a:ext uri="{FF2B5EF4-FFF2-40B4-BE49-F238E27FC236}">
                    <a16:creationId xmlns:a16="http://schemas.microsoft.com/office/drawing/2014/main" id="{9765DCAF-384D-1D47-BC0F-CE6C0C666E13}"/>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7033564" y="3592429"/>
                <a:ext cx="4115351" cy="2294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isometricOffAxis1Top"/>
                <a:lightRig rig="twoPt" dir="t">
                  <a:rot lat="0" lon="0" rev="7200000"/>
                </a:lightRig>
              </a:scene3d>
              <a:sp3d>
                <a:bevelT w="25400" h="19050"/>
                <a:contourClr>
                  <a:srgbClr val="FFFFFF"/>
                </a:contourClr>
              </a:sp3d>
            </p:spPr>
          </p:pic>
          <p:pic>
            <p:nvPicPr>
              <p:cNvPr id="49" name="Picture 48">
                <a:extLst>
                  <a:ext uri="{FF2B5EF4-FFF2-40B4-BE49-F238E27FC236}">
                    <a16:creationId xmlns:a16="http://schemas.microsoft.com/office/drawing/2014/main" id="{7BEC01DD-CBED-0A42-BB86-A5481C009BBE}"/>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6953571" y="2826304"/>
                <a:ext cx="4115352" cy="2294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isometricOffAxis1Top"/>
                <a:lightRig rig="twoPt" dir="t">
                  <a:rot lat="0" lon="0" rev="7200000"/>
                </a:lightRig>
              </a:scene3d>
              <a:sp3d>
                <a:bevelT w="25400" h="19050"/>
                <a:contourClr>
                  <a:srgbClr val="FFFFFF"/>
                </a:contourClr>
              </a:sp3d>
            </p:spPr>
          </p:pic>
          <p:pic>
            <p:nvPicPr>
              <p:cNvPr id="50" name="Picture 49">
                <a:extLst>
                  <a:ext uri="{FF2B5EF4-FFF2-40B4-BE49-F238E27FC236}">
                    <a16:creationId xmlns:a16="http://schemas.microsoft.com/office/drawing/2014/main" id="{E99A2F75-B877-3548-8B79-6D46A4840DEF}"/>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937508" y="2128334"/>
                <a:ext cx="4115351" cy="2297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isometricOffAxis1Top"/>
                <a:lightRig rig="twoPt" dir="t">
                  <a:rot lat="0" lon="0" rev="7200000"/>
                </a:lightRig>
              </a:scene3d>
              <a:sp3d>
                <a:bevelT w="25400" h="19050"/>
                <a:contourClr>
                  <a:srgbClr val="FFFFFF"/>
                </a:contourClr>
              </a:sp3d>
            </p:spPr>
          </p:pic>
          <p:pic>
            <p:nvPicPr>
              <p:cNvPr id="51" name="Picture 50">
                <a:extLst>
                  <a:ext uri="{FF2B5EF4-FFF2-40B4-BE49-F238E27FC236}">
                    <a16:creationId xmlns:a16="http://schemas.microsoft.com/office/drawing/2014/main" id="{BA07D785-55D1-D443-8985-879B29E47ED5}"/>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6937507" y="1454284"/>
                <a:ext cx="4037186" cy="22540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isometricOffAxis1Top"/>
                <a:lightRig rig="twoPt" dir="t">
                  <a:rot lat="0" lon="0" rev="7200000"/>
                </a:lightRig>
              </a:scene3d>
              <a:sp3d>
                <a:bevelT w="25400" h="19050"/>
                <a:contourClr>
                  <a:srgbClr val="FFFFFF"/>
                </a:contourClr>
              </a:sp3d>
            </p:spPr>
          </p:pic>
          <p:cxnSp>
            <p:nvCxnSpPr>
              <p:cNvPr id="52" name="Straight Connector 51">
                <a:extLst>
                  <a:ext uri="{FF2B5EF4-FFF2-40B4-BE49-F238E27FC236}">
                    <a16:creationId xmlns:a16="http://schemas.microsoft.com/office/drawing/2014/main" id="{D5867178-C68F-124B-A619-57C981129E73}"/>
                  </a:ext>
                </a:extLst>
              </p:cNvPr>
              <p:cNvCxnSpPr>
                <a:cxnSpLocks/>
              </p:cNvCxnSpPr>
              <p:nvPr/>
            </p:nvCxnSpPr>
            <p:spPr>
              <a:xfrm>
                <a:off x="6875921" y="3089917"/>
                <a:ext cx="0" cy="2797392"/>
              </a:xfrm>
              <a:prstGeom prst="line">
                <a:avLst/>
              </a:prstGeom>
              <a:ln w="38100">
                <a:solidFill>
                  <a:schemeClr val="accent3">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6F7194E3-5610-1543-A75E-7A356625D591}"/>
                  </a:ext>
                </a:extLst>
              </p:cNvPr>
              <p:cNvSpPr txBox="1"/>
              <p:nvPr/>
            </p:nvSpPr>
            <p:spPr>
              <a:xfrm>
                <a:off x="6362882" y="3341271"/>
                <a:ext cx="1089664" cy="749634"/>
              </a:xfrm>
              <a:prstGeom prst="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236515">
                  <a:defRPr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2700" algn="ctr"/>
                <a:r>
                  <a:rPr lang="en-US" sz="900" i="1" dirty="0" err="1"/>
                  <a:t>Bathametric</a:t>
                </a:r>
                <a:endParaRPr lang="en-US" sz="900" i="1" dirty="0"/>
              </a:p>
            </p:txBody>
          </p:sp>
          <p:sp>
            <p:nvSpPr>
              <p:cNvPr id="54" name="TextBox 53">
                <a:extLst>
                  <a:ext uri="{FF2B5EF4-FFF2-40B4-BE49-F238E27FC236}">
                    <a16:creationId xmlns:a16="http://schemas.microsoft.com/office/drawing/2014/main" id="{A08D10BB-F656-8540-A052-E6361E044DD3}"/>
                  </a:ext>
                </a:extLst>
              </p:cNvPr>
              <p:cNvSpPr txBox="1"/>
              <p:nvPr/>
            </p:nvSpPr>
            <p:spPr>
              <a:xfrm>
                <a:off x="6409316" y="5536849"/>
                <a:ext cx="1153819" cy="836253"/>
              </a:xfrm>
              <a:prstGeom prst="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12700" algn="ctr">
                  <a:defRPr sz="1200" b="1" 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900" dirty="0"/>
                  <a:t>Vegetation</a:t>
                </a:r>
              </a:p>
            </p:txBody>
          </p:sp>
          <p:sp>
            <p:nvSpPr>
              <p:cNvPr id="55" name="TextBox 54">
                <a:extLst>
                  <a:ext uri="{FF2B5EF4-FFF2-40B4-BE49-F238E27FC236}">
                    <a16:creationId xmlns:a16="http://schemas.microsoft.com/office/drawing/2014/main" id="{E44996FC-B50E-CD41-B5E8-AA79289F4424}"/>
                  </a:ext>
                </a:extLst>
              </p:cNvPr>
              <p:cNvSpPr txBox="1"/>
              <p:nvPr/>
            </p:nvSpPr>
            <p:spPr>
              <a:xfrm>
                <a:off x="6364030" y="4783625"/>
                <a:ext cx="1153819" cy="836253"/>
              </a:xfrm>
              <a:prstGeom prst="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12700" algn="ctr">
                  <a:defRPr sz="1200" b="1" 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900" dirty="0"/>
                  <a:t>Water</a:t>
                </a:r>
              </a:p>
            </p:txBody>
          </p:sp>
          <p:sp>
            <p:nvSpPr>
              <p:cNvPr id="56" name="TextBox 55">
                <a:extLst>
                  <a:ext uri="{FF2B5EF4-FFF2-40B4-BE49-F238E27FC236}">
                    <a16:creationId xmlns:a16="http://schemas.microsoft.com/office/drawing/2014/main" id="{57D5EF0A-BF8F-4244-A2E7-E0ED24FF8FF4}"/>
                  </a:ext>
                </a:extLst>
              </p:cNvPr>
              <p:cNvSpPr txBox="1"/>
              <p:nvPr/>
            </p:nvSpPr>
            <p:spPr>
              <a:xfrm>
                <a:off x="6364029" y="4069640"/>
                <a:ext cx="1153819" cy="836253"/>
              </a:xfrm>
              <a:prstGeom prst="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12700" algn="ctr">
                  <a:defRPr sz="1200" b="1" 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900" dirty="0"/>
                  <a:t>Agriculture</a:t>
                </a:r>
              </a:p>
            </p:txBody>
          </p:sp>
          <p:sp>
            <p:nvSpPr>
              <p:cNvPr id="57" name="Right Brace 56">
                <a:extLst>
                  <a:ext uri="{FF2B5EF4-FFF2-40B4-BE49-F238E27FC236}">
                    <a16:creationId xmlns:a16="http://schemas.microsoft.com/office/drawing/2014/main" id="{85B91A9C-948E-714C-8F8E-BE473718CE57}"/>
                  </a:ext>
                </a:extLst>
              </p:cNvPr>
              <p:cNvSpPr/>
              <p:nvPr/>
            </p:nvSpPr>
            <p:spPr>
              <a:xfrm flipH="1">
                <a:off x="5429713" y="2128334"/>
                <a:ext cx="985822" cy="4034118"/>
              </a:xfrm>
              <a:prstGeom prst="rightBrace">
                <a:avLst/>
              </a:prstGeom>
              <a:ln w="2222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58" name="TextBox 57">
                <a:extLst>
                  <a:ext uri="{FF2B5EF4-FFF2-40B4-BE49-F238E27FC236}">
                    <a16:creationId xmlns:a16="http://schemas.microsoft.com/office/drawing/2014/main" id="{00EAE682-50A1-3E48-AD51-057CAC0F47E0}"/>
                  </a:ext>
                </a:extLst>
              </p:cNvPr>
              <p:cNvSpPr txBox="1"/>
              <p:nvPr/>
            </p:nvSpPr>
            <p:spPr>
              <a:xfrm>
                <a:off x="6309270" y="2662856"/>
                <a:ext cx="1105593" cy="749634"/>
              </a:xfrm>
              <a:prstGeom prst="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236515">
                  <a:defRPr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2700" algn="ctr"/>
                <a:r>
                  <a:rPr lang="en-US" sz="900" i="1" dirty="0"/>
                  <a:t>Geology</a:t>
                </a:r>
              </a:p>
            </p:txBody>
          </p:sp>
        </p:grpSp>
      </p:grpSp>
      <p:sp>
        <p:nvSpPr>
          <p:cNvPr id="61" name="Rounded Rectangle 60" descr="Presentation Author/Graphics:&#10;Eldrich L. Frazier&#10;Federal Geographic Data Committee&#10;http://www.fgdc.gov" title="FGDC">
            <a:extLst>
              <a:ext uri="{FF2B5EF4-FFF2-40B4-BE49-F238E27FC236}">
                <a16:creationId xmlns:a16="http://schemas.microsoft.com/office/drawing/2014/main" id="{90C5651B-BE77-9C4C-BB83-D952C17A2AA2}"/>
              </a:ext>
            </a:extLst>
          </p:cNvPr>
          <p:cNvSpPr/>
          <p:nvPr/>
        </p:nvSpPr>
        <p:spPr>
          <a:xfrm>
            <a:off x="609600" y="772262"/>
            <a:ext cx="11248103" cy="467208"/>
          </a:xfrm>
          <a:prstGeom prst="round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6515"/>
            <a:r>
              <a:rPr lang="en-US" b="1" dirty="0"/>
              <a:t>Conclusion: </a:t>
            </a:r>
            <a:r>
              <a:rPr lang="en-US" b="1" dirty="0" err="1"/>
              <a:t>AmeriGEOSS</a:t>
            </a:r>
            <a:r>
              <a:rPr lang="en-US" b="1" dirty="0"/>
              <a:t> Platform––</a:t>
            </a:r>
            <a:r>
              <a:rPr lang="en-US" b="1" i="1" dirty="0"/>
              <a:t>Transform Earth Observations into Actionable Information</a:t>
            </a:r>
          </a:p>
        </p:txBody>
      </p:sp>
      <p:sp>
        <p:nvSpPr>
          <p:cNvPr id="62" name="Oval 61">
            <a:extLst>
              <a:ext uri="{FF2B5EF4-FFF2-40B4-BE49-F238E27FC236}">
                <a16:creationId xmlns:a16="http://schemas.microsoft.com/office/drawing/2014/main" id="{7C54B986-5BD1-E644-8878-475AB3D7287C}"/>
              </a:ext>
            </a:extLst>
          </p:cNvPr>
          <p:cNvSpPr/>
          <p:nvPr/>
        </p:nvSpPr>
        <p:spPr>
          <a:xfrm>
            <a:off x="192109" y="739970"/>
            <a:ext cx="531791" cy="5317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800" b="1" i="1" dirty="0"/>
          </a:p>
        </p:txBody>
      </p:sp>
      <p:sp>
        <p:nvSpPr>
          <p:cNvPr id="63" name="Rounded Rectangle 62" descr="Presentation Author/Graphics:&#10;Eldrich L. Frazier&#10;Federal Geographic Data Committee&#10;http://www.fgdc.gov" title="FGDC">
            <a:extLst>
              <a:ext uri="{FF2B5EF4-FFF2-40B4-BE49-F238E27FC236}">
                <a16:creationId xmlns:a16="http://schemas.microsoft.com/office/drawing/2014/main" id="{44B2B127-03EA-224A-B660-223CDDE0CD4F}"/>
              </a:ext>
            </a:extLst>
          </p:cNvPr>
          <p:cNvSpPr/>
          <p:nvPr/>
        </p:nvSpPr>
        <p:spPr>
          <a:xfrm>
            <a:off x="5776416" y="1776877"/>
            <a:ext cx="6138979" cy="916137"/>
          </a:xfrm>
          <a:prstGeom prst="round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6515"/>
            <a:r>
              <a:rPr lang="en-US" sz="2000" b="1" dirty="0" err="1"/>
              <a:t>AmeriGEOSS</a:t>
            </a:r>
            <a:r>
              <a:rPr lang="en-US" sz="2000" b="1" dirty="0"/>
              <a:t> is </a:t>
            </a:r>
            <a:r>
              <a:rPr lang="en-US" sz="2000" b="1" i="1" dirty="0">
                <a:solidFill>
                  <a:srgbClr val="FFFF00"/>
                </a:solidFill>
              </a:rPr>
              <a:t>building capacity </a:t>
            </a:r>
            <a:r>
              <a:rPr lang="en-US" sz="2000" b="1" dirty="0"/>
              <a:t>in</a:t>
            </a:r>
            <a:r>
              <a:rPr lang="en-US" sz="2000" b="1" i="1" dirty="0"/>
              <a:t> </a:t>
            </a:r>
            <a:r>
              <a:rPr lang="en-US" sz="2000" b="1" dirty="0"/>
              <a:t>the region </a:t>
            </a:r>
            <a:r>
              <a:rPr lang="en-US" sz="2000" b="1" i="1" dirty="0">
                <a:solidFill>
                  <a:srgbClr val="FFFF00"/>
                </a:solidFill>
              </a:rPr>
              <a:t>to use Earth Observation </a:t>
            </a:r>
            <a:r>
              <a:rPr lang="en-US" sz="2000" b="1" dirty="0"/>
              <a:t>as a resource</a:t>
            </a:r>
            <a:r>
              <a:rPr lang="en-US" sz="2000" b="1" i="1" dirty="0"/>
              <a:t> </a:t>
            </a:r>
            <a:r>
              <a:rPr lang="en-US" sz="2000" b="1" i="1" dirty="0">
                <a:solidFill>
                  <a:srgbClr val="FFFF00"/>
                </a:solidFill>
              </a:rPr>
              <a:t>in </a:t>
            </a:r>
            <a:r>
              <a:rPr lang="en-US" sz="2000" b="1" i="1" dirty="0" err="1">
                <a:solidFill>
                  <a:srgbClr val="FFFF00"/>
                </a:solidFill>
              </a:rPr>
              <a:t>decisionmaking</a:t>
            </a:r>
            <a:r>
              <a:rPr lang="en-US" sz="2000" b="1" i="1" dirty="0">
                <a:solidFill>
                  <a:srgbClr val="FFFF00"/>
                </a:solidFill>
              </a:rPr>
              <a:t> </a:t>
            </a:r>
          </a:p>
        </p:txBody>
      </p:sp>
      <p:pic>
        <p:nvPicPr>
          <p:cNvPr id="13" name="Picture 12">
            <a:extLst>
              <a:ext uri="{FF2B5EF4-FFF2-40B4-BE49-F238E27FC236}">
                <a16:creationId xmlns:a16="http://schemas.microsoft.com/office/drawing/2014/main" id="{05F9841A-2867-994F-B15D-D88123E87800}"/>
              </a:ext>
            </a:extLst>
          </p:cNvPr>
          <p:cNvPicPr>
            <a:picLocks noChangeAspect="1"/>
          </p:cNvPicPr>
          <p:nvPr/>
        </p:nvPicPr>
        <p:blipFill>
          <a:blip r:embed="rId27"/>
          <a:stretch>
            <a:fillRect/>
          </a:stretch>
        </p:blipFill>
        <p:spPr>
          <a:xfrm>
            <a:off x="10540554" y="3286348"/>
            <a:ext cx="990828" cy="1473540"/>
          </a:xfrm>
          <a:prstGeom prst="rect">
            <a:avLst/>
          </a:prstGeom>
        </p:spPr>
      </p:pic>
    </p:spTree>
    <p:extLst>
      <p:ext uri="{BB962C8B-B14F-4D97-AF65-F5344CB8AC3E}">
        <p14:creationId xmlns:p14="http://schemas.microsoft.com/office/powerpoint/2010/main" val="287748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dissolve">
                                      <p:cBhvr>
                                        <p:cTn id="7"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Picture 16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00" y="766"/>
            <a:ext cx="12211205" cy="6857234"/>
          </a:xfrm>
          <a:prstGeom prst="rect">
            <a:avLst/>
          </a:prstGeom>
        </p:spPr>
      </p:pic>
      <p:grpSp>
        <p:nvGrpSpPr>
          <p:cNvPr id="10" name="Group 9"/>
          <p:cNvGrpSpPr/>
          <p:nvPr/>
        </p:nvGrpSpPr>
        <p:grpSpPr>
          <a:xfrm>
            <a:off x="1487959" y="692279"/>
            <a:ext cx="5308388" cy="4515892"/>
            <a:chOff x="1487959" y="692279"/>
            <a:chExt cx="5308388" cy="4515892"/>
          </a:xfrm>
        </p:grpSpPr>
        <p:pic>
          <p:nvPicPr>
            <p:cNvPr id="111" name="Picture 1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959" y="694266"/>
              <a:ext cx="5308388" cy="4513905"/>
            </a:xfrm>
            <a:prstGeom prst="rect">
              <a:avLst/>
            </a:prstGeom>
          </p:spPr>
        </p:pic>
        <p:sp>
          <p:nvSpPr>
            <p:cNvPr id="9" name="Rectangle 8"/>
            <p:cNvSpPr/>
            <p:nvPr/>
          </p:nvSpPr>
          <p:spPr>
            <a:xfrm>
              <a:off x="5281303" y="692279"/>
              <a:ext cx="328162" cy="79256"/>
            </a:xfrm>
            <a:prstGeom prst="rect">
              <a:avLst/>
            </a:prstGeom>
            <a:solidFill>
              <a:srgbClr val="013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Rounded Rectangle 112" descr="Presentation Author/Graphics: Eldrich L Frazier&#10;Federal Geographic Data Committee&#10;https://www.fgdc.gov"/>
          <p:cNvSpPr/>
          <p:nvPr/>
        </p:nvSpPr>
        <p:spPr>
          <a:xfrm>
            <a:off x="-840" y="5306571"/>
            <a:ext cx="12192840" cy="1613994"/>
          </a:xfrm>
          <a:prstGeom prst="roundRect">
            <a:avLst>
              <a:gd name="adj" fmla="val 5269"/>
            </a:avLst>
          </a:prstGeom>
          <a:solidFill>
            <a:schemeClr val="tx1">
              <a:alpha val="55000"/>
            </a:schemeClr>
          </a:solidFill>
          <a:ln>
            <a:noFill/>
          </a:ln>
          <a:effectLst>
            <a:outerShdw blurRad="50800" dist="1016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412750"/>
            <a:endParaRPr lang="en-US" sz="2800" i="1" dirty="0">
              <a:solidFill>
                <a:srgbClr val="3FB1EF"/>
              </a:solidFill>
            </a:endParaRPr>
          </a:p>
        </p:txBody>
      </p:sp>
      <p:sp>
        <p:nvSpPr>
          <p:cNvPr id="2" name="Slide Number Placeholder 1"/>
          <p:cNvSpPr>
            <a:spLocks noGrp="1"/>
          </p:cNvSpPr>
          <p:nvPr>
            <p:ph type="sldNum" sz="quarter" idx="12"/>
          </p:nvPr>
        </p:nvSpPr>
        <p:spPr>
          <a:xfrm>
            <a:off x="9306544" y="6474390"/>
            <a:ext cx="2743200" cy="365125"/>
          </a:xfrm>
        </p:spPr>
        <p:txBody>
          <a:bodyPr/>
          <a:lstStyle/>
          <a:p>
            <a:fld id="{2AAED9FE-A794-6340-A106-71E1AD4C19A3}" type="slidenum">
              <a:rPr lang="en-US" sz="1600" b="1" smtClean="0">
                <a:solidFill>
                  <a:schemeClr val="bg1"/>
                </a:solidFill>
              </a:rPr>
              <a:t>23</a:t>
            </a:fld>
            <a:endParaRPr lang="en-US" sz="1600" b="1" dirty="0">
              <a:solidFill>
                <a:schemeClr val="bg1"/>
              </a:solidFill>
            </a:endParaRPr>
          </a:p>
        </p:txBody>
      </p:sp>
      <p:sp>
        <p:nvSpPr>
          <p:cNvPr id="109" name="Rounded Rectangle 108"/>
          <p:cNvSpPr/>
          <p:nvPr/>
        </p:nvSpPr>
        <p:spPr>
          <a:xfrm>
            <a:off x="2933093" y="6364657"/>
            <a:ext cx="2504950" cy="463640"/>
          </a:xfrm>
          <a:prstGeom prst="roundRect">
            <a:avLst/>
          </a:prstGeom>
          <a:gradFill flip="none" rotWithShape="1">
            <a:gsLst>
              <a:gs pos="76000">
                <a:schemeClr val="tx1">
                  <a:lumMod val="75000"/>
                  <a:lumOff val="25000"/>
                </a:schemeClr>
              </a:gs>
              <a:gs pos="100000">
                <a:srgbClr val="595959">
                  <a:alpha val="49000"/>
                </a:srgbClr>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b="1" spc="-70" dirty="0">
                <a:solidFill>
                  <a:schemeClr val="bg1"/>
                </a:solidFill>
                <a:effectLst>
                  <a:innerShdw blurRad="63500" dist="50800" dir="16200000">
                    <a:prstClr val="black">
                      <a:alpha val="40000"/>
                    </a:prstClr>
                  </a:innerShdw>
                </a:effectLst>
                <a:ea typeface="Arial" charset="0"/>
                <a:cs typeface="Arial" charset="0"/>
              </a:rPr>
              <a:t>Training &amp; Education</a:t>
            </a:r>
          </a:p>
        </p:txBody>
      </p:sp>
      <p:pic>
        <p:nvPicPr>
          <p:cNvPr id="101" name="Picture 100"/>
          <p:cNvPicPr>
            <a:picLocks noChangeAspect="1"/>
          </p:cNvPicPr>
          <p:nvPr/>
        </p:nvPicPr>
        <p:blipFill rotWithShape="1">
          <a:blip r:embed="rId5">
            <a:alphaModFix amt="82000"/>
            <a:extLst>
              <a:ext uri="{28A0092B-C50C-407E-A947-70E740481C1C}">
                <a14:useLocalDpi xmlns:a14="http://schemas.microsoft.com/office/drawing/2010/main" val="0"/>
              </a:ext>
            </a:extLst>
          </a:blip>
          <a:srcRect l="43125"/>
          <a:stretch/>
        </p:blipFill>
        <p:spPr>
          <a:xfrm flipH="1">
            <a:off x="-313925" y="1685958"/>
            <a:ext cx="3484398" cy="3473676"/>
          </a:xfrm>
          <a:prstGeom prst="ellipse">
            <a:avLst/>
          </a:prstGeom>
          <a:effectLst>
            <a:softEdge rad="482600"/>
          </a:effectLst>
        </p:spPr>
      </p:pic>
      <p:pic>
        <p:nvPicPr>
          <p:cNvPr id="136" name="Picture 135"/>
          <p:cNvPicPr>
            <a:picLocks noChangeAspect="1"/>
          </p:cNvPicPr>
          <p:nvPr/>
        </p:nvPicPr>
        <p:blipFill>
          <a:blip r:embed="rId6">
            <a:extLst>
              <a:ext uri="{BEBA8EAE-BF5A-486C-A8C5-ECC9F3942E4B}">
                <a14:imgProps xmlns:a14="http://schemas.microsoft.com/office/drawing/2010/main">
                  <a14:imgLayer r:embed="rId7">
                    <a14:imgEffect>
                      <a14:backgroundRemoval t="19867" b="96000" l="3423" r="96985">
                        <a14:foregroundMark x1="30644" y1="28133" x2="30644" y2="28133"/>
                        <a14:foregroundMark x1="60717" y1="27067" x2="60717" y2="27067"/>
                        <a14:foregroundMark x1="78240" y1="25733" x2="78240" y2="25733"/>
                        <a14:foregroundMark x1="84515" y1="34133" x2="84515" y2="34133"/>
                        <a14:foregroundMark x1="15240" y1="23200" x2="15240" y2="23200"/>
                        <a14:foregroundMark x1="16300" y1="58533" x2="16300" y2="58533"/>
                        <a14:foregroundMark x1="23879" y1="56933" x2="23879" y2="56933"/>
                        <a14:foregroundMark x1="38957" y1="56267" x2="38957" y2="56267"/>
                        <a14:foregroundMark x1="53056" y1="58667" x2="53056" y2="58667"/>
                        <a14:foregroundMark x1="70334" y1="56400" x2="70334" y2="56400"/>
                        <a14:foregroundMark x1="83945" y1="59733" x2="83945" y2="59733"/>
                        <a14:foregroundMark x1="79299" y1="81333" x2="79299" y2="81333"/>
                        <a14:foregroundMark x1="63488" y1="85867" x2="63488" y2="85867"/>
                        <a14:foregroundMark x1="46210" y1="79200" x2="46210" y2="79200"/>
                        <a14:foregroundMark x1="31622" y1="79600" x2="31622" y2="79600"/>
                        <a14:foregroundMark x1="14507" y1="80800" x2="14507" y2="80800"/>
                        <a14:foregroundMark x1="21679" y1="30533" x2="21679" y2="30533"/>
                        <a14:foregroundMark x1="31459" y1="63600" x2="31459" y2="63600"/>
                        <a14:foregroundMark x1="47840" y1="66133" x2="47840" y2="66133"/>
                        <a14:foregroundMark x1="78077" y1="57733" x2="78077" y2="57733"/>
                        <a14:foregroundMark x1="95355" y1="64533" x2="95355" y2="64533"/>
                        <a14:foregroundMark x1="83374" y1="66667" x2="83374" y2="66667"/>
                        <a14:foregroundMark x1="94377" y1="32800" x2="94377" y2="32800"/>
                        <a14:foregroundMark x1="95029" y1="23600" x2="95029" y2="23600"/>
                        <a14:foregroundMark x1="83374" y1="22533" x2="83374" y2="22533"/>
                        <a14:foregroundMark x1="83619" y1="42267" x2="83619" y2="42267"/>
                        <a14:foregroundMark x1="67889" y1="67200" x2="67889" y2="67200"/>
                        <a14:foregroundMark x1="10921" y1="30133" x2="10921" y2="30133"/>
                        <a14:foregroundMark x1="5053" y1="65067" x2="5053" y2="65067"/>
                        <a14:foregroundMark x1="68541" y1="82533" x2="68541" y2="82533"/>
                        <a14:foregroundMark x1="62999" y1="93867" x2="62999" y2="93867"/>
                        <a14:foregroundMark x1="37245" y1="91733" x2="37245" y2="91733"/>
                        <a14:foregroundMark x1="85412" y1="47733" x2="85412" y2="47733"/>
                        <a14:foregroundMark x1="62266" y1="54533" x2="62266" y2="54533"/>
                        <a14:foregroundMark x1="29503" y1="24533" x2="29503" y2="24533"/>
                        <a14:foregroundMark x1="31948" y1="56667" x2="31948" y2="56667"/>
                        <a14:foregroundMark x1="62836" y1="48400" x2="62836" y2="48400"/>
                        <a14:foregroundMark x1="20375" y1="90933" x2="20375" y2="90933"/>
                        <a14:foregroundMark x1="69275" y1="91867" x2="69275" y2="91867"/>
                        <a14:foregroundMark x1="52812" y1="82800" x2="52812" y2="82800"/>
                        <a14:foregroundMark x1="29829" y1="74133" x2="29829" y2="74133"/>
                        <a14:foregroundMark x1="78403" y1="89600" x2="78403" y2="89600"/>
                        <a14:foregroundMark x1="91117" y1="66667" x2="91117" y2="66667"/>
                        <a14:foregroundMark x1="74980" y1="55200" x2="74980" y2="55200"/>
                        <a14:foregroundMark x1="46699" y1="55733" x2="46699" y2="55733"/>
                        <a14:foregroundMark x1="68949" y1="40000" x2="68949" y2="40000"/>
                        <a14:foregroundMark x1="4482" y1="54933" x2="4482" y2="54933"/>
                        <a14:foregroundMark x1="11899" y1="34667" x2="11899" y2="34667"/>
                        <a14:foregroundMark x1="14914" y1="34667" x2="14914" y2="34667"/>
                        <a14:foregroundMark x1="59006" y1="34400" x2="59006" y2="34400"/>
                        <a14:foregroundMark x1="55094" y1="35067" x2="55094" y2="35067"/>
                        <a14:foregroundMark x1="55827" y1="37600" x2="55827" y2="37600"/>
                        <a14:foregroundMark x1="90709" y1="34800" x2="90709" y2="34800"/>
                        <a14:foregroundMark x1="89161" y1="60800" x2="89161" y2="60800"/>
                        <a14:foregroundMark x1="89568" y1="52400" x2="89568" y2="52400"/>
                        <a14:foregroundMark x1="43358" y1="60133" x2="43358" y2="60133"/>
                        <a14:foregroundMark x1="41565" y1="76933" x2="41565" y2="76933"/>
                        <a14:foregroundMark x1="37408" y1="48667" x2="37408" y2="48667"/>
                        <a14:foregroundMark x1="45232" y1="50533" x2="45232" y2="50533"/>
                        <a14:foregroundMark x1="56235" y1="57067" x2="56235" y2="57067"/>
                        <a14:foregroundMark x1="41646" y1="61333" x2="41646" y2="61333"/>
                        <a14:foregroundMark x1="11817" y1="85600" x2="11817" y2="85600"/>
                        <a14:foregroundMark x1="27547" y1="89600" x2="27547" y2="89600"/>
                        <a14:foregroundMark x1="14099" y1="87067" x2="14099" y2="87067"/>
                        <a14:foregroundMark x1="57946" y1="86133" x2="57946" y2="86133"/>
                        <a14:foregroundMark x1="57539" y1="76667" x2="57539" y2="76667"/>
                        <a14:foregroundMark x1="76284" y1="75600" x2="76284" y2="75600"/>
                        <a14:foregroundMark x1="45640" y1="91200" x2="45640" y2="91200"/>
                        <a14:foregroundMark x1="40098" y1="85200" x2="40098" y2="85200"/>
                        <a14:foregroundMark x1="10350" y1="61467" x2="10350" y2="61467"/>
                        <a14:foregroundMark x1="4808" y1="29467" x2="4808" y2="29467"/>
                        <a14:foregroundMark x1="47677" y1="85333" x2="36675" y2="74667"/>
                        <a14:foregroundMark x1="26650" y1="63200" x2="26650" y2="63200"/>
                        <a14:foregroundMark x1="24531" y1="64800" x2="24531" y2="64800"/>
                        <a14:foregroundMark x1="27628" y1="50000" x2="27628" y2="50000"/>
                        <a14:foregroundMark x1="28525" y1="62267" x2="28525" y2="62267"/>
                        <a14:foregroundMark x1="12388" y1="50267" x2="12388" y2="50267"/>
                        <a14:foregroundMark x1="7661" y1="48400" x2="14751" y2="57067"/>
                        <a14:foregroundMark x1="5949" y1="40533" x2="8965" y2="33867"/>
                        <a14:foregroundMark x1="52078" y1="28533" x2="58517" y2="22400"/>
                        <a14:foregroundMark x1="76447" y1="93067" x2="68949" y2="75600"/>
                        <a14:foregroundMark x1="45395" y1="25733" x2="45395" y2="25733"/>
                        <a14:foregroundMark x1="6031" y1="90267" x2="6031" y2="90267"/>
                        <a14:foregroundMark x1="8068" y1="75733" x2="8068" y2="75733"/>
                        <a14:foregroundMark x1="5786" y1="74667" x2="12225" y2="77467"/>
                        <a14:foregroundMark x1="42706" y1="47467" x2="40505" y2="53600"/>
                        <a14:foregroundMark x1="77099" y1="47733" x2="70579" y2="67333"/>
                        <a14:foregroundMark x1="47514" y1="56800" x2="38386" y2="68133"/>
                        <a14:foregroundMark x1="31622" y1="72933" x2="21353" y2="94800"/>
                        <a14:foregroundMark x1="36104" y1="21733" x2="47351" y2="41600"/>
                        <a14:foregroundMark x1="73839" y1="33200" x2="73839" y2="33200"/>
                        <a14:foregroundMark x1="76121" y1="30933" x2="76121" y2="30933"/>
                        <a14:foregroundMark x1="27628" y1="58267" x2="27628" y2="58267"/>
                        <a14:foregroundMark x1="21190" y1="50533" x2="21190" y2="50533"/>
                        <a14:foregroundMark x1="24694" y1="48133" x2="20619" y2="57600"/>
                        <a14:backgroundMark x1="81418" y1="71867" x2="81744" y2="93600"/>
                      </a14:backgroundRemoval>
                    </a14:imgEffect>
                  </a14:imgLayer>
                </a14:imgProps>
              </a:ext>
              <a:ext uri="{28A0092B-C50C-407E-A947-70E740481C1C}">
                <a14:useLocalDpi xmlns:a14="http://schemas.microsoft.com/office/drawing/2010/main" val="0"/>
              </a:ext>
            </a:extLst>
          </a:blip>
          <a:stretch>
            <a:fillRect/>
          </a:stretch>
        </p:blipFill>
        <p:spPr>
          <a:xfrm>
            <a:off x="79139" y="424002"/>
            <a:ext cx="2159561" cy="1639349"/>
          </a:xfrm>
          <a:prstGeom prst="rect">
            <a:avLst/>
          </a:prstGeom>
          <a:ln>
            <a:noFill/>
          </a:ln>
          <a:effectLst>
            <a:outerShdw blurRad="292100" dist="139700" dir="2700000" algn="tl" rotWithShape="0">
              <a:srgbClr val="333333">
                <a:alpha val="65000"/>
              </a:srgbClr>
            </a:outerShdw>
          </a:effectLst>
        </p:spPr>
      </p:pic>
      <p:sp>
        <p:nvSpPr>
          <p:cNvPr id="137" name="TextBox 136"/>
          <p:cNvSpPr txBox="1"/>
          <p:nvPr/>
        </p:nvSpPr>
        <p:spPr>
          <a:xfrm>
            <a:off x="20007" y="155318"/>
            <a:ext cx="6084890" cy="461665"/>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a:outerShdw blurRad="63500" sx="102000" sy="102000" algn="ctr" rotWithShape="0">
              <a:prstClr val="black">
                <a:alpha val="40000"/>
              </a:prstClr>
            </a:outerShdw>
          </a:effectLst>
        </p:spPr>
        <p:txBody>
          <a:bodyPr wrap="square" rtlCol="0">
            <a:spAutoFit/>
          </a:bodyPr>
          <a:lstStyle>
            <a:defPPr>
              <a:defRPr lang="en-US"/>
            </a:defPPr>
            <a:lvl1pPr>
              <a:defRPr sz="2400" b="1">
                <a:solidFill>
                  <a:schemeClr val="bg1"/>
                </a:solidFill>
                <a:effectLst>
                  <a:outerShdw blurRad="50800" dist="38100" dir="18900000" algn="bl" rotWithShape="0">
                    <a:prstClr val="black">
                      <a:alpha val="40000"/>
                    </a:prst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err="1"/>
              <a:t>AmeriGEOSS</a:t>
            </a:r>
            <a:r>
              <a:rPr lang="en-US" dirty="0"/>
              <a:t> for SDG’s</a:t>
            </a:r>
          </a:p>
        </p:txBody>
      </p:sp>
      <p:grpSp>
        <p:nvGrpSpPr>
          <p:cNvPr id="161" name="Group 160"/>
          <p:cNvGrpSpPr/>
          <p:nvPr/>
        </p:nvGrpSpPr>
        <p:grpSpPr>
          <a:xfrm>
            <a:off x="9250517" y="2605666"/>
            <a:ext cx="2465935" cy="1634260"/>
            <a:chOff x="1468638" y="-1763413"/>
            <a:chExt cx="2465935" cy="1634260"/>
          </a:xfrm>
        </p:grpSpPr>
        <p:pic>
          <p:nvPicPr>
            <p:cNvPr id="162" name="Picture 161" descr="Presentation Author/Graphics: &#10;Eldrich L. Frazier&#10;Federal Geographic Data Committee&#10;https://www.fgdc.gov " title="FGDC"/>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68638" y="-1763413"/>
              <a:ext cx="2465935" cy="1634260"/>
            </a:xfrm>
            <a:prstGeom prst="rect">
              <a:avLst/>
            </a:prstGeom>
          </p:spPr>
        </p:pic>
        <p:pic>
          <p:nvPicPr>
            <p:cNvPr id="163" name="Picture 162" descr="Presentation Author/Graphics: &#10;Eldrich L. Frazier&#10;Federal Geographic Data Committee&#10;https://www.fgdc.gov " title="FGDC"/>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9032" y="-1759999"/>
              <a:ext cx="668759" cy="668759"/>
            </a:xfrm>
            <a:prstGeom prst="rect">
              <a:avLst/>
            </a:prstGeom>
          </p:spPr>
        </p:pic>
        <p:pic>
          <p:nvPicPr>
            <p:cNvPr id="164" name="Picture 163" descr="Presentation Author/Graphics: &#10;Eldrich L. Frazier&#10;Federal Geographic Data Committee&#10;https://www.fgdc.gov " title="FGDC"/>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469033" y="-1089547"/>
              <a:ext cx="668758" cy="460607"/>
            </a:xfrm>
            <a:prstGeom prst="rect">
              <a:avLst/>
            </a:prstGeom>
            <a:noFill/>
            <a:ln>
              <a:noFill/>
            </a:ln>
          </p:spPr>
        </p:pic>
      </p:grpSp>
      <p:grpSp>
        <p:nvGrpSpPr>
          <p:cNvPr id="165" name="Group 164"/>
          <p:cNvGrpSpPr/>
          <p:nvPr/>
        </p:nvGrpSpPr>
        <p:grpSpPr>
          <a:xfrm>
            <a:off x="9230292" y="803812"/>
            <a:ext cx="2457589" cy="1641669"/>
            <a:chOff x="-1228795" y="-1795481"/>
            <a:chExt cx="2457589" cy="1641669"/>
          </a:xfrm>
        </p:grpSpPr>
        <p:pic>
          <p:nvPicPr>
            <p:cNvPr id="166" name="Picture 165" descr="Presentation Author/Graphics: &#10;Eldrich L. Frazier&#10;Federal Geographic Data Committee&#10;https://www.fgdc.gov "/>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28795" y="-1795481"/>
              <a:ext cx="2457589" cy="1641669"/>
            </a:xfrm>
            <a:prstGeom prst="rect">
              <a:avLst/>
            </a:prstGeom>
            <a:effectLst>
              <a:outerShdw blurRad="50800" dist="76200" dir="2700000" algn="tl" rotWithShape="0">
                <a:prstClr val="black">
                  <a:alpha val="40000"/>
                </a:prstClr>
              </a:outerShdw>
            </a:effectLst>
          </p:spPr>
        </p:pic>
        <p:pic>
          <p:nvPicPr>
            <p:cNvPr id="167" name="Picture 166" descr="Presentation Author/Graphics: &#10;Eldrich L. Frazier&#10;Federal Geographic Data Committee&#10;https://www.fgdc.gov "/>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28795" y="-1795481"/>
              <a:ext cx="633847" cy="633847"/>
            </a:xfrm>
            <a:prstGeom prst="rect">
              <a:avLst/>
            </a:prstGeom>
            <a:effectLst>
              <a:outerShdw blurRad="50800" dist="38100" dir="2700000" algn="tl" rotWithShape="0">
                <a:prstClr val="black">
                  <a:alpha val="40000"/>
                </a:prstClr>
              </a:outerShdw>
            </a:effectLst>
          </p:spPr>
        </p:pic>
        <p:pic>
          <p:nvPicPr>
            <p:cNvPr id="168" name="Picture 167" descr="Presentation Author/Graphics: &#10;Eldrich L. Frazier&#10;Federal Geographic Data Committee&#10;https://www.fgdc.gov "/>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228795" y="-1161634"/>
              <a:ext cx="632724" cy="422659"/>
            </a:xfrm>
            <a:prstGeom prst="rect">
              <a:avLst/>
            </a:prstGeom>
          </p:spPr>
        </p:pic>
      </p:grpSp>
      <p:pic>
        <p:nvPicPr>
          <p:cNvPr id="37" name="Picture 36"/>
          <p:cNvPicPr>
            <a:picLocks noChangeAspect="1"/>
          </p:cNvPicPr>
          <p:nvPr/>
        </p:nvPicPr>
        <p:blipFill>
          <a:blip r:embed="rId14">
            <a:extLst>
              <a:ext uri="{BEBA8EAE-BF5A-486C-A8C5-ECC9F3942E4B}">
                <a14:imgProps xmlns:a14="http://schemas.microsoft.com/office/drawing/2010/main">
                  <a14:imgLayer r:embed="rId15">
                    <a14:imgEffect>
                      <a14:backgroundRemoval t="11867" b="100000" l="900" r="99200">
                        <a14:foregroundMark x1="10800" y1="42667" x2="39600" y2="48400"/>
                        <a14:foregroundMark x1="8500" y1="40933" x2="16900" y2="57333"/>
                        <a14:foregroundMark x1="17800" y1="57067" x2="28300" y2="55600"/>
                        <a14:foregroundMark x1="13600" y1="40000" x2="30800" y2="36667"/>
                        <a14:foregroundMark x1="2300" y1="72133" x2="48000" y2="97600"/>
                        <a14:foregroundMark x1="51200" y1="92400" x2="66400" y2="74000"/>
                        <a14:foregroundMark x1="95200" y1="51333" x2="97100" y2="50933"/>
                        <a14:foregroundMark x1="83900" y1="49467" x2="83900" y2="49467"/>
                        <a14:foregroundMark x1="71400" y1="14000" x2="71400" y2="14000"/>
                        <a14:foregroundMark x1="69000" y1="14133" x2="69000" y2="14133"/>
                        <a14:foregroundMark x1="70000" y1="14000" x2="70000" y2="14000"/>
                        <a14:foregroundMark x1="74900" y1="14000" x2="68300" y2="14133"/>
                        <a14:backgroundMark x1="71400" y1="69467" x2="75500" y2="71067"/>
                        <a14:backgroundMark x1="61500" y1="96133" x2="96400" y2="72533"/>
                        <a14:backgroundMark x1="23700" y1="57733" x2="24800" y2="57867"/>
                      </a14:backgroundRemoval>
                    </a14:imgEffect>
                  </a14:imgLayer>
                </a14:imgProps>
              </a:ext>
              <a:ext uri="{28A0092B-C50C-407E-A947-70E740481C1C}">
                <a14:useLocalDpi xmlns:a14="http://schemas.microsoft.com/office/drawing/2010/main" val="0"/>
              </a:ext>
            </a:extLst>
          </a:blip>
          <a:stretch>
            <a:fillRect/>
          </a:stretch>
        </p:blipFill>
        <p:spPr>
          <a:xfrm>
            <a:off x="5388137" y="4178408"/>
            <a:ext cx="3530653" cy="2647989"/>
          </a:xfrm>
          <a:prstGeom prst="rect">
            <a:avLst/>
          </a:prstGeom>
          <a:effectLst>
            <a:outerShdw blurRad="50800" dist="38100" dir="8100000" algn="tr" rotWithShape="0">
              <a:prstClr val="black">
                <a:alpha val="40000"/>
              </a:prstClr>
            </a:outerShdw>
          </a:effectLst>
        </p:spPr>
      </p:pic>
      <p:pic>
        <p:nvPicPr>
          <p:cNvPr id="5" name="Picture 4"/>
          <p:cNvPicPr>
            <a:picLocks noChangeAspect="1"/>
          </p:cNvPicPr>
          <p:nvPr/>
        </p:nvPicPr>
        <p:blipFill rotWithShape="1">
          <a:blip r:embed="rId16">
            <a:extLst>
              <a:ext uri="{BEBA8EAE-BF5A-486C-A8C5-ECC9F3942E4B}">
                <a14:imgProps xmlns:a14="http://schemas.microsoft.com/office/drawing/2010/main">
                  <a14:imgLayer r:embed="rId17">
                    <a14:imgEffect>
                      <a14:backgroundRemoval t="75946" b="92558" l="77622" r="97633">
                        <a14:foregroundMark x1="77622" y1="84189" x2="77622" y2="84189"/>
                      </a14:backgroundRemoval>
                    </a14:imgEffect>
                  </a14:imgLayer>
                </a14:imgProps>
              </a:ext>
              <a:ext uri="{28A0092B-C50C-407E-A947-70E740481C1C}">
                <a14:useLocalDpi xmlns:a14="http://schemas.microsoft.com/office/drawing/2010/main" val="0"/>
              </a:ext>
            </a:extLst>
          </a:blip>
          <a:srcRect l="76401" t="75326" r="3298" b="8166"/>
          <a:stretch/>
        </p:blipFill>
        <p:spPr>
          <a:xfrm>
            <a:off x="3151218" y="5240658"/>
            <a:ext cx="2018794" cy="1132195"/>
          </a:xfrm>
          <a:prstGeom prst="rect">
            <a:avLst/>
          </a:prstGeom>
          <a:effectLst>
            <a:reflection blurRad="6350" stA="52000" endA="300" endPos="35000" dir="5400000" sy="-100000" algn="bl" rotWithShape="0"/>
          </a:effectLst>
        </p:spPr>
      </p:pic>
      <p:sp>
        <p:nvSpPr>
          <p:cNvPr id="172" name="Rounded Rectangle 171"/>
          <p:cNvSpPr/>
          <p:nvPr/>
        </p:nvSpPr>
        <p:spPr>
          <a:xfrm>
            <a:off x="127767" y="6333462"/>
            <a:ext cx="2504950" cy="463640"/>
          </a:xfrm>
          <a:prstGeom prst="roundRect">
            <a:avLst/>
          </a:prstGeom>
          <a:gradFill flip="none" rotWithShape="1">
            <a:gsLst>
              <a:gs pos="76000">
                <a:schemeClr val="tx1">
                  <a:lumMod val="75000"/>
                  <a:lumOff val="25000"/>
                </a:schemeClr>
              </a:gs>
              <a:gs pos="100000">
                <a:srgbClr val="595959">
                  <a:alpha val="49000"/>
                </a:srgbClr>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b="1" spc="-70" dirty="0">
                <a:solidFill>
                  <a:schemeClr val="bg1"/>
                </a:solidFill>
                <a:effectLst>
                  <a:innerShdw blurRad="63500" dist="50800" dir="16200000">
                    <a:prstClr val="black">
                      <a:alpha val="40000"/>
                    </a:prstClr>
                  </a:innerShdw>
                </a:effectLst>
                <a:ea typeface="Arial" charset="0"/>
                <a:cs typeface="Arial" charset="0"/>
              </a:rPr>
              <a:t>Communities of Practice</a:t>
            </a:r>
          </a:p>
        </p:txBody>
      </p:sp>
      <p:pic>
        <p:nvPicPr>
          <p:cNvPr id="171" name="Picture 170"/>
          <p:cNvPicPr>
            <a:picLocks noChangeAspect="1"/>
          </p:cNvPicPr>
          <p:nvPr/>
        </p:nvPicPr>
        <p:blipFill rotWithShape="1">
          <a:blip r:embed="rId18">
            <a:extLst>
              <a:ext uri="{BEBA8EAE-BF5A-486C-A8C5-ECC9F3942E4B}">
                <a14:imgProps xmlns:a14="http://schemas.microsoft.com/office/drawing/2010/main">
                  <a14:imgLayer r:embed="rId19">
                    <a14:imgEffect>
                      <a14:backgroundRemoval t="77800" b="92834" l="24503" r="41058">
                        <a14:foregroundMark x1="77622" y1="84189" x2="77622" y2="84189"/>
                        <a14:foregroundMark x1="31450" y1="83488" x2="31865" y2="89802"/>
                        <a14:foregroundMark x1="28253" y1="83939" x2="28149" y2="90103"/>
                        <a14:foregroundMark x1="34647" y1="83638" x2="34543" y2="90103"/>
                        <a14:foregroundMark x1="26387" y1="79604" x2="28046" y2="80807"/>
                        <a14:foregroundMark x1="30309" y1="79153" x2="32590" y2="81258"/>
                        <a14:foregroundMark x1="36098" y1="79153" x2="34750" y2="80957"/>
                        <a14:foregroundMark x1="40228" y1="79153" x2="38068" y2="80506"/>
                        <a14:foregroundMark x1="27441" y1="81934" x2="27614" y2="82636"/>
                        <a14:foregroundMark x1="32141" y1="81584" x2="31934" y2="82586"/>
                        <a14:foregroundMark x1="32970" y1="80782" x2="32970" y2="81584"/>
                      </a14:backgroundRemoval>
                    </a14:imgEffect>
                  </a14:imgLayer>
                </a14:imgProps>
              </a:ext>
              <a:ext uri="{28A0092B-C50C-407E-A947-70E740481C1C}">
                <a14:useLocalDpi xmlns:a14="http://schemas.microsoft.com/office/drawing/2010/main" val="0"/>
              </a:ext>
            </a:extLst>
          </a:blip>
          <a:srcRect l="24501" t="77472" r="59134" b="8561"/>
          <a:stretch/>
        </p:blipFill>
        <p:spPr>
          <a:xfrm>
            <a:off x="53337" y="4769533"/>
            <a:ext cx="2653810" cy="1561942"/>
          </a:xfrm>
          <a:prstGeom prst="rect">
            <a:avLst/>
          </a:prstGeom>
          <a:effectLst>
            <a:reflection blurRad="6350" stA="52000" endA="300" endPos="35000" dir="5400000" sy="-100000" algn="bl" rotWithShape="0"/>
          </a:effectLst>
        </p:spPr>
      </p:pic>
      <p:grpSp>
        <p:nvGrpSpPr>
          <p:cNvPr id="7" name="Group 6"/>
          <p:cNvGrpSpPr/>
          <p:nvPr/>
        </p:nvGrpSpPr>
        <p:grpSpPr>
          <a:xfrm>
            <a:off x="9258493" y="3724185"/>
            <a:ext cx="2198970" cy="2932767"/>
            <a:chOff x="6311667" y="2261919"/>
            <a:chExt cx="2198970" cy="2932767"/>
          </a:xfrm>
        </p:grpSpPr>
        <p:grpSp>
          <p:nvGrpSpPr>
            <p:cNvPr id="50" name="Group 49"/>
            <p:cNvGrpSpPr/>
            <p:nvPr/>
          </p:nvGrpSpPr>
          <p:grpSpPr>
            <a:xfrm>
              <a:off x="6311667" y="3070327"/>
              <a:ext cx="2198970" cy="2124359"/>
              <a:chOff x="2620279" y="1741460"/>
              <a:chExt cx="6640730" cy="6035413"/>
            </a:xfrm>
            <a:effectLst>
              <a:outerShdw blurRad="63500" sx="102000" sy="102000" algn="ctr" rotWithShape="0">
                <a:prstClr val="black">
                  <a:alpha val="40000"/>
                </a:prstClr>
              </a:outerShdw>
            </a:effectLst>
            <a:scene3d>
              <a:camera prst="perspectiveRelaxed" fov="0">
                <a:rot lat="17973601" lon="0" rev="0"/>
              </a:camera>
              <a:lightRig rig="threePt" dir="t"/>
            </a:scene3d>
          </p:grpSpPr>
          <p:grpSp>
            <p:nvGrpSpPr>
              <p:cNvPr id="91" name="Group 90"/>
              <p:cNvGrpSpPr/>
              <p:nvPr/>
            </p:nvGrpSpPr>
            <p:grpSpPr>
              <a:xfrm>
                <a:off x="2620279" y="1741460"/>
                <a:ext cx="6640730" cy="6035413"/>
                <a:chOff x="2151012" y="2311880"/>
                <a:chExt cx="3794429" cy="3793414"/>
              </a:xfrm>
            </p:grpSpPr>
            <p:sp>
              <p:nvSpPr>
                <p:cNvPr id="96" name="Block Arc 95"/>
                <p:cNvSpPr/>
                <p:nvPr/>
              </p:nvSpPr>
              <p:spPr>
                <a:xfrm>
                  <a:off x="2151016" y="2311880"/>
                  <a:ext cx="3769743" cy="3769743"/>
                </a:xfrm>
                <a:prstGeom prst="blockArc">
                  <a:avLst>
                    <a:gd name="adj1" fmla="val 16151241"/>
                    <a:gd name="adj2" fmla="val 21548656"/>
                    <a:gd name="adj3" fmla="val 18963"/>
                  </a:avLst>
                </a:prstGeom>
                <a:solidFill>
                  <a:srgbClr val="27BFE5"/>
                </a:solidFill>
                <a:ln w="25400">
                  <a:solidFill>
                    <a:srgbClr val="27BFE5"/>
                  </a:solidFill>
                </a:ln>
                <a:sp3d prstMaterial="matte">
                  <a:bevelT w="0" h="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97" name="Block Arc 96"/>
                <p:cNvSpPr/>
                <p:nvPr/>
              </p:nvSpPr>
              <p:spPr>
                <a:xfrm rot="5400000">
                  <a:off x="2151012" y="2335549"/>
                  <a:ext cx="3769743" cy="3769743"/>
                </a:xfrm>
                <a:prstGeom prst="blockArc">
                  <a:avLst>
                    <a:gd name="adj1" fmla="val 16151241"/>
                    <a:gd name="adj2" fmla="val 21484617"/>
                    <a:gd name="adj3" fmla="val 19236"/>
                  </a:avLst>
                </a:prstGeom>
                <a:solidFill>
                  <a:srgbClr val="3D7E44"/>
                </a:solidFill>
                <a:ln w="25400">
                  <a:solidFill>
                    <a:srgbClr val="3D7E44"/>
                  </a:solidFill>
                </a:ln>
                <a:sp3d prstMaterial="matte">
                  <a:bevelT w="0" h="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98" name="Block Arc 97"/>
                <p:cNvSpPr/>
                <p:nvPr/>
              </p:nvSpPr>
              <p:spPr>
                <a:xfrm rot="10800000">
                  <a:off x="2165231" y="2335551"/>
                  <a:ext cx="3769743" cy="3769743"/>
                </a:xfrm>
                <a:prstGeom prst="blockArc">
                  <a:avLst>
                    <a:gd name="adj1" fmla="val 16151241"/>
                    <a:gd name="adj2" fmla="val 21548202"/>
                    <a:gd name="adj3" fmla="val 19250"/>
                  </a:avLst>
                </a:prstGeom>
                <a:solidFill>
                  <a:srgbClr val="1E97D4"/>
                </a:solidFill>
                <a:ln w="25400">
                  <a:solidFill>
                    <a:srgbClr val="0B96D9"/>
                  </a:solidFill>
                </a:ln>
                <a:sp3d prstMaterial="matte">
                  <a:bevelT w="0" h="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99" name="Block Arc 98"/>
                <p:cNvSpPr/>
                <p:nvPr/>
              </p:nvSpPr>
              <p:spPr>
                <a:xfrm rot="16200000">
                  <a:off x="2175698" y="2311880"/>
                  <a:ext cx="3769743" cy="3769743"/>
                </a:xfrm>
                <a:prstGeom prst="blockArc">
                  <a:avLst>
                    <a:gd name="adj1" fmla="val 16151241"/>
                    <a:gd name="adj2" fmla="val 21485688"/>
                    <a:gd name="adj3" fmla="val 18949"/>
                  </a:avLst>
                </a:prstGeom>
                <a:solidFill>
                  <a:srgbClr val="59BA46"/>
                </a:solidFill>
                <a:ln w="25400">
                  <a:solidFill>
                    <a:srgbClr val="55C22B"/>
                  </a:solidFill>
                </a:ln>
                <a:sp3d prstMaterial="matte">
                  <a:bevelT w="0" h="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pic>
            <p:nvPicPr>
              <p:cNvPr id="92" name="Picture 91"/>
              <p:cNvPicPr>
                <a:picLocks noChangeAspect="1"/>
              </p:cNvPicPr>
              <p:nvPr/>
            </p:nvPicPr>
            <p:blipFill rotWithShape="1">
              <a:blip r:embed="rId20">
                <a:extLst>
                  <a:ext uri="{28A0092B-C50C-407E-A947-70E740481C1C}">
                    <a14:useLocalDpi xmlns:a14="http://schemas.microsoft.com/office/drawing/2010/main" val="0"/>
                  </a:ext>
                </a:extLst>
              </a:blip>
              <a:srcRect l="-1" r="4625" b="7677"/>
              <a:stretch/>
            </p:blipFill>
            <p:spPr>
              <a:xfrm rot="17990410">
                <a:off x="3173876" y="2970573"/>
                <a:ext cx="863451" cy="835818"/>
              </a:xfrm>
              <a:prstGeom prst="rect">
                <a:avLst/>
              </a:prstGeom>
              <a:sp3d prstMaterial="matte"/>
            </p:spPr>
          </p:pic>
          <p:pic>
            <p:nvPicPr>
              <p:cNvPr id="93" name="Picture 92"/>
              <p:cNvPicPr>
                <a:picLocks noChangeAspect="1"/>
              </p:cNvPicPr>
              <p:nvPr/>
            </p:nvPicPr>
            <p:blipFill rotWithShape="1">
              <a:blip r:embed="rId21">
                <a:extLst>
                  <a:ext uri="{28A0092B-C50C-407E-A947-70E740481C1C}">
                    <a14:useLocalDpi xmlns:a14="http://schemas.microsoft.com/office/drawing/2010/main" val="0"/>
                  </a:ext>
                </a:extLst>
              </a:blip>
              <a:srcRect r="5021" b="7628"/>
              <a:stretch/>
            </p:blipFill>
            <p:spPr>
              <a:xfrm rot="19202640">
                <a:off x="7556862" y="5990885"/>
                <a:ext cx="859866" cy="836258"/>
              </a:xfrm>
              <a:prstGeom prst="rect">
                <a:avLst/>
              </a:prstGeom>
              <a:sp3d prstMaterial="matte"/>
            </p:spPr>
          </p:pic>
          <p:pic>
            <p:nvPicPr>
              <p:cNvPr id="94" name="Picture 93"/>
              <p:cNvPicPr>
                <a:picLocks noChangeAspect="1"/>
              </p:cNvPicPr>
              <p:nvPr/>
            </p:nvPicPr>
            <p:blipFill rotWithShape="1">
              <a:blip r:embed="rId22">
                <a:extLst>
                  <a:ext uri="{28A0092B-C50C-407E-A947-70E740481C1C}">
                    <a14:useLocalDpi xmlns:a14="http://schemas.microsoft.com/office/drawing/2010/main" val="0"/>
                  </a:ext>
                </a:extLst>
              </a:blip>
              <a:srcRect l="1" t="1" r="4072" b="5618"/>
              <a:stretch/>
            </p:blipFill>
            <p:spPr>
              <a:xfrm rot="2708449">
                <a:off x="3526624" y="5970745"/>
                <a:ext cx="868455" cy="854454"/>
              </a:xfrm>
              <a:prstGeom prst="rect">
                <a:avLst/>
              </a:prstGeom>
              <a:effectLst>
                <a:softEdge rad="0"/>
              </a:effectLst>
              <a:sp3d prstMaterial="matte"/>
            </p:spPr>
          </p:pic>
          <p:pic>
            <p:nvPicPr>
              <p:cNvPr id="95" name="Picture 94"/>
              <p:cNvPicPr>
                <a:picLocks noChangeAspect="1"/>
              </p:cNvPicPr>
              <p:nvPr/>
            </p:nvPicPr>
            <p:blipFill rotWithShape="1">
              <a:blip r:embed="rId23">
                <a:extLst>
                  <a:ext uri="{28A0092B-C50C-407E-A947-70E740481C1C}">
                    <a14:useLocalDpi xmlns:a14="http://schemas.microsoft.com/office/drawing/2010/main" val="0"/>
                  </a:ext>
                </a:extLst>
              </a:blip>
              <a:srcRect r="5441" b="7452"/>
              <a:stretch/>
            </p:blipFill>
            <p:spPr>
              <a:xfrm rot="3774388">
                <a:off x="7876343" y="3005954"/>
                <a:ext cx="805358" cy="890606"/>
              </a:xfrm>
              <a:prstGeom prst="rect">
                <a:avLst/>
              </a:prstGeom>
              <a:effectLst>
                <a:softEdge rad="0"/>
              </a:effectLst>
              <a:sp3d prstMaterial="matte"/>
            </p:spPr>
          </p:pic>
        </p:grpSp>
        <p:grpSp>
          <p:nvGrpSpPr>
            <p:cNvPr id="57" name="Group 56"/>
            <p:cNvGrpSpPr/>
            <p:nvPr/>
          </p:nvGrpSpPr>
          <p:grpSpPr>
            <a:xfrm>
              <a:off x="6637166" y="2685695"/>
              <a:ext cx="1566081" cy="1526949"/>
              <a:chOff x="3434251" y="743821"/>
              <a:chExt cx="5323498" cy="5339828"/>
            </a:xfrm>
            <a:effectLst>
              <a:outerShdw blurRad="63500" sx="102000" sy="102000" algn="ctr" rotWithShape="0">
                <a:prstClr val="black">
                  <a:alpha val="40000"/>
                </a:prstClr>
              </a:outerShdw>
            </a:effectLst>
            <a:scene3d>
              <a:camera prst="perspectiveRelaxed" fov="0">
                <a:rot lat="18177620" lon="19496739" rev="2424450"/>
              </a:camera>
              <a:lightRig rig="threePt" dir="t"/>
            </a:scene3d>
          </p:grpSpPr>
          <p:grpSp>
            <p:nvGrpSpPr>
              <p:cNvPr id="74" name="Group 73"/>
              <p:cNvGrpSpPr/>
              <p:nvPr/>
            </p:nvGrpSpPr>
            <p:grpSpPr>
              <a:xfrm>
                <a:off x="3434251" y="743821"/>
                <a:ext cx="5323498" cy="5339828"/>
                <a:chOff x="3434250" y="743821"/>
                <a:chExt cx="5323498" cy="5339828"/>
              </a:xfrm>
            </p:grpSpPr>
            <p:sp>
              <p:nvSpPr>
                <p:cNvPr id="83" name="Freeform 82"/>
                <p:cNvSpPr/>
                <p:nvPr/>
              </p:nvSpPr>
              <p:spPr>
                <a:xfrm>
                  <a:off x="4121686" y="743821"/>
                  <a:ext cx="2000131" cy="2001358"/>
                </a:xfrm>
                <a:custGeom>
                  <a:avLst/>
                  <a:gdLst>
                    <a:gd name="connsiteX0" fmla="*/ 1990643 w 2000131"/>
                    <a:gd name="connsiteY0" fmla="*/ 0 h 2001358"/>
                    <a:gd name="connsiteX1" fmla="*/ 2000131 w 2000131"/>
                    <a:gd name="connsiteY1" fmla="*/ 479 h 2001358"/>
                    <a:gd name="connsiteX2" fmla="*/ 2000131 w 2000131"/>
                    <a:gd name="connsiteY2" fmla="*/ 1567108 h 2001358"/>
                    <a:gd name="connsiteX3" fmla="*/ 1990642 w 2000131"/>
                    <a:gd name="connsiteY3" fmla="*/ 1566569 h 2001358"/>
                    <a:gd name="connsiteX4" fmla="*/ 1132948 w 2000131"/>
                    <a:gd name="connsiteY4" fmla="*/ 1971055 h 2001358"/>
                    <a:gd name="connsiteX5" fmla="*/ 1110288 w 2000131"/>
                    <a:gd name="connsiteY5" fmla="*/ 2001358 h 2001358"/>
                    <a:gd name="connsiteX6" fmla="*/ 0 w 2000131"/>
                    <a:gd name="connsiteY6" fmla="*/ 891070 h 2001358"/>
                    <a:gd name="connsiteX7" fmla="*/ 96956 w 2000131"/>
                    <a:gd name="connsiteY7" fmla="*/ 784391 h 2001358"/>
                    <a:gd name="connsiteX8" fmla="*/ 1990643 w 2000131"/>
                    <a:gd name="connsiteY8" fmla="*/ 0 h 200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131" h="2001358">
                      <a:moveTo>
                        <a:pt x="1990643" y="0"/>
                      </a:moveTo>
                      <a:lnTo>
                        <a:pt x="2000131" y="479"/>
                      </a:lnTo>
                      <a:lnTo>
                        <a:pt x="2000131" y="1567108"/>
                      </a:lnTo>
                      <a:lnTo>
                        <a:pt x="1990642" y="1566569"/>
                      </a:lnTo>
                      <a:cubicBezTo>
                        <a:pt x="1645341" y="1566569"/>
                        <a:pt x="1336815" y="1724026"/>
                        <a:pt x="1132948" y="1971055"/>
                      </a:cubicBezTo>
                      <a:lnTo>
                        <a:pt x="1110288" y="2001358"/>
                      </a:lnTo>
                      <a:lnTo>
                        <a:pt x="0" y="891070"/>
                      </a:lnTo>
                      <a:lnTo>
                        <a:pt x="96956" y="784391"/>
                      </a:lnTo>
                      <a:cubicBezTo>
                        <a:pt x="581593" y="299754"/>
                        <a:pt x="1251112" y="0"/>
                        <a:pt x="1990643" y="0"/>
                      </a:cubicBezTo>
                      <a:close/>
                    </a:path>
                  </a:pathLst>
                </a:custGeom>
                <a:solidFill>
                  <a:srgbClr val="12699F"/>
                </a:solidFill>
                <a:ln>
                  <a:noFill/>
                </a:ln>
                <a:sp3d prstMaterial="matte">
                  <a:bevelT w="0" h="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4" name="Freeform 83"/>
                <p:cNvSpPr/>
                <p:nvPr/>
              </p:nvSpPr>
              <p:spPr>
                <a:xfrm>
                  <a:off x="6114631" y="744762"/>
                  <a:ext cx="1993618" cy="2026382"/>
                </a:xfrm>
                <a:custGeom>
                  <a:avLst/>
                  <a:gdLst>
                    <a:gd name="connsiteX0" fmla="*/ 0 w 1993618"/>
                    <a:gd name="connsiteY0" fmla="*/ 0 h 2026382"/>
                    <a:gd name="connsiteX1" fmla="*/ 255186 w 1993618"/>
                    <a:gd name="connsiteY1" fmla="*/ 12886 h 2026382"/>
                    <a:gd name="connsiteX2" fmla="*/ 1875055 w 1993618"/>
                    <a:gd name="connsiteY2" fmla="*/ 783450 h 2026382"/>
                    <a:gd name="connsiteX3" fmla="*/ 1993618 w 1993618"/>
                    <a:gd name="connsiteY3" fmla="*/ 913901 h 2026382"/>
                    <a:gd name="connsiteX4" fmla="*/ 881137 w 1993618"/>
                    <a:gd name="connsiteY4" fmla="*/ 2026382 h 2026382"/>
                    <a:gd name="connsiteX5" fmla="*/ 839061 w 1993618"/>
                    <a:gd name="connsiteY5" fmla="*/ 1970114 h 2026382"/>
                    <a:gd name="connsiteX6" fmla="*/ 108999 w 1993618"/>
                    <a:gd name="connsiteY6" fmla="*/ 1572876 h 2026382"/>
                    <a:gd name="connsiteX7" fmla="*/ 0 w 1993618"/>
                    <a:gd name="connsiteY7" fmla="*/ 1566686 h 2026382"/>
                    <a:gd name="connsiteX8" fmla="*/ 0 w 1993618"/>
                    <a:gd name="connsiteY8" fmla="*/ 0 h 2026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3618" h="2026382">
                      <a:moveTo>
                        <a:pt x="0" y="0"/>
                      </a:moveTo>
                      <a:lnTo>
                        <a:pt x="255186" y="12886"/>
                      </a:lnTo>
                      <a:cubicBezTo>
                        <a:pt x="885390" y="76886"/>
                        <a:pt x="1450999" y="359393"/>
                        <a:pt x="1875055" y="783450"/>
                      </a:cubicBezTo>
                      <a:lnTo>
                        <a:pt x="1993618" y="913901"/>
                      </a:lnTo>
                      <a:lnTo>
                        <a:pt x="881137" y="2026382"/>
                      </a:lnTo>
                      <a:lnTo>
                        <a:pt x="839061" y="1970114"/>
                      </a:lnTo>
                      <a:cubicBezTo>
                        <a:pt x="660678" y="1753964"/>
                        <a:pt x="402165" y="1606392"/>
                        <a:pt x="108999" y="1572876"/>
                      </a:cubicBezTo>
                      <a:lnTo>
                        <a:pt x="0" y="1566686"/>
                      </a:lnTo>
                      <a:lnTo>
                        <a:pt x="0" y="0"/>
                      </a:lnTo>
                      <a:close/>
                    </a:path>
                  </a:pathLst>
                </a:custGeom>
                <a:solidFill>
                  <a:srgbClr val="FCC511"/>
                </a:solidFill>
                <a:ln>
                  <a:noFill/>
                </a:ln>
                <a:sp3d prstMaterial="matte">
                  <a:bevelT w="0" h="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5" name="Freeform 84"/>
                <p:cNvSpPr/>
                <p:nvPr/>
              </p:nvSpPr>
              <p:spPr>
                <a:xfrm>
                  <a:off x="3434250" y="1625336"/>
                  <a:ext cx="1792190" cy="1992708"/>
                </a:xfrm>
                <a:custGeom>
                  <a:avLst/>
                  <a:gdLst>
                    <a:gd name="connsiteX0" fmla="*/ 681278 w 1792190"/>
                    <a:gd name="connsiteY0" fmla="*/ 0 h 1992708"/>
                    <a:gd name="connsiteX1" fmla="*/ 1792190 w 1792190"/>
                    <a:gd name="connsiteY1" fmla="*/ 1110913 h 1992708"/>
                    <a:gd name="connsiteX2" fmla="*/ 1756397 w 1792190"/>
                    <a:gd name="connsiteY2" fmla="*/ 1158779 h 1992708"/>
                    <a:gd name="connsiteX3" fmla="*/ 1566568 w 1792190"/>
                    <a:gd name="connsiteY3" fmla="*/ 1780234 h 1992708"/>
                    <a:gd name="connsiteX4" fmla="*/ 1573817 w 1792190"/>
                    <a:gd name="connsiteY4" fmla="*/ 1907866 h 1992708"/>
                    <a:gd name="connsiteX5" fmla="*/ 1588404 w 1792190"/>
                    <a:gd name="connsiteY5" fmla="*/ 1992708 h 1992708"/>
                    <a:gd name="connsiteX6" fmla="*/ 10729 w 1792190"/>
                    <a:gd name="connsiteY6" fmla="*/ 1992708 h 1992708"/>
                    <a:gd name="connsiteX7" fmla="*/ 0 w 1792190"/>
                    <a:gd name="connsiteY7" fmla="*/ 1780234 h 1992708"/>
                    <a:gd name="connsiteX8" fmla="*/ 611543 w 1792190"/>
                    <a:gd name="connsiteY8" fmla="*/ 76728 h 1992708"/>
                    <a:gd name="connsiteX9" fmla="*/ 681278 w 1792190"/>
                    <a:gd name="connsiteY9" fmla="*/ 0 h 199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2190" h="1992708">
                      <a:moveTo>
                        <a:pt x="681278" y="0"/>
                      </a:moveTo>
                      <a:lnTo>
                        <a:pt x="1792190" y="1110913"/>
                      </a:lnTo>
                      <a:lnTo>
                        <a:pt x="1756397" y="1158779"/>
                      </a:lnTo>
                      <a:cubicBezTo>
                        <a:pt x="1636549" y="1336177"/>
                        <a:pt x="1566568" y="1550033"/>
                        <a:pt x="1566568" y="1780234"/>
                      </a:cubicBezTo>
                      <a:cubicBezTo>
                        <a:pt x="1566568" y="1823397"/>
                        <a:pt x="1569029" y="1865985"/>
                        <a:pt x="1573817" y="1907866"/>
                      </a:cubicBezTo>
                      <a:lnTo>
                        <a:pt x="1588404" y="1992708"/>
                      </a:lnTo>
                      <a:lnTo>
                        <a:pt x="10729" y="1992708"/>
                      </a:lnTo>
                      <a:lnTo>
                        <a:pt x="0" y="1780234"/>
                      </a:lnTo>
                      <a:cubicBezTo>
                        <a:pt x="0" y="1133145"/>
                        <a:pt x="229499" y="539657"/>
                        <a:pt x="611543" y="76728"/>
                      </a:cubicBezTo>
                      <a:lnTo>
                        <a:pt x="681278" y="0"/>
                      </a:lnTo>
                      <a:close/>
                    </a:path>
                  </a:pathLst>
                </a:custGeom>
                <a:solidFill>
                  <a:srgbClr val="F89D2A"/>
                </a:solidFill>
                <a:ln>
                  <a:noFill/>
                </a:ln>
                <a:sp3d prstMaterial="matte">
                  <a:bevelT w="0" h="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6" name="Freeform 85"/>
                <p:cNvSpPr/>
                <p:nvPr/>
              </p:nvSpPr>
              <p:spPr>
                <a:xfrm>
                  <a:off x="6984972" y="1665439"/>
                  <a:ext cx="1772776" cy="1968935"/>
                </a:xfrm>
                <a:custGeom>
                  <a:avLst/>
                  <a:gdLst>
                    <a:gd name="connsiteX0" fmla="*/ 1113105 w 1772776"/>
                    <a:gd name="connsiteY0" fmla="*/ 0 h 1968935"/>
                    <a:gd name="connsiteX1" fmla="*/ 1161234 w 1772776"/>
                    <a:gd name="connsiteY1" fmla="*/ 52955 h 1968935"/>
                    <a:gd name="connsiteX2" fmla="*/ 1772776 w 1772776"/>
                    <a:gd name="connsiteY2" fmla="*/ 1756461 h 1968935"/>
                    <a:gd name="connsiteX3" fmla="*/ 1762047 w 1772776"/>
                    <a:gd name="connsiteY3" fmla="*/ 1968935 h 1968935"/>
                    <a:gd name="connsiteX4" fmla="*/ 184371 w 1772776"/>
                    <a:gd name="connsiteY4" fmla="*/ 1968935 h 1968935"/>
                    <a:gd name="connsiteX5" fmla="*/ 198958 w 1772776"/>
                    <a:gd name="connsiteY5" fmla="*/ 1884093 h 1968935"/>
                    <a:gd name="connsiteX6" fmla="*/ 206206 w 1772776"/>
                    <a:gd name="connsiteY6" fmla="*/ 1756461 h 1968935"/>
                    <a:gd name="connsiteX7" fmla="*/ 16378 w 1772776"/>
                    <a:gd name="connsiteY7" fmla="*/ 1135006 h 1968935"/>
                    <a:gd name="connsiteX8" fmla="*/ 0 w 1772776"/>
                    <a:gd name="connsiteY8" fmla="*/ 1113104 h 1968935"/>
                    <a:gd name="connsiteX9" fmla="*/ 1113105 w 1772776"/>
                    <a:gd name="connsiteY9" fmla="*/ 0 h 196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776" h="1968935">
                      <a:moveTo>
                        <a:pt x="1113105" y="0"/>
                      </a:moveTo>
                      <a:lnTo>
                        <a:pt x="1161234" y="52955"/>
                      </a:lnTo>
                      <a:cubicBezTo>
                        <a:pt x="1543277" y="515884"/>
                        <a:pt x="1772776" y="1109372"/>
                        <a:pt x="1772776" y="1756461"/>
                      </a:cubicBezTo>
                      <a:lnTo>
                        <a:pt x="1762047" y="1968935"/>
                      </a:lnTo>
                      <a:lnTo>
                        <a:pt x="184371" y="1968935"/>
                      </a:lnTo>
                      <a:lnTo>
                        <a:pt x="198958" y="1884093"/>
                      </a:lnTo>
                      <a:cubicBezTo>
                        <a:pt x="203746" y="1842212"/>
                        <a:pt x="206206" y="1799624"/>
                        <a:pt x="206206" y="1756461"/>
                      </a:cubicBezTo>
                      <a:cubicBezTo>
                        <a:pt x="206206" y="1526260"/>
                        <a:pt x="136226" y="1312404"/>
                        <a:pt x="16378" y="1135006"/>
                      </a:cubicBezTo>
                      <a:lnTo>
                        <a:pt x="0" y="1113104"/>
                      </a:lnTo>
                      <a:lnTo>
                        <a:pt x="1113105" y="0"/>
                      </a:lnTo>
                      <a:close/>
                    </a:path>
                  </a:pathLst>
                </a:custGeom>
                <a:solidFill>
                  <a:srgbClr val="4CA247"/>
                </a:solidFill>
                <a:ln>
                  <a:noFill/>
                </a:ln>
                <a:sp3d prstMaterial="matte">
                  <a:bevelT w="0" h="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7" name="Freeform 86"/>
                <p:cNvSpPr/>
                <p:nvPr/>
              </p:nvSpPr>
              <p:spPr>
                <a:xfrm>
                  <a:off x="3445442" y="3627188"/>
                  <a:ext cx="2016131" cy="1790632"/>
                </a:xfrm>
                <a:custGeom>
                  <a:avLst/>
                  <a:gdLst>
                    <a:gd name="connsiteX0" fmla="*/ 0 w 2016131"/>
                    <a:gd name="connsiteY0" fmla="*/ 0 h 1790632"/>
                    <a:gd name="connsiteX1" fmla="*/ 1578785 w 2016131"/>
                    <a:gd name="connsiteY1" fmla="*/ 0 h 1790632"/>
                    <a:gd name="connsiteX2" fmla="*/ 1583840 w 2016131"/>
                    <a:gd name="connsiteY2" fmla="*/ 29402 h 1790632"/>
                    <a:gd name="connsiteX3" fmla="*/ 1959864 w 2016131"/>
                    <a:gd name="connsiteY3" fmla="*/ 636076 h 1790632"/>
                    <a:gd name="connsiteX4" fmla="*/ 2016131 w 2016131"/>
                    <a:gd name="connsiteY4" fmla="*/ 678152 h 1790632"/>
                    <a:gd name="connsiteX5" fmla="*/ 903651 w 2016131"/>
                    <a:gd name="connsiteY5" fmla="*/ 1790632 h 1790632"/>
                    <a:gd name="connsiteX6" fmla="*/ 773200 w 2016131"/>
                    <a:gd name="connsiteY6" fmla="*/ 1672069 h 1790632"/>
                    <a:gd name="connsiteX7" fmla="*/ 2636 w 2016131"/>
                    <a:gd name="connsiteY7" fmla="*/ 52200 h 1790632"/>
                    <a:gd name="connsiteX8" fmla="*/ 0 w 2016131"/>
                    <a:gd name="connsiteY8" fmla="*/ 0 h 179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131" h="1790632">
                      <a:moveTo>
                        <a:pt x="0" y="0"/>
                      </a:moveTo>
                      <a:lnTo>
                        <a:pt x="1578785" y="0"/>
                      </a:lnTo>
                      <a:lnTo>
                        <a:pt x="1583840" y="29402"/>
                      </a:lnTo>
                      <a:cubicBezTo>
                        <a:pt x="1639704" y="271405"/>
                        <a:pt x="1774592" y="483176"/>
                        <a:pt x="1959864" y="636076"/>
                      </a:cubicBezTo>
                      <a:lnTo>
                        <a:pt x="2016131" y="678152"/>
                      </a:lnTo>
                      <a:lnTo>
                        <a:pt x="903651" y="1790632"/>
                      </a:lnTo>
                      <a:lnTo>
                        <a:pt x="773200" y="1672069"/>
                      </a:lnTo>
                      <a:cubicBezTo>
                        <a:pt x="349143" y="1248013"/>
                        <a:pt x="66637" y="682404"/>
                        <a:pt x="2636" y="52200"/>
                      </a:cubicBezTo>
                      <a:lnTo>
                        <a:pt x="0" y="0"/>
                      </a:lnTo>
                      <a:close/>
                    </a:path>
                  </a:pathLst>
                </a:custGeom>
                <a:solidFill>
                  <a:srgbClr val="E5223D"/>
                </a:solidFill>
                <a:ln>
                  <a:noFill/>
                </a:ln>
                <a:sp3d prstMaterial="matte">
                  <a:bevelT w="0" h="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8" name="Freeform 87"/>
                <p:cNvSpPr/>
                <p:nvPr/>
              </p:nvSpPr>
              <p:spPr>
                <a:xfrm>
                  <a:off x="6756389" y="3643517"/>
                  <a:ext cx="1990168" cy="1769026"/>
                </a:xfrm>
                <a:custGeom>
                  <a:avLst/>
                  <a:gdLst>
                    <a:gd name="connsiteX0" fmla="*/ 411382 w 1990168"/>
                    <a:gd name="connsiteY0" fmla="*/ 0 h 1769026"/>
                    <a:gd name="connsiteX1" fmla="*/ 1990168 w 1990168"/>
                    <a:gd name="connsiteY1" fmla="*/ 0 h 1769026"/>
                    <a:gd name="connsiteX2" fmla="*/ 1987532 w 1990168"/>
                    <a:gd name="connsiteY2" fmla="*/ 52200 h 1769026"/>
                    <a:gd name="connsiteX3" fmla="*/ 1216968 w 1990168"/>
                    <a:gd name="connsiteY3" fmla="*/ 1672069 h 1769026"/>
                    <a:gd name="connsiteX4" fmla="*/ 1110290 w 1990168"/>
                    <a:gd name="connsiteY4" fmla="*/ 1769026 h 1769026"/>
                    <a:gd name="connsiteX5" fmla="*/ 0 w 1990168"/>
                    <a:gd name="connsiteY5" fmla="*/ 658736 h 1769026"/>
                    <a:gd name="connsiteX6" fmla="*/ 30303 w 1990168"/>
                    <a:gd name="connsiteY6" fmla="*/ 636076 h 1769026"/>
                    <a:gd name="connsiteX7" fmla="*/ 406327 w 1990168"/>
                    <a:gd name="connsiteY7" fmla="*/ 29402 h 1769026"/>
                    <a:gd name="connsiteX8" fmla="*/ 411382 w 1990168"/>
                    <a:gd name="connsiteY8" fmla="*/ 0 h 176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0168" h="1769026">
                      <a:moveTo>
                        <a:pt x="411382" y="0"/>
                      </a:moveTo>
                      <a:lnTo>
                        <a:pt x="1990168" y="0"/>
                      </a:lnTo>
                      <a:lnTo>
                        <a:pt x="1987532" y="52200"/>
                      </a:lnTo>
                      <a:cubicBezTo>
                        <a:pt x="1923532" y="682404"/>
                        <a:pt x="1641025" y="1248013"/>
                        <a:pt x="1216968" y="1672069"/>
                      </a:cubicBezTo>
                      <a:lnTo>
                        <a:pt x="1110290" y="1769026"/>
                      </a:lnTo>
                      <a:lnTo>
                        <a:pt x="0" y="658736"/>
                      </a:lnTo>
                      <a:lnTo>
                        <a:pt x="30303" y="636076"/>
                      </a:lnTo>
                      <a:cubicBezTo>
                        <a:pt x="215576" y="483176"/>
                        <a:pt x="350463" y="271405"/>
                        <a:pt x="406327" y="29402"/>
                      </a:cubicBezTo>
                      <a:lnTo>
                        <a:pt x="411382" y="0"/>
                      </a:lnTo>
                      <a:close/>
                    </a:path>
                  </a:pathLst>
                </a:custGeom>
                <a:solidFill>
                  <a:srgbClr val="C8212F"/>
                </a:solidFill>
                <a:ln>
                  <a:noFill/>
                </a:ln>
                <a:sp3d prstMaterial="matte">
                  <a:bevelT w="0" h="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9" name="Freeform 88"/>
                <p:cNvSpPr/>
                <p:nvPr/>
              </p:nvSpPr>
              <p:spPr>
                <a:xfrm>
                  <a:off x="6114631" y="4291457"/>
                  <a:ext cx="1761602" cy="1791368"/>
                </a:xfrm>
                <a:custGeom>
                  <a:avLst/>
                  <a:gdLst>
                    <a:gd name="connsiteX0" fmla="*/ 650688 w 1761602"/>
                    <a:gd name="connsiteY0" fmla="*/ 0 h 1791368"/>
                    <a:gd name="connsiteX1" fmla="*/ 1761602 w 1761602"/>
                    <a:gd name="connsiteY1" fmla="*/ 1110914 h 1791368"/>
                    <a:gd name="connsiteX2" fmla="*/ 1684875 w 1761602"/>
                    <a:gd name="connsiteY2" fmla="*/ 1180649 h 1791368"/>
                    <a:gd name="connsiteX3" fmla="*/ 221364 w 1761602"/>
                    <a:gd name="connsiteY3" fmla="*/ 1781584 h 1791368"/>
                    <a:gd name="connsiteX4" fmla="*/ 0 w 1761602"/>
                    <a:gd name="connsiteY4" fmla="*/ 1791368 h 1791368"/>
                    <a:gd name="connsiteX5" fmla="*/ 0 w 1761602"/>
                    <a:gd name="connsiteY5" fmla="*/ 224212 h 1791368"/>
                    <a:gd name="connsiteX6" fmla="*/ 150639 w 1761602"/>
                    <a:gd name="connsiteY6" fmla="*/ 212815 h 1791368"/>
                    <a:gd name="connsiteX7" fmla="*/ 602822 w 1761602"/>
                    <a:gd name="connsiteY7" fmla="*/ 35794 h 1791368"/>
                    <a:gd name="connsiteX8" fmla="*/ 650688 w 1761602"/>
                    <a:gd name="connsiteY8" fmla="*/ 0 h 179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1602" h="1791368">
                      <a:moveTo>
                        <a:pt x="650688" y="0"/>
                      </a:moveTo>
                      <a:lnTo>
                        <a:pt x="1761602" y="1110914"/>
                      </a:lnTo>
                      <a:lnTo>
                        <a:pt x="1684875" y="1180649"/>
                      </a:lnTo>
                      <a:cubicBezTo>
                        <a:pt x="1279811" y="1514937"/>
                        <a:pt x="774790" y="1732433"/>
                        <a:pt x="221364" y="1781584"/>
                      </a:cubicBezTo>
                      <a:lnTo>
                        <a:pt x="0" y="1791368"/>
                      </a:lnTo>
                      <a:lnTo>
                        <a:pt x="0" y="224212"/>
                      </a:lnTo>
                      <a:lnTo>
                        <a:pt x="150639" y="212815"/>
                      </a:lnTo>
                      <a:cubicBezTo>
                        <a:pt x="316218" y="187515"/>
                        <a:pt x="469774" y="125680"/>
                        <a:pt x="602822" y="35794"/>
                      </a:cubicBezTo>
                      <a:lnTo>
                        <a:pt x="650688" y="0"/>
                      </a:lnTo>
                      <a:close/>
                    </a:path>
                  </a:pathLst>
                </a:custGeom>
                <a:solidFill>
                  <a:srgbClr val="EE402C"/>
                </a:solidFill>
                <a:ln>
                  <a:noFill/>
                </a:ln>
                <a:sp3d prstMaterial="matte">
                  <a:bevelT w="0" h="190500"/>
                  <a:bevelB w="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90" name="Freeform 89"/>
                <p:cNvSpPr/>
                <p:nvPr/>
              </p:nvSpPr>
              <p:spPr>
                <a:xfrm>
                  <a:off x="4339539" y="4310874"/>
                  <a:ext cx="1765949" cy="1772775"/>
                </a:xfrm>
                <a:custGeom>
                  <a:avLst/>
                  <a:gdLst>
                    <a:gd name="connsiteX0" fmla="*/ 1113104 w 1765949"/>
                    <a:gd name="connsiteY0" fmla="*/ 0 h 1772775"/>
                    <a:gd name="connsiteX1" fmla="*/ 1135005 w 1765949"/>
                    <a:gd name="connsiteY1" fmla="*/ 16378 h 1772775"/>
                    <a:gd name="connsiteX2" fmla="*/ 1756460 w 1765949"/>
                    <a:gd name="connsiteY2" fmla="*/ 206206 h 1772775"/>
                    <a:gd name="connsiteX3" fmla="*/ 1765949 w 1765949"/>
                    <a:gd name="connsiteY3" fmla="*/ 205488 h 1772775"/>
                    <a:gd name="connsiteX4" fmla="*/ 1765949 w 1765949"/>
                    <a:gd name="connsiteY4" fmla="*/ 1772356 h 1772775"/>
                    <a:gd name="connsiteX5" fmla="*/ 1756461 w 1765949"/>
                    <a:gd name="connsiteY5" fmla="*/ 1772775 h 1772775"/>
                    <a:gd name="connsiteX6" fmla="*/ 52955 w 1765949"/>
                    <a:gd name="connsiteY6" fmla="*/ 1161233 h 1772775"/>
                    <a:gd name="connsiteX7" fmla="*/ 0 w 1765949"/>
                    <a:gd name="connsiteY7" fmla="*/ 1113104 h 1772775"/>
                    <a:gd name="connsiteX8" fmla="*/ 1113104 w 1765949"/>
                    <a:gd name="connsiteY8" fmla="*/ 0 h 17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5949" h="1772775">
                      <a:moveTo>
                        <a:pt x="1113104" y="0"/>
                      </a:moveTo>
                      <a:lnTo>
                        <a:pt x="1135005" y="16378"/>
                      </a:lnTo>
                      <a:cubicBezTo>
                        <a:pt x="1312403" y="136226"/>
                        <a:pt x="1526259" y="206206"/>
                        <a:pt x="1756460" y="206206"/>
                      </a:cubicBezTo>
                      <a:lnTo>
                        <a:pt x="1765949" y="205488"/>
                      </a:lnTo>
                      <a:lnTo>
                        <a:pt x="1765949" y="1772356"/>
                      </a:lnTo>
                      <a:lnTo>
                        <a:pt x="1756461" y="1772775"/>
                      </a:lnTo>
                      <a:cubicBezTo>
                        <a:pt x="1109372" y="1772775"/>
                        <a:pt x="515885" y="1543276"/>
                        <a:pt x="52955" y="1161233"/>
                      </a:cubicBezTo>
                      <a:lnTo>
                        <a:pt x="0" y="1113104"/>
                      </a:lnTo>
                      <a:lnTo>
                        <a:pt x="1113104" y="0"/>
                      </a:lnTo>
                      <a:close/>
                    </a:path>
                  </a:pathLst>
                </a:custGeom>
                <a:solidFill>
                  <a:srgbClr val="DEA73A"/>
                </a:solidFill>
                <a:ln>
                  <a:noFill/>
                </a:ln>
                <a:sp3d prstMaterial="matte">
                  <a:bevelT w="0" h="190500"/>
                  <a:bevelB w="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pic>
            <p:nvPicPr>
              <p:cNvPr id="75" name="Picture 7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865691">
                <a:off x="3698058" y="2294899"/>
                <a:ext cx="1082593" cy="1082593"/>
              </a:xfrm>
              <a:prstGeom prst="rect">
                <a:avLst/>
              </a:prstGeom>
              <a:effectLst/>
              <a:sp3d prstMaterial="matte"/>
            </p:spPr>
          </p:pic>
          <p:pic>
            <p:nvPicPr>
              <p:cNvPr id="76" name="Picture 7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rot="21266161">
                <a:off x="6360510" y="1203203"/>
                <a:ext cx="1082593" cy="1082593"/>
              </a:xfrm>
              <a:prstGeom prst="rect">
                <a:avLst/>
              </a:prstGeom>
              <a:effectLst/>
              <a:sp3d prstMaterial="matte"/>
            </p:spPr>
          </p:pic>
          <p:pic>
            <p:nvPicPr>
              <p:cNvPr id="77" name="Picture 76"/>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rot="20916368">
                <a:off x="6194068" y="4743588"/>
                <a:ext cx="1082593" cy="1082593"/>
              </a:xfrm>
              <a:prstGeom prst="rect">
                <a:avLst/>
              </a:prstGeom>
              <a:effectLst>
                <a:softEdge rad="25400"/>
              </a:effectLst>
              <a:sp3d prstMaterial="matte"/>
            </p:spPr>
          </p:pic>
          <p:pic>
            <p:nvPicPr>
              <p:cNvPr id="78" name="Picture 77"/>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21024257">
                <a:off x="7257444" y="3717032"/>
                <a:ext cx="1082593" cy="1082593"/>
              </a:xfrm>
              <a:prstGeom prst="rect">
                <a:avLst/>
              </a:prstGeom>
              <a:effectLst>
                <a:softEdge rad="25400"/>
              </a:effectLst>
              <a:sp3d prstMaterial="matte"/>
            </p:spPr>
          </p:pic>
          <p:pic>
            <p:nvPicPr>
              <p:cNvPr id="79" name="Picture 78"/>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20323069">
                <a:off x="7371581" y="2328083"/>
                <a:ext cx="1082593" cy="1082593"/>
              </a:xfrm>
              <a:prstGeom prst="rect">
                <a:avLst/>
              </a:prstGeom>
              <a:effectLst>
                <a:softEdge rad="12700"/>
              </a:effectLst>
              <a:sp3d prstMaterial="matte"/>
            </p:spPr>
          </p:pic>
          <p:pic>
            <p:nvPicPr>
              <p:cNvPr id="80" name="Picture 79"/>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rot="1412608">
                <a:off x="4849539" y="4806865"/>
                <a:ext cx="1082593" cy="1082593"/>
              </a:xfrm>
              <a:prstGeom prst="rect">
                <a:avLst/>
              </a:prstGeom>
              <a:effectLst>
                <a:softEdge rad="12700"/>
              </a:effectLst>
              <a:sp3d prstMaterial="matte"/>
            </p:spPr>
          </p:pic>
          <p:pic>
            <p:nvPicPr>
              <p:cNvPr id="81" name="Picture 80"/>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rot="1338291">
                <a:off x="3884711" y="3789648"/>
                <a:ext cx="1082593" cy="1082593"/>
              </a:xfrm>
              <a:prstGeom prst="rect">
                <a:avLst/>
              </a:prstGeom>
              <a:effectLst>
                <a:softEdge rad="12700"/>
              </a:effectLst>
              <a:sp3d prstMaterial="matte"/>
            </p:spPr>
          </p:pic>
          <p:pic>
            <p:nvPicPr>
              <p:cNvPr id="82" name="Picture 81"/>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743863" y="1241177"/>
                <a:ext cx="1081322" cy="1081322"/>
              </a:xfrm>
              <a:prstGeom prst="rect">
                <a:avLst/>
              </a:prstGeom>
              <a:effectLst>
                <a:softEdge rad="25400"/>
              </a:effectLst>
              <a:sp3d prstMaterial="matte"/>
            </p:spPr>
          </p:pic>
        </p:grpSp>
        <p:grpSp>
          <p:nvGrpSpPr>
            <p:cNvPr id="58" name="Group 57"/>
            <p:cNvGrpSpPr/>
            <p:nvPr/>
          </p:nvGrpSpPr>
          <p:grpSpPr>
            <a:xfrm>
              <a:off x="6948559" y="2349548"/>
              <a:ext cx="931009" cy="884702"/>
              <a:chOff x="5657839" y="457074"/>
              <a:chExt cx="2278300" cy="2164981"/>
            </a:xfrm>
            <a:effectLst>
              <a:outerShdw blurRad="63500" sx="102000" sy="102000" algn="ctr" rotWithShape="0">
                <a:prstClr val="black">
                  <a:alpha val="40000"/>
                </a:prstClr>
              </a:outerShdw>
            </a:effectLst>
            <a:scene3d>
              <a:camera prst="perspectiveRelaxed" fov="0">
                <a:rot lat="17973603" lon="0" rev="0"/>
              </a:camera>
              <a:lightRig rig="threePt" dir="t"/>
            </a:scene3d>
          </p:grpSpPr>
          <p:sp>
            <p:nvSpPr>
              <p:cNvPr id="65" name="Freeform 64"/>
              <p:cNvSpPr/>
              <p:nvPr/>
            </p:nvSpPr>
            <p:spPr>
              <a:xfrm rot="16200000">
                <a:off x="5695640" y="419597"/>
                <a:ext cx="1073946" cy="1148900"/>
              </a:xfrm>
              <a:custGeom>
                <a:avLst/>
                <a:gdLst>
                  <a:gd name="connsiteX0" fmla="*/ 1073946 w 1073946"/>
                  <a:gd name="connsiteY0" fmla="*/ 1145476 h 1148900"/>
                  <a:gd name="connsiteX1" fmla="*/ 1073783 w 1073946"/>
                  <a:gd name="connsiteY1" fmla="*/ 1148900 h 1148900"/>
                  <a:gd name="connsiteX2" fmla="*/ 1071146 w 1073946"/>
                  <a:gd name="connsiteY2" fmla="*/ 1148900 h 1148900"/>
                  <a:gd name="connsiteX3" fmla="*/ 1071154 w 1073946"/>
                  <a:gd name="connsiteY3" fmla="*/ 1148735 h 1148900"/>
                  <a:gd name="connsiteX4" fmla="*/ 393872 w 1073946"/>
                  <a:gd name="connsiteY4" fmla="*/ 1148735 h 1148900"/>
                  <a:gd name="connsiteX5" fmla="*/ 386151 w 1073946"/>
                  <a:gd name="connsiteY5" fmla="*/ 1072148 h 1148900"/>
                  <a:gd name="connsiteX6" fmla="*/ 636 w 1073946"/>
                  <a:gd name="connsiteY6" fmla="*/ 757944 h 1148900"/>
                  <a:gd name="connsiteX7" fmla="*/ 0 w 1073946"/>
                  <a:gd name="connsiteY7" fmla="*/ 758008 h 1148900"/>
                  <a:gd name="connsiteX8" fmla="*/ 0 w 1073946"/>
                  <a:gd name="connsiteY8" fmla="*/ 0 h 1148900"/>
                  <a:gd name="connsiteX9" fmla="*/ 98902 w 1073946"/>
                  <a:gd name="connsiteY9" fmla="*/ 5270 h 1148900"/>
                  <a:gd name="connsiteX10" fmla="*/ 1073946 w 1073946"/>
                  <a:gd name="connsiteY10" fmla="*/ 1145476 h 114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3946" h="1148900">
                    <a:moveTo>
                      <a:pt x="1073946" y="1145476"/>
                    </a:moveTo>
                    <a:lnTo>
                      <a:pt x="1073783" y="1148900"/>
                    </a:lnTo>
                    <a:lnTo>
                      <a:pt x="1071146" y="1148900"/>
                    </a:lnTo>
                    <a:lnTo>
                      <a:pt x="1071154" y="1148735"/>
                    </a:lnTo>
                    <a:lnTo>
                      <a:pt x="393872" y="1148735"/>
                    </a:lnTo>
                    <a:lnTo>
                      <a:pt x="386151" y="1072148"/>
                    </a:lnTo>
                    <a:cubicBezTo>
                      <a:pt x="349458" y="892832"/>
                      <a:pt x="190800" y="757944"/>
                      <a:pt x="636" y="757944"/>
                    </a:cubicBezTo>
                    <a:lnTo>
                      <a:pt x="0" y="758008"/>
                    </a:lnTo>
                    <a:lnTo>
                      <a:pt x="0" y="0"/>
                    </a:lnTo>
                    <a:lnTo>
                      <a:pt x="98902" y="5270"/>
                    </a:lnTo>
                    <a:cubicBezTo>
                      <a:pt x="646570" y="63964"/>
                      <a:pt x="1073946" y="552052"/>
                      <a:pt x="1073946" y="1145476"/>
                    </a:cubicBezTo>
                    <a:close/>
                  </a:path>
                </a:pathLst>
              </a:custGeom>
              <a:solidFill>
                <a:srgbClr val="A31C43"/>
              </a:solidFill>
              <a:ln>
                <a:noFill/>
              </a:ln>
              <a:sp3d prstMaterial="matte">
                <a:bevelT w="0" h="1270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66" name="Freeform 65"/>
              <p:cNvSpPr/>
              <p:nvPr/>
            </p:nvSpPr>
            <p:spPr>
              <a:xfrm rot="16200000">
                <a:off x="6835021" y="431917"/>
                <a:ext cx="1073161" cy="1129074"/>
              </a:xfrm>
              <a:custGeom>
                <a:avLst/>
                <a:gdLst>
                  <a:gd name="connsiteX0" fmla="*/ 1073161 w 1073161"/>
                  <a:gd name="connsiteY0" fmla="*/ 0 h 1129074"/>
                  <a:gd name="connsiteX1" fmla="*/ 1068339 w 1073161"/>
                  <a:gd name="connsiteY1" fmla="*/ 100780 h 1129074"/>
                  <a:gd name="connsiteX2" fmla="*/ 98902 w 1073161"/>
                  <a:gd name="connsiteY2" fmla="*/ 1123803 h 1129074"/>
                  <a:gd name="connsiteX3" fmla="*/ 0 w 1073161"/>
                  <a:gd name="connsiteY3" fmla="*/ 1129074 h 1129074"/>
                  <a:gd name="connsiteX4" fmla="*/ 0 w 1073161"/>
                  <a:gd name="connsiteY4" fmla="*/ 395797 h 1129074"/>
                  <a:gd name="connsiteX5" fmla="*/ 2651 w 1073161"/>
                  <a:gd name="connsiteY5" fmla="*/ 396064 h 1129074"/>
                  <a:gd name="connsiteX6" fmla="*/ 396161 w 1073161"/>
                  <a:gd name="connsiteY6" fmla="*/ 2554 h 1129074"/>
                  <a:gd name="connsiteX7" fmla="*/ 395904 w 1073161"/>
                  <a:gd name="connsiteY7" fmla="*/ 0 h 1129074"/>
                  <a:gd name="connsiteX8" fmla="*/ 1073161 w 1073161"/>
                  <a:gd name="connsiteY8" fmla="*/ 0 h 112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161" h="1129074">
                    <a:moveTo>
                      <a:pt x="1073161" y="0"/>
                    </a:moveTo>
                    <a:lnTo>
                      <a:pt x="1068339" y="100780"/>
                    </a:lnTo>
                    <a:cubicBezTo>
                      <a:pt x="1016428" y="640192"/>
                      <a:pt x="610058" y="1069023"/>
                      <a:pt x="98902" y="1123803"/>
                    </a:cubicBezTo>
                    <a:lnTo>
                      <a:pt x="0" y="1129074"/>
                    </a:lnTo>
                    <a:lnTo>
                      <a:pt x="0" y="395797"/>
                    </a:lnTo>
                    <a:lnTo>
                      <a:pt x="2651" y="396064"/>
                    </a:lnTo>
                    <a:cubicBezTo>
                      <a:pt x="219981" y="396064"/>
                      <a:pt x="396161" y="219884"/>
                      <a:pt x="396161" y="2554"/>
                    </a:cubicBezTo>
                    <a:lnTo>
                      <a:pt x="395904" y="0"/>
                    </a:lnTo>
                    <a:lnTo>
                      <a:pt x="1073161" y="0"/>
                    </a:lnTo>
                    <a:close/>
                  </a:path>
                </a:pathLst>
              </a:custGeom>
              <a:solidFill>
                <a:srgbClr val="DF2568"/>
              </a:solidFill>
              <a:ln>
                <a:noFill/>
              </a:ln>
              <a:sp3d prstMaterial="matte">
                <a:bevelT w="0" h="1270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67" name="Freeform 66"/>
              <p:cNvSpPr/>
              <p:nvPr/>
            </p:nvSpPr>
            <p:spPr>
              <a:xfrm rot="16200000">
                <a:off x="6610037" y="1333993"/>
                <a:ext cx="393889" cy="165"/>
              </a:xfrm>
              <a:custGeom>
                <a:avLst/>
                <a:gdLst>
                  <a:gd name="connsiteX0" fmla="*/ 393889 w 393889"/>
                  <a:gd name="connsiteY0" fmla="*/ 165 h 165"/>
                  <a:gd name="connsiteX1" fmla="*/ 0 w 393889"/>
                  <a:gd name="connsiteY1" fmla="*/ 165 h 165"/>
                  <a:gd name="connsiteX2" fmla="*/ 0 w 393889"/>
                  <a:gd name="connsiteY2" fmla="*/ 0 h 165"/>
                  <a:gd name="connsiteX3" fmla="*/ 393872 w 393889"/>
                  <a:gd name="connsiteY3" fmla="*/ 0 h 165"/>
                  <a:gd name="connsiteX4" fmla="*/ 393889 w 393889"/>
                  <a:gd name="connsiteY4" fmla="*/ 165 h 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89" h="165">
                    <a:moveTo>
                      <a:pt x="393889" y="165"/>
                    </a:moveTo>
                    <a:lnTo>
                      <a:pt x="0" y="165"/>
                    </a:lnTo>
                    <a:lnTo>
                      <a:pt x="0" y="0"/>
                    </a:lnTo>
                    <a:lnTo>
                      <a:pt x="393872" y="0"/>
                    </a:lnTo>
                    <a:lnTo>
                      <a:pt x="393889" y="165"/>
                    </a:lnTo>
                    <a:close/>
                  </a:path>
                </a:pathLst>
              </a:custGeom>
              <a:solidFill>
                <a:srgbClr val="DF2568"/>
              </a:solidFill>
              <a:ln>
                <a:noFill/>
              </a:ln>
              <a:sp3d prstMaterial="matte"/>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68" name="Freeform 67"/>
              <p:cNvSpPr/>
              <p:nvPr/>
            </p:nvSpPr>
            <p:spPr>
              <a:xfrm rot="16200000">
                <a:off x="6826575" y="1514456"/>
                <a:ext cx="1085313" cy="1129885"/>
              </a:xfrm>
              <a:custGeom>
                <a:avLst/>
                <a:gdLst>
                  <a:gd name="connsiteX0" fmla="*/ 1085313 w 1085313"/>
                  <a:gd name="connsiteY0" fmla="*/ 392336 h 1129885"/>
                  <a:gd name="connsiteX1" fmla="*/ 1085313 w 1085313"/>
                  <a:gd name="connsiteY1" fmla="*/ 1129885 h 1129885"/>
                  <a:gd name="connsiteX2" fmla="*/ 4830 w 1085313"/>
                  <a:gd name="connsiteY2" fmla="*/ 100945 h 1129885"/>
                  <a:gd name="connsiteX3" fmla="*/ 0 w 1085313"/>
                  <a:gd name="connsiteY3" fmla="*/ 0 h 1129885"/>
                  <a:gd name="connsiteX4" fmla="*/ 698215 w 1085313"/>
                  <a:gd name="connsiteY4" fmla="*/ 0 h 1129885"/>
                  <a:gd name="connsiteX5" fmla="*/ 706156 w 1085313"/>
                  <a:gd name="connsiteY5" fmla="*/ 78773 h 1129885"/>
                  <a:gd name="connsiteX6" fmla="*/ 1012365 w 1085313"/>
                  <a:gd name="connsiteY6" fmla="*/ 384982 h 1129885"/>
                  <a:gd name="connsiteX7" fmla="*/ 1085313 w 1085313"/>
                  <a:gd name="connsiteY7" fmla="*/ 392336 h 112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3" h="1129885">
                    <a:moveTo>
                      <a:pt x="1085313" y="392336"/>
                    </a:moveTo>
                    <a:lnTo>
                      <a:pt x="1085313" y="1129885"/>
                    </a:lnTo>
                    <a:cubicBezTo>
                      <a:pt x="522971" y="1129885"/>
                      <a:pt x="60449" y="678886"/>
                      <a:pt x="4830" y="100945"/>
                    </a:cubicBezTo>
                    <a:lnTo>
                      <a:pt x="0" y="0"/>
                    </a:lnTo>
                    <a:lnTo>
                      <a:pt x="698215" y="0"/>
                    </a:lnTo>
                    <a:lnTo>
                      <a:pt x="706156" y="78773"/>
                    </a:lnTo>
                    <a:cubicBezTo>
                      <a:pt x="737607" y="232473"/>
                      <a:pt x="858665" y="353531"/>
                      <a:pt x="1012365" y="384982"/>
                    </a:cubicBezTo>
                    <a:lnTo>
                      <a:pt x="1085313" y="392336"/>
                    </a:lnTo>
                    <a:close/>
                  </a:path>
                </a:pathLst>
              </a:custGeom>
              <a:solidFill>
                <a:srgbClr val="C08D2B"/>
              </a:solidFill>
              <a:ln>
                <a:noFill/>
              </a:ln>
              <a:sp3d prstMaterial="matte">
                <a:bevelT w="0" h="1270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69" name="Freeform 68"/>
              <p:cNvSpPr/>
              <p:nvPr/>
            </p:nvSpPr>
            <p:spPr>
              <a:xfrm rot="16200000">
                <a:off x="5689568" y="1499823"/>
                <a:ext cx="1086090" cy="1149548"/>
              </a:xfrm>
              <a:custGeom>
                <a:avLst/>
                <a:gdLst>
                  <a:gd name="connsiteX0" fmla="*/ 1086090 w 1086090"/>
                  <a:gd name="connsiteY0" fmla="*/ 0 h 1149548"/>
                  <a:gd name="connsiteX1" fmla="*/ 1086090 w 1086090"/>
                  <a:gd name="connsiteY1" fmla="*/ 758976 h 1149548"/>
                  <a:gd name="connsiteX2" fmla="*/ 1013814 w 1086090"/>
                  <a:gd name="connsiteY2" fmla="*/ 766263 h 1149548"/>
                  <a:gd name="connsiteX3" fmla="*/ 707605 w 1086090"/>
                  <a:gd name="connsiteY3" fmla="*/ 1072472 h 1149548"/>
                  <a:gd name="connsiteX4" fmla="*/ 699835 w 1086090"/>
                  <a:gd name="connsiteY4" fmla="*/ 1149548 h 1149548"/>
                  <a:gd name="connsiteX5" fmla="*/ 163 w 1086090"/>
                  <a:gd name="connsiteY5" fmla="*/ 1149548 h 1149548"/>
                  <a:gd name="connsiteX6" fmla="*/ 0 w 1086090"/>
                  <a:gd name="connsiteY6" fmla="*/ 1146124 h 1149548"/>
                  <a:gd name="connsiteX7" fmla="*/ 1086090 w 1086090"/>
                  <a:gd name="connsiteY7" fmla="*/ 0 h 114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6090" h="1149548">
                    <a:moveTo>
                      <a:pt x="1086090" y="0"/>
                    </a:moveTo>
                    <a:lnTo>
                      <a:pt x="1086090" y="758976"/>
                    </a:lnTo>
                    <a:lnTo>
                      <a:pt x="1013814" y="766263"/>
                    </a:lnTo>
                    <a:cubicBezTo>
                      <a:pt x="860114" y="797714"/>
                      <a:pt x="739056" y="918772"/>
                      <a:pt x="707605" y="1072472"/>
                    </a:cubicBezTo>
                    <a:lnTo>
                      <a:pt x="699835" y="1149548"/>
                    </a:lnTo>
                    <a:lnTo>
                      <a:pt x="163" y="1149548"/>
                    </a:lnTo>
                    <a:lnTo>
                      <a:pt x="0" y="1146124"/>
                    </a:lnTo>
                    <a:cubicBezTo>
                      <a:pt x="0" y="513138"/>
                      <a:pt x="486259" y="0"/>
                      <a:pt x="1086090" y="0"/>
                    </a:cubicBezTo>
                    <a:close/>
                  </a:path>
                </a:pathLst>
              </a:custGeom>
              <a:solidFill>
                <a:srgbClr val="F36A2E"/>
              </a:solidFill>
              <a:ln>
                <a:noFill/>
              </a:ln>
              <a:sp3d prstMaterial="matte">
                <a:bevelT w="0" h="1270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pic>
            <p:nvPicPr>
              <p:cNvPr id="70" name="Picture 69"/>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rot="19307801">
                <a:off x="7023328" y="1704360"/>
                <a:ext cx="580901" cy="550474"/>
              </a:xfrm>
              <a:prstGeom prst="rect">
                <a:avLst/>
              </a:prstGeom>
              <a:effectLst>
                <a:softEdge rad="25400"/>
              </a:effectLst>
              <a:sp3d prstMaterial="matte"/>
            </p:spPr>
          </p:pic>
          <p:pic>
            <p:nvPicPr>
              <p:cNvPr id="71" name="Picture 70"/>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rot="20743933">
                <a:off x="7125282" y="831943"/>
                <a:ext cx="580901" cy="550474"/>
              </a:xfrm>
              <a:prstGeom prst="rect">
                <a:avLst/>
              </a:prstGeom>
              <a:effectLst>
                <a:softEdge rad="25400"/>
              </a:effectLst>
              <a:sp3d prstMaterial="matte"/>
            </p:spPr>
          </p:pic>
          <p:pic>
            <p:nvPicPr>
              <p:cNvPr id="72" name="Picture 71"/>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rot="2824517">
                <a:off x="5955555" y="1695684"/>
                <a:ext cx="550474" cy="580901"/>
              </a:xfrm>
              <a:prstGeom prst="rect">
                <a:avLst/>
              </a:prstGeom>
              <a:effectLst>
                <a:softEdge rad="25400"/>
              </a:effectLst>
              <a:sp3d prstMaterial="matte"/>
            </p:spPr>
          </p:pic>
          <p:pic>
            <p:nvPicPr>
              <p:cNvPr id="73" name="Picture 72"/>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rot="626000">
                <a:off x="5874985" y="882612"/>
                <a:ext cx="580901" cy="550474"/>
              </a:xfrm>
              <a:prstGeom prst="rect">
                <a:avLst/>
              </a:prstGeom>
              <a:effectLst>
                <a:softEdge rad="25400"/>
              </a:effectLst>
              <a:sp3d prstMaterial="matte"/>
            </p:spPr>
          </p:pic>
        </p:grpSp>
        <p:grpSp>
          <p:nvGrpSpPr>
            <p:cNvPr id="59" name="Group 58"/>
            <p:cNvGrpSpPr/>
            <p:nvPr/>
          </p:nvGrpSpPr>
          <p:grpSpPr>
            <a:xfrm>
              <a:off x="7259989" y="2261919"/>
              <a:ext cx="318285" cy="289350"/>
              <a:chOff x="9138949" y="1047668"/>
              <a:chExt cx="1131722" cy="1131722"/>
            </a:xfrm>
            <a:effectLst>
              <a:outerShdw blurRad="63500" sx="102000" sy="102000" algn="ctr" rotWithShape="0">
                <a:prstClr val="black">
                  <a:alpha val="40000"/>
                </a:prstClr>
              </a:outerShdw>
            </a:effectLst>
            <a:scene3d>
              <a:camera prst="perspectiveRelaxed" fov="300000">
                <a:rot lat="18273590" lon="0" rev="0"/>
              </a:camera>
              <a:lightRig rig="threePt" dir="t"/>
            </a:scene3d>
          </p:grpSpPr>
          <p:sp>
            <p:nvSpPr>
              <p:cNvPr id="63" name="Oval 62"/>
              <p:cNvSpPr/>
              <p:nvPr/>
            </p:nvSpPr>
            <p:spPr>
              <a:xfrm>
                <a:off x="9138949" y="1047668"/>
                <a:ext cx="1131722" cy="1131722"/>
              </a:xfrm>
              <a:prstGeom prst="ellipse">
                <a:avLst/>
              </a:prstGeom>
              <a:solidFill>
                <a:srgbClr val="14496B"/>
              </a:solidFill>
              <a:sp3d prstMaterial="matte">
                <a:bevelT w="44450" h="1270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pic>
            <p:nvPicPr>
              <p:cNvPr id="64" name="Picture 63"/>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9365460" y="1275718"/>
                <a:ext cx="715836" cy="715836"/>
              </a:xfrm>
              <a:prstGeom prst="rect">
                <a:avLst/>
              </a:prstGeom>
              <a:effectLst>
                <a:softEdge rad="12700"/>
              </a:effectLst>
              <a:sp3d prstMaterial="matte"/>
            </p:spPr>
          </p:pic>
        </p:grpSp>
        <p:sp>
          <p:nvSpPr>
            <p:cNvPr id="60" name="TextBox 59"/>
            <p:cNvSpPr txBox="1"/>
            <p:nvPr/>
          </p:nvSpPr>
          <p:spPr>
            <a:xfrm>
              <a:off x="6755575" y="4457441"/>
              <a:ext cx="1388650" cy="369332"/>
            </a:xfrm>
            <a:prstGeom prst="rect">
              <a:avLst/>
            </a:prstGeom>
            <a:noFill/>
          </p:spPr>
          <p:txBody>
            <a:bodyPr wrap="none" rtlCol="0">
              <a:spAutoFit/>
            </a:bodyPr>
            <a:lstStyle/>
            <a:p>
              <a:pPr algn="ctr"/>
              <a:r>
                <a:rPr lang="en-US" dirty="0">
                  <a:solidFill>
                    <a:schemeClr val="bg1"/>
                  </a:solidFill>
                  <a:effectLst>
                    <a:outerShdw blurRad="50800" dist="38100" dir="2700000" algn="tl" rotWithShape="0">
                      <a:prstClr val="black">
                        <a:alpha val="40000"/>
                      </a:prstClr>
                    </a:outerShdw>
                  </a:effectLst>
                </a:rPr>
                <a:t>Environment</a:t>
              </a:r>
            </a:p>
          </p:txBody>
        </p:sp>
        <p:sp>
          <p:nvSpPr>
            <p:cNvPr id="61" name="TextBox 60"/>
            <p:cNvSpPr txBox="1"/>
            <p:nvPr/>
          </p:nvSpPr>
          <p:spPr>
            <a:xfrm>
              <a:off x="6875192" y="2831170"/>
              <a:ext cx="1090298" cy="369332"/>
            </a:xfrm>
            <a:prstGeom prst="rect">
              <a:avLst/>
            </a:prstGeom>
            <a:noFill/>
            <a:effectLst>
              <a:outerShdw blurRad="63500" sx="102000" sy="102000" algn="ctr" rotWithShape="0">
                <a:prstClr val="black">
                  <a:alpha val="40000"/>
                </a:prstClr>
              </a:outerShdw>
            </a:effectLst>
          </p:spPr>
          <p:txBody>
            <a:bodyPr wrap="none" rtlCol="0">
              <a:spAutoFit/>
            </a:bodyPr>
            <a:lstStyle/>
            <a:p>
              <a:pPr algn="ctr"/>
              <a:r>
                <a:rPr lang="en-US" dirty="0">
                  <a:solidFill>
                    <a:schemeClr val="bg1"/>
                  </a:solidFill>
                  <a:effectLst>
                    <a:outerShdw blurRad="50800" dist="38100" dir="2700000" algn="tl" rotWithShape="0">
                      <a:prstClr val="black">
                        <a:alpha val="40000"/>
                      </a:prstClr>
                    </a:outerShdw>
                  </a:effectLst>
                </a:rPr>
                <a:t>Economic</a:t>
              </a:r>
            </a:p>
          </p:txBody>
        </p:sp>
        <p:sp>
          <p:nvSpPr>
            <p:cNvPr id="62" name="TextBox 61"/>
            <p:cNvSpPr txBox="1"/>
            <p:nvPr/>
          </p:nvSpPr>
          <p:spPr>
            <a:xfrm>
              <a:off x="6968026" y="3673926"/>
              <a:ext cx="914930" cy="369332"/>
            </a:xfrm>
            <a:prstGeom prst="rect">
              <a:avLst/>
            </a:prstGeom>
            <a:noFill/>
            <a:effectLst>
              <a:outerShdw blurRad="63500" sx="102000" sy="102000" algn="ctr" rotWithShape="0">
                <a:prstClr val="black">
                  <a:alpha val="40000"/>
                </a:prstClr>
              </a:outerShdw>
            </a:effectLst>
          </p:spPr>
          <p:txBody>
            <a:bodyPr wrap="none" rtlCol="0">
              <a:spAutoFit/>
            </a:bodyPr>
            <a:lstStyle/>
            <a:p>
              <a:pPr algn="ctr"/>
              <a:r>
                <a:rPr lang="en-US">
                  <a:solidFill>
                    <a:schemeClr val="bg1"/>
                  </a:solidFill>
                  <a:effectLst>
                    <a:outerShdw blurRad="50800" dist="38100" dir="2700000" algn="tl" rotWithShape="0">
                      <a:prstClr val="black">
                        <a:alpha val="40000"/>
                      </a:prstClr>
                    </a:outerShdw>
                  </a:effectLst>
                </a:rPr>
                <a:t>Societal</a:t>
              </a:r>
              <a:endParaRPr lang="en-US" dirty="0">
                <a:solidFill>
                  <a:schemeClr val="bg1"/>
                </a:solidFill>
                <a:effectLst>
                  <a:outerShdw blurRad="50800" dist="38100" dir="2700000" algn="tl" rotWithShape="0">
                    <a:prstClr val="black">
                      <a:alpha val="40000"/>
                    </a:prstClr>
                  </a:outerShdw>
                </a:effectLst>
              </a:endParaRPr>
            </a:p>
          </p:txBody>
        </p:sp>
      </p:grpSp>
      <p:sp>
        <p:nvSpPr>
          <p:cNvPr id="107" name="Rounded Rectangle 106"/>
          <p:cNvSpPr/>
          <p:nvPr/>
        </p:nvSpPr>
        <p:spPr>
          <a:xfrm>
            <a:off x="5688513" y="6366556"/>
            <a:ext cx="2929900" cy="463640"/>
          </a:xfrm>
          <a:prstGeom prst="roundRect">
            <a:avLst/>
          </a:prstGeom>
          <a:gradFill flip="none" rotWithShape="1">
            <a:gsLst>
              <a:gs pos="76000">
                <a:schemeClr val="tx1">
                  <a:lumMod val="75000"/>
                  <a:lumOff val="25000"/>
                </a:schemeClr>
              </a:gs>
              <a:gs pos="100000">
                <a:srgbClr val="595959">
                  <a:alpha val="49000"/>
                </a:srgbClr>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b="1" spc="-70">
                <a:solidFill>
                  <a:schemeClr val="bg1"/>
                </a:solidFill>
                <a:effectLst>
                  <a:innerShdw blurRad="63500" dist="50800" dir="16200000">
                    <a:prstClr val="black">
                      <a:alpha val="40000"/>
                    </a:prstClr>
                  </a:innerShdw>
                </a:effectLst>
                <a:ea typeface="Arial" charset="0"/>
                <a:cs typeface="Arial" charset="0"/>
              </a:rPr>
              <a:t>Essential Variables &amp;  </a:t>
            </a:r>
            <a:r>
              <a:rPr lang="en-US" b="1" spc="-70" dirty="0">
                <a:solidFill>
                  <a:schemeClr val="bg1"/>
                </a:solidFill>
                <a:effectLst>
                  <a:innerShdw blurRad="63500" dist="50800" dir="16200000">
                    <a:prstClr val="black">
                      <a:alpha val="40000"/>
                    </a:prstClr>
                  </a:innerShdw>
                </a:effectLst>
                <a:ea typeface="Arial" charset="0"/>
                <a:cs typeface="Arial" charset="0"/>
              </a:rPr>
              <a:t>Indicators</a:t>
            </a:r>
          </a:p>
        </p:txBody>
      </p:sp>
      <p:pic>
        <p:nvPicPr>
          <p:cNvPr id="173" name="Picture 172"/>
          <p:cNvPicPr>
            <a:picLocks/>
          </p:cNvPicPr>
          <p:nvPr/>
        </p:nvPicPr>
        <p:blipFill rotWithShape="1">
          <a:blip r:embed="rId37">
            <a:clrChange>
              <a:clrFrom>
                <a:srgbClr val="FFFFFF"/>
              </a:clrFrom>
              <a:clrTo>
                <a:srgbClr val="FFFFFF">
                  <a:alpha val="0"/>
                </a:srgbClr>
              </a:clrTo>
            </a:clrChange>
            <a:extLst>
              <a:ext uri="{28A0092B-C50C-407E-A947-70E740481C1C}">
                <a14:useLocalDpi xmlns:a14="http://schemas.microsoft.com/office/drawing/2010/main" val="0"/>
              </a:ext>
            </a:extLst>
          </a:blip>
          <a:srcRect l="34772" t="6760" r="35476" b="7632"/>
          <a:stretch/>
        </p:blipFill>
        <p:spPr>
          <a:xfrm>
            <a:off x="1700010" y="4927393"/>
            <a:ext cx="279782" cy="281771"/>
          </a:xfrm>
          <a:prstGeom prst="ellipse">
            <a:avLst/>
          </a:prstGeom>
          <a:solidFill>
            <a:schemeClr val="bg1"/>
          </a:solidFill>
          <a:effectLst>
            <a:innerShdw blurRad="25400" dir="2160000">
              <a:schemeClr val="accent6">
                <a:lumMod val="75000"/>
              </a:schemeClr>
            </a:innerShdw>
            <a:softEdge rad="0"/>
          </a:effectLst>
        </p:spPr>
      </p:pic>
      <p:sp>
        <p:nvSpPr>
          <p:cNvPr id="174" name="Rounded Rectangle 173"/>
          <p:cNvSpPr/>
          <p:nvPr/>
        </p:nvSpPr>
        <p:spPr>
          <a:xfrm>
            <a:off x="9217571" y="6372853"/>
            <a:ext cx="2266506" cy="463640"/>
          </a:xfrm>
          <a:prstGeom prst="roundRect">
            <a:avLst/>
          </a:prstGeom>
          <a:gradFill flip="none" rotWithShape="1">
            <a:gsLst>
              <a:gs pos="76000">
                <a:schemeClr val="tx1">
                  <a:lumMod val="75000"/>
                  <a:lumOff val="25000"/>
                </a:schemeClr>
              </a:gs>
              <a:gs pos="100000">
                <a:srgbClr val="595959">
                  <a:alpha val="49000"/>
                </a:srgbClr>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b="1" spc="-70" dirty="0">
                <a:solidFill>
                  <a:schemeClr val="bg1"/>
                </a:solidFill>
                <a:effectLst>
                  <a:innerShdw blurRad="63500" dist="50800" dir="16200000">
                    <a:prstClr val="black">
                      <a:alpha val="40000"/>
                    </a:prstClr>
                  </a:innerShdw>
                </a:effectLst>
                <a:ea typeface="Arial" charset="0"/>
                <a:cs typeface="Arial" charset="0"/>
              </a:rPr>
              <a:t>Pilots and </a:t>
            </a:r>
            <a:r>
              <a:rPr lang="en-US" b="1" spc="-70">
                <a:solidFill>
                  <a:schemeClr val="bg1"/>
                </a:solidFill>
                <a:effectLst>
                  <a:innerShdw blurRad="63500" dist="50800" dir="16200000">
                    <a:prstClr val="black">
                      <a:alpha val="40000"/>
                    </a:prstClr>
                  </a:innerShdw>
                </a:effectLst>
                <a:ea typeface="Arial" charset="0"/>
                <a:cs typeface="Arial" charset="0"/>
              </a:rPr>
              <a:t>Use Cases</a:t>
            </a:r>
            <a:endParaRPr lang="en-US" b="1" spc="-70" dirty="0">
              <a:solidFill>
                <a:schemeClr val="bg1"/>
              </a:solidFill>
              <a:effectLst>
                <a:innerShdw blurRad="63500" dist="50800" dir="16200000">
                  <a:prstClr val="black">
                    <a:alpha val="40000"/>
                  </a:prstClr>
                </a:innerShdw>
              </a:effectLst>
              <a:ea typeface="Arial" charset="0"/>
              <a:cs typeface="Arial" charset="0"/>
            </a:endParaRPr>
          </a:p>
        </p:txBody>
      </p:sp>
      <p:sp>
        <p:nvSpPr>
          <p:cNvPr id="100" name="Rounded Rectangle 99"/>
          <p:cNvSpPr/>
          <p:nvPr/>
        </p:nvSpPr>
        <p:spPr>
          <a:xfrm>
            <a:off x="31108" y="2486583"/>
            <a:ext cx="2504950" cy="463640"/>
          </a:xfrm>
          <a:prstGeom prst="roundRect">
            <a:avLst/>
          </a:prstGeom>
          <a:gradFill flip="none" rotWithShape="1">
            <a:gsLst>
              <a:gs pos="76000">
                <a:schemeClr val="tx1">
                  <a:lumMod val="75000"/>
                  <a:lumOff val="25000"/>
                </a:schemeClr>
              </a:gs>
              <a:gs pos="100000">
                <a:srgbClr val="595959">
                  <a:alpha val="49000"/>
                </a:srgbClr>
              </a:gs>
              <a:gs pos="87000">
                <a:schemeClr val="tx1">
                  <a:lumMod val="65000"/>
                  <a:lumOff val="35000"/>
                </a:schemeClr>
              </a:gs>
              <a:gs pos="37000">
                <a:schemeClr val="tx1"/>
              </a:gs>
              <a:gs pos="5000">
                <a:schemeClr val="tx1">
                  <a:lumMod val="65000"/>
                  <a:lumOff val="35000"/>
                  <a:alpha val="34000"/>
                </a:schemeClr>
              </a:gs>
              <a:gs pos="0">
                <a:schemeClr val="tx1">
                  <a:lumMod val="65000"/>
                  <a:lumOff val="35000"/>
                  <a:alpha val="32000"/>
                </a:schemeClr>
              </a:gs>
            </a:gsLst>
            <a:lin ang="0" scaled="1"/>
            <a:tileRect/>
          </a:gradFill>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30" tIns="45715" rIns="91430" bIns="45715" rtlCol="0" anchor="ctr"/>
          <a:lstStyle/>
          <a:p>
            <a:pPr algn="ctr"/>
            <a:r>
              <a:rPr lang="en-US" b="1" spc="-70">
                <a:solidFill>
                  <a:schemeClr val="bg1"/>
                </a:solidFill>
                <a:effectLst>
                  <a:innerShdw blurRad="63500" dist="50800" dir="16200000">
                    <a:prstClr val="black">
                      <a:alpha val="40000"/>
                    </a:prstClr>
                  </a:innerShdw>
                </a:effectLst>
                <a:ea typeface="Arial" charset="0"/>
                <a:cs typeface="Arial" charset="0"/>
              </a:rPr>
              <a:t>Exploitation Platform</a:t>
            </a:r>
            <a:endParaRPr lang="en-US" b="1" spc="-70" dirty="0">
              <a:solidFill>
                <a:schemeClr val="bg1"/>
              </a:solidFill>
              <a:effectLst>
                <a:innerShdw blurRad="63500" dist="50800" dir="16200000">
                  <a:prstClr val="black">
                    <a:alpha val="40000"/>
                  </a:prstClr>
                </a:innerShdw>
              </a:effectLst>
              <a:ea typeface="Arial" charset="0"/>
              <a:cs typeface="Arial" charset="0"/>
            </a:endParaRPr>
          </a:p>
        </p:txBody>
      </p:sp>
      <p:sp>
        <p:nvSpPr>
          <p:cNvPr id="102" name="Rounded Rectangle 101" descr="Presentation Author/Graphics: Eldrich L Frazier&#10;Federal Geographic Data Committee&#10;https://www.fgdc.gov"/>
          <p:cNvSpPr/>
          <p:nvPr/>
        </p:nvSpPr>
        <p:spPr>
          <a:xfrm>
            <a:off x="101669" y="3092089"/>
            <a:ext cx="6656397" cy="1070075"/>
          </a:xfrm>
          <a:prstGeom prst="round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0"/>
            <a:r>
              <a:rPr lang="en-US" b="1" dirty="0">
                <a:solidFill>
                  <a:schemeClr val="bg1">
                    <a:lumMod val="95000"/>
                  </a:schemeClr>
                </a:solidFill>
              </a:rPr>
              <a:t>Sustainable Development Goals:  </a:t>
            </a:r>
            <a:r>
              <a:rPr lang="en-US" i="1" dirty="0">
                <a:solidFill>
                  <a:schemeClr val="bg1">
                    <a:lumMod val="95000"/>
                  </a:schemeClr>
                </a:solidFill>
              </a:rPr>
              <a:t>Discover Economic, Social, Environmental and other resources.</a:t>
            </a:r>
          </a:p>
        </p:txBody>
      </p:sp>
      <p:pic>
        <p:nvPicPr>
          <p:cNvPr id="103" name="Picture 102"/>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71224" y="3218115"/>
            <a:ext cx="832408" cy="832408"/>
          </a:xfrm>
          <a:prstGeom prst="rect">
            <a:avLst/>
          </a:prstGeom>
        </p:spPr>
      </p:pic>
    </p:spTree>
    <p:extLst>
      <p:ext uri="{BB962C8B-B14F-4D97-AF65-F5344CB8AC3E}">
        <p14:creationId xmlns:p14="http://schemas.microsoft.com/office/powerpoint/2010/main" val="260461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0"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3000"/>
                                        <p:tgtEl>
                                          <p:spTgt spid="101"/>
                                        </p:tgtEl>
                                      </p:cBhvr>
                                    </p:animEffect>
                                  </p:childTnLst>
                                </p:cTn>
                              </p:par>
                              <p:par>
                                <p:cTn id="8" presetID="37" presetClass="entr" presetSubtype="0"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1000"/>
                                        <p:tgtEl>
                                          <p:spTgt spid="102"/>
                                        </p:tgtEl>
                                      </p:cBhvr>
                                    </p:animEffect>
                                    <p:anim calcmode="lin" valueType="num">
                                      <p:cBhvr>
                                        <p:cTn id="11" dur="1000" fill="hold"/>
                                        <p:tgtEl>
                                          <p:spTgt spid="102"/>
                                        </p:tgtEl>
                                        <p:attrNameLst>
                                          <p:attrName>ppt_x</p:attrName>
                                        </p:attrNameLst>
                                      </p:cBhvr>
                                      <p:tavLst>
                                        <p:tav tm="0">
                                          <p:val>
                                            <p:strVal val="#ppt_x"/>
                                          </p:val>
                                        </p:tav>
                                        <p:tav tm="100000">
                                          <p:val>
                                            <p:strVal val="#ppt_x"/>
                                          </p:val>
                                        </p:tav>
                                      </p:tavLst>
                                    </p:anim>
                                    <p:anim calcmode="lin" valueType="num">
                                      <p:cBhvr>
                                        <p:cTn id="12" dur="900" decel="100000" fill="hold"/>
                                        <p:tgtEl>
                                          <p:spTgt spid="102"/>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0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triped Right Arrow 27" descr="Presentation Author/Graphics: &#10;Eldrich L. Frazier&#10;Federal Geographic Data Committee&#10;https://www.fgdc.gov "/>
          <p:cNvSpPr/>
          <p:nvPr/>
        </p:nvSpPr>
        <p:spPr>
          <a:xfrm>
            <a:off x="617817" y="4347781"/>
            <a:ext cx="9586240" cy="2528947"/>
          </a:xfrm>
          <a:prstGeom prst="stripedRightArrow">
            <a:avLst>
              <a:gd name="adj1" fmla="val 57039"/>
              <a:gd name="adj2" fmla="val 50000"/>
            </a:avLst>
          </a:prstGeom>
          <a:solidFill>
            <a:schemeClr val="tx1">
              <a:lumMod val="50000"/>
              <a:lumOff val="50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 tIns="182880" rIns="0" rtlCol="0" anchor="t"/>
          <a:lstStyle/>
          <a:p>
            <a:endParaRPr lang="en-US" sz="1400" dirty="0">
              <a:solidFill>
                <a:schemeClr val="bg1"/>
              </a:solidFill>
            </a:endParaRPr>
          </a:p>
        </p:txBody>
      </p:sp>
      <p:sp>
        <p:nvSpPr>
          <p:cNvPr id="2" name="Slide Number Placeholder 1"/>
          <p:cNvSpPr>
            <a:spLocks noGrp="1"/>
          </p:cNvSpPr>
          <p:nvPr>
            <p:ph type="sldNum" sz="quarter" idx="12"/>
          </p:nvPr>
        </p:nvSpPr>
        <p:spPr/>
        <p:txBody>
          <a:bodyPr/>
          <a:lstStyle/>
          <a:p>
            <a:fld id="{2AAED9FE-A794-6340-A106-71E1AD4C19A3}" type="slidenum">
              <a:rPr lang="en-US" smtClean="0"/>
              <a:pPr/>
              <a:t>3</a:t>
            </a:fld>
            <a:endParaRPr lang="en-US"/>
          </a:p>
        </p:txBody>
      </p:sp>
      <p:sp>
        <p:nvSpPr>
          <p:cNvPr id="7" name="Rounded Rectangle 6" descr="Presentation Author/Graphics: &#10;Eldrich L. Frazier&#10;Federal Geographic Data Committee&#10;https://www.fgdc.gov "/>
          <p:cNvSpPr/>
          <p:nvPr/>
        </p:nvSpPr>
        <p:spPr>
          <a:xfrm>
            <a:off x="438719" y="1606255"/>
            <a:ext cx="2743200" cy="3226023"/>
          </a:xfrm>
          <a:prstGeom prst="round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200" rIns="0" rtlCol="0" anchor="t"/>
          <a:lstStyle/>
          <a:p>
            <a:r>
              <a:rPr lang="en-US" sz="1400" dirty="0">
                <a:solidFill>
                  <a:schemeClr val="bg1"/>
                </a:solidFill>
              </a:rPr>
              <a:t>Agriculture, associated with climate variability, climate change, and food security</a:t>
            </a:r>
          </a:p>
        </p:txBody>
      </p:sp>
      <p:sp>
        <p:nvSpPr>
          <p:cNvPr id="8" name="Rounded Rectangle 7" descr="Presentation Author/Graphics: &#10;Eldrich L. Frazier&#10;Federal Geographic Data Committee&#10;https://www.fgdc.gov "/>
          <p:cNvSpPr/>
          <p:nvPr/>
        </p:nvSpPr>
        <p:spPr>
          <a:xfrm>
            <a:off x="6282473" y="1606251"/>
            <a:ext cx="2743200" cy="3248500"/>
          </a:xfrm>
          <a:prstGeom prst="round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200" rIns="0" rtlCol="0" anchor="t"/>
          <a:lstStyle/>
          <a:p>
            <a:r>
              <a:rPr lang="en-US" sz="1400" dirty="0">
                <a:solidFill>
                  <a:schemeClr val="bg1"/>
                </a:solidFill>
              </a:rPr>
              <a:t>Disaster risk reduction, particularly for data exchange associated with early warnings &amp; for the generation of regional products of early warnings</a:t>
            </a:r>
          </a:p>
        </p:txBody>
      </p:sp>
      <p:sp>
        <p:nvSpPr>
          <p:cNvPr id="9" name="Rounded Rectangle 8" descr="Presentation Author/Graphics: &#10;Eldrich L. Frazier&#10;Federal Geographic Data Committee&#10;https://www.fgdc.gov "/>
          <p:cNvSpPr/>
          <p:nvPr/>
        </p:nvSpPr>
        <p:spPr>
          <a:xfrm>
            <a:off x="3360596" y="1606251"/>
            <a:ext cx="2743200" cy="3248500"/>
          </a:xfrm>
          <a:prstGeom prst="round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200" rIns="0" rtlCol="0" anchor="t"/>
          <a:lstStyle/>
          <a:p>
            <a:r>
              <a:rPr lang="en-US" sz="1400" dirty="0">
                <a:solidFill>
                  <a:schemeClr val="bg1"/>
                </a:solidFill>
              </a:rPr>
              <a:t>Water, associated with the management approach of water resources and data management</a:t>
            </a:r>
          </a:p>
          <a:p>
            <a:endParaRPr lang="en-US" sz="1400" dirty="0">
              <a:solidFill>
                <a:schemeClr val="bg1"/>
              </a:solidFill>
            </a:endParaRPr>
          </a:p>
          <a:p>
            <a:pPr marL="285724" indent="-285724">
              <a:buFont typeface="Arial" charset="0"/>
              <a:buChar char="•"/>
            </a:pPr>
            <a:r>
              <a:rPr lang="en-US" sz="1400" dirty="0">
                <a:solidFill>
                  <a:schemeClr val="bg1"/>
                </a:solidFill>
              </a:rPr>
              <a:t>.</a:t>
            </a:r>
          </a:p>
        </p:txBody>
      </p:sp>
      <p:sp>
        <p:nvSpPr>
          <p:cNvPr id="10" name="Rounded Rectangle 9" descr="Presentation Author/Graphics: &#10;Eldrich L. Frazier&#10;Federal Geographic Data Committee&#10;https://www.fgdc.gov "/>
          <p:cNvSpPr/>
          <p:nvPr/>
        </p:nvSpPr>
        <p:spPr>
          <a:xfrm>
            <a:off x="9204351" y="1606256"/>
            <a:ext cx="2743200" cy="4237129"/>
          </a:xfrm>
          <a:prstGeom prst="round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200" rIns="0" rtlCol="0" anchor="t"/>
          <a:lstStyle/>
          <a:p>
            <a:r>
              <a:rPr lang="en-US" sz="1400" dirty="0">
                <a:solidFill>
                  <a:schemeClr val="bg1"/>
                </a:solidFill>
                <a:latin typeface="Arial" charset="0"/>
              </a:rPr>
              <a:t>In the context of capacity building for better   monitoring,   management,   and   maintenance   of   ecosystems   and biodiversity they support; and to predict future changes</a:t>
            </a:r>
            <a:endParaRPr lang="en-US" sz="1400" dirty="0">
              <a:solidFill>
                <a:schemeClr val="bg1"/>
              </a:solidFill>
            </a:endParaRPr>
          </a:p>
        </p:txBody>
      </p:sp>
      <p:grpSp>
        <p:nvGrpSpPr>
          <p:cNvPr id="11" name="Group 10" descr="Presentation Author/Graphics: &#10;Eldrich L. Frazier&#10;Federal Geographic Data Committee&#10;https://www.fgdc.gov "/>
          <p:cNvGrpSpPr/>
          <p:nvPr/>
        </p:nvGrpSpPr>
        <p:grpSpPr>
          <a:xfrm>
            <a:off x="315431" y="962547"/>
            <a:ext cx="1555564" cy="1110904"/>
            <a:chOff x="2908559" y="2947301"/>
            <a:chExt cx="1555564" cy="1110904"/>
          </a:xfrm>
        </p:grpSpPr>
        <p:sp>
          <p:nvSpPr>
            <p:cNvPr id="12" name="Oval 11"/>
            <p:cNvSpPr/>
            <p:nvPr/>
          </p:nvSpPr>
          <p:spPr>
            <a:xfrm>
              <a:off x="2908559" y="2947301"/>
              <a:ext cx="1063275" cy="1063275"/>
            </a:xfrm>
            <a:prstGeom prst="ellipse">
              <a:avLst/>
            </a:prstGeom>
            <a:blipFill>
              <a:blip r:embed="rId3" cstate="screen">
                <a:extLst>
                  <a:ext uri="{28A0092B-C50C-407E-A947-70E740481C1C}">
                    <a14:useLocalDpi xmlns:a14="http://schemas.microsoft.com/office/drawing/2010/main"/>
                  </a:ext>
                </a:extLst>
              </a:blip>
              <a:stretch>
                <a:fillRect/>
              </a:stretch>
            </a:blipFill>
            <a:ln w="5080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lumMod val="75000"/>
                  </a:schemeClr>
                </a:solidFill>
              </a:endParaRPr>
            </a:p>
          </p:txBody>
        </p:sp>
        <p:sp>
          <p:nvSpPr>
            <p:cNvPr id="13" name="Rounded Rectangle 12"/>
            <p:cNvSpPr/>
            <p:nvPr/>
          </p:nvSpPr>
          <p:spPr>
            <a:xfrm>
              <a:off x="2960464" y="3747135"/>
              <a:ext cx="1503659" cy="311070"/>
            </a:xfrm>
            <a:prstGeom prst="roundRect">
              <a:avLst>
                <a:gd name="adj" fmla="val 50000"/>
              </a:avLst>
            </a:prstGeom>
            <a:gradFill flip="none" rotWithShape="1">
              <a:gsLst>
                <a:gs pos="41000">
                  <a:schemeClr val="accent3">
                    <a:lumMod val="49000"/>
                    <a:lumOff val="51000"/>
                    <a:alpha val="7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8400000" scaled="0"/>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Agriculture</a:t>
              </a:r>
            </a:p>
          </p:txBody>
        </p:sp>
      </p:grpSp>
      <p:grpSp>
        <p:nvGrpSpPr>
          <p:cNvPr id="14" name="Group 13" descr="Presentation Author/Graphics: &#10;Eldrich L. Frazier&#10;Federal Geographic Data Committee&#10;https://www.fgdc.gov "/>
          <p:cNvGrpSpPr/>
          <p:nvPr/>
        </p:nvGrpSpPr>
        <p:grpSpPr>
          <a:xfrm>
            <a:off x="6136531" y="962551"/>
            <a:ext cx="1556512" cy="1127807"/>
            <a:chOff x="7035221" y="2934366"/>
            <a:chExt cx="1556512" cy="1127806"/>
          </a:xfrm>
        </p:grpSpPr>
        <p:sp>
          <p:nvSpPr>
            <p:cNvPr id="15" name="Oval 14"/>
            <p:cNvSpPr/>
            <p:nvPr/>
          </p:nvSpPr>
          <p:spPr>
            <a:xfrm>
              <a:off x="7035221" y="2934366"/>
              <a:ext cx="1060704" cy="1060704"/>
            </a:xfrm>
            <a:prstGeom prst="ellipse">
              <a:avLst/>
            </a:prstGeom>
            <a:blipFill>
              <a:blip r:embed="rId4" cstate="screen">
                <a:extLst>
                  <a:ext uri="{28A0092B-C50C-407E-A947-70E740481C1C}">
                    <a14:useLocalDpi xmlns:a14="http://schemas.microsoft.com/office/drawing/2010/main"/>
                  </a:ext>
                </a:extLst>
              </a:blip>
              <a:stretch>
                <a:fillRect/>
              </a:stretch>
            </a:blipFill>
            <a:ln w="5080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a:solidFill>
                  <a:schemeClr val="tx1">
                    <a:lumMod val="75000"/>
                  </a:schemeClr>
                </a:solidFill>
              </a:endParaRPr>
            </a:p>
          </p:txBody>
        </p:sp>
        <p:sp>
          <p:nvSpPr>
            <p:cNvPr id="16" name="Rounded Rectangle 15"/>
            <p:cNvSpPr/>
            <p:nvPr/>
          </p:nvSpPr>
          <p:spPr>
            <a:xfrm>
              <a:off x="7088074" y="3751102"/>
              <a:ext cx="1503659" cy="311070"/>
            </a:xfrm>
            <a:prstGeom prst="roundRect">
              <a:avLst>
                <a:gd name="adj" fmla="val 50000"/>
              </a:avLst>
            </a:prstGeom>
            <a:gradFill flip="none" rotWithShape="1">
              <a:gsLst>
                <a:gs pos="41000">
                  <a:schemeClr val="accent3">
                    <a:lumMod val="49000"/>
                    <a:lumOff val="51000"/>
                    <a:alpha val="7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8400000" scaled="0"/>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Disasters</a:t>
              </a:r>
            </a:p>
          </p:txBody>
        </p:sp>
      </p:grpSp>
      <p:grpSp>
        <p:nvGrpSpPr>
          <p:cNvPr id="17" name="Group 16" descr="Presentation Author/Graphics: &#10;Eldrich L. Frazier&#10;Federal Geographic Data Committee&#10;https://www.fgdc.gov "/>
          <p:cNvGrpSpPr/>
          <p:nvPr/>
        </p:nvGrpSpPr>
        <p:grpSpPr>
          <a:xfrm>
            <a:off x="9032309" y="996099"/>
            <a:ext cx="2107512" cy="1100216"/>
            <a:chOff x="9311440" y="2961956"/>
            <a:chExt cx="2107512" cy="1100216"/>
          </a:xfrm>
        </p:grpSpPr>
        <p:sp>
          <p:nvSpPr>
            <p:cNvPr id="18" name="Oval 17"/>
            <p:cNvSpPr/>
            <p:nvPr/>
          </p:nvSpPr>
          <p:spPr>
            <a:xfrm>
              <a:off x="9311440" y="2961956"/>
              <a:ext cx="1060704" cy="1060704"/>
            </a:xfrm>
            <a:prstGeom prst="ellipse">
              <a:avLst/>
            </a:prstGeom>
            <a:blipFill>
              <a:blip r:embed="rId5" cstate="screen">
                <a:extLst>
                  <a:ext uri="{28A0092B-C50C-407E-A947-70E740481C1C}">
                    <a14:useLocalDpi xmlns:a14="http://schemas.microsoft.com/office/drawing/2010/main"/>
                  </a:ext>
                </a:extLst>
              </a:blip>
              <a:stretch>
                <a:fillRect/>
              </a:stretch>
            </a:blipFill>
            <a:ln w="5080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a:solidFill>
                  <a:schemeClr val="tx1">
                    <a:lumMod val="75000"/>
                  </a:schemeClr>
                </a:solidFill>
              </a:endParaRPr>
            </a:p>
          </p:txBody>
        </p:sp>
        <p:sp>
          <p:nvSpPr>
            <p:cNvPr id="19" name="Rounded Rectangle 18"/>
            <p:cNvSpPr/>
            <p:nvPr/>
          </p:nvSpPr>
          <p:spPr>
            <a:xfrm>
              <a:off x="9372775" y="3751102"/>
              <a:ext cx="2046177" cy="311070"/>
            </a:xfrm>
            <a:prstGeom prst="roundRect">
              <a:avLst>
                <a:gd name="adj" fmla="val 50000"/>
              </a:avLst>
            </a:prstGeom>
            <a:gradFill flip="none" rotWithShape="1">
              <a:gsLst>
                <a:gs pos="41000">
                  <a:schemeClr val="accent3">
                    <a:lumMod val="49000"/>
                    <a:lumOff val="51000"/>
                    <a:alpha val="7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8400000" scaled="0"/>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a:solidFill>
                    <a:schemeClr val="tx1"/>
                  </a:solidFill>
                </a:rPr>
                <a:t>Biodiversity &amp; Ecosystems</a:t>
              </a:r>
              <a:endParaRPr lang="en-US" sz="1200" b="1" dirty="0">
                <a:solidFill>
                  <a:schemeClr val="tx1"/>
                </a:solidFill>
              </a:endParaRPr>
            </a:p>
          </p:txBody>
        </p:sp>
      </p:grpSp>
      <p:grpSp>
        <p:nvGrpSpPr>
          <p:cNvPr id="20" name="Group 19" descr="Presentation Author/Graphics: &#10;Eldrich L. Frazier&#10;Federal Geographic Data Committee&#10;https://www.fgdc.gov "/>
          <p:cNvGrpSpPr/>
          <p:nvPr/>
        </p:nvGrpSpPr>
        <p:grpSpPr>
          <a:xfrm>
            <a:off x="3214658" y="995861"/>
            <a:ext cx="1576215" cy="1113240"/>
            <a:chOff x="4979326" y="2971317"/>
            <a:chExt cx="1576214" cy="1113240"/>
          </a:xfrm>
        </p:grpSpPr>
        <p:sp>
          <p:nvSpPr>
            <p:cNvPr id="21" name="Oval 20"/>
            <p:cNvSpPr/>
            <p:nvPr/>
          </p:nvSpPr>
          <p:spPr>
            <a:xfrm>
              <a:off x="4979326" y="2971317"/>
              <a:ext cx="1060704" cy="1060704"/>
            </a:xfrm>
            <a:prstGeom prst="ellipse">
              <a:avLst/>
            </a:prstGeom>
            <a:blipFill>
              <a:blip r:embed="rId6" cstate="screen">
                <a:extLst>
                  <a:ext uri="{28A0092B-C50C-407E-A947-70E740481C1C}">
                    <a14:useLocalDpi xmlns:a14="http://schemas.microsoft.com/office/drawing/2010/main"/>
                  </a:ext>
                </a:extLst>
              </a:blip>
              <a:stretch>
                <a:fillRect/>
              </a:stretch>
            </a:blipFill>
            <a:ln w="5080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a:solidFill>
                  <a:schemeClr val="tx1">
                    <a:lumMod val="75000"/>
                  </a:schemeClr>
                </a:solidFill>
              </a:endParaRPr>
            </a:p>
          </p:txBody>
        </p:sp>
        <p:sp>
          <p:nvSpPr>
            <p:cNvPr id="22" name="Rounded Rectangle 21"/>
            <p:cNvSpPr/>
            <p:nvPr/>
          </p:nvSpPr>
          <p:spPr>
            <a:xfrm>
              <a:off x="5051881" y="3773487"/>
              <a:ext cx="1503659" cy="311070"/>
            </a:xfrm>
            <a:prstGeom prst="roundRect">
              <a:avLst>
                <a:gd name="adj" fmla="val 50000"/>
              </a:avLst>
            </a:prstGeom>
            <a:gradFill flip="none" rotWithShape="1">
              <a:gsLst>
                <a:gs pos="41000">
                  <a:schemeClr val="accent3">
                    <a:lumMod val="49000"/>
                    <a:lumOff val="51000"/>
                    <a:alpha val="7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8400000" scaled="0"/>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tx1"/>
                  </a:solidFill>
                </a:rPr>
                <a:t>Water</a:t>
              </a:r>
            </a:p>
          </p:txBody>
        </p:sp>
      </p:grpSp>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5443" y="4374819"/>
            <a:ext cx="625616" cy="625616"/>
          </a:xfrm>
          <a:prstGeom prst="rect">
            <a:avLst/>
          </a:prstGeom>
        </p:spPr>
      </p:pic>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69480" y="3724815"/>
            <a:ext cx="625616" cy="625616"/>
          </a:xfrm>
          <a:prstGeom prst="rect">
            <a:avLst/>
          </a:prstGeom>
        </p:spPr>
      </p:pic>
      <p:sp>
        <p:nvSpPr>
          <p:cNvPr id="29" name="TextBox 28"/>
          <p:cNvSpPr txBox="1"/>
          <p:nvPr/>
        </p:nvSpPr>
        <p:spPr>
          <a:xfrm>
            <a:off x="3004639" y="345260"/>
            <a:ext cx="6264152" cy="424732"/>
          </a:xfrm>
          <a:prstGeom prst="rect">
            <a:avLst/>
          </a:prstGeom>
        </p:spPr>
        <p:txBody>
          <a:bodyPr vert="horz" wrap="square" lIns="91440" tIns="45720" rIns="91440" bIns="45720" rtlCol="0" anchor="ctr">
            <a:spAutoFit/>
          </a:bodyPr>
          <a:lstStyle>
            <a:defPPr>
              <a:defRPr lang="en-US"/>
            </a:defPPr>
            <a:lvl1pPr algn="ctr">
              <a:lnSpc>
                <a:spcPct val="90000"/>
              </a:lnSpc>
              <a:spcBef>
                <a:spcPct val="0"/>
              </a:spcBef>
              <a:buNone/>
              <a:defRPr sz="2400" b="1">
                <a:solidFill>
                  <a:srgbClr val="005FAA"/>
                </a:solidFill>
                <a:latin typeface="Arial"/>
                <a:ea typeface="Arial"/>
                <a:cs typeface="Arial"/>
              </a:defRPr>
            </a:lvl1pPr>
          </a:lstStyle>
          <a:p>
            <a:r>
              <a:rPr lang="en-US" dirty="0" err="1"/>
              <a:t>AmeriGEOSS</a:t>
            </a:r>
            <a:r>
              <a:rPr lang="en-US" dirty="0"/>
              <a:t> Sample Activities</a:t>
            </a:r>
          </a:p>
        </p:txBody>
      </p:sp>
      <p:pic>
        <p:nvPicPr>
          <p:cNvPr id="30" name="Picture 2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849169" y="4772325"/>
            <a:ext cx="1413179" cy="320195"/>
          </a:xfrm>
          <a:prstGeom prst="rect">
            <a:avLst/>
          </a:prstGeom>
          <a:effectLst>
            <a:outerShdw blurRad="50800" dist="38100" dir="5400000" algn="t" rotWithShape="0">
              <a:prstClr val="black">
                <a:alpha val="40000"/>
              </a:prstClr>
            </a:outerShdw>
            <a:reflection blurRad="6350" stA="50000" endA="300" endPos="90000" dir="5400000" sy="-100000" algn="bl" rotWithShape="0"/>
          </a:effectLst>
        </p:spPr>
      </p:pic>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8641" y="3059173"/>
            <a:ext cx="600459" cy="600459"/>
          </a:xfrm>
          <a:prstGeom prst="rect">
            <a:avLst/>
          </a:prstGeom>
        </p:spPr>
      </p:pic>
      <p:grpSp>
        <p:nvGrpSpPr>
          <p:cNvPr id="34" name="Group 33"/>
          <p:cNvGrpSpPr/>
          <p:nvPr/>
        </p:nvGrpSpPr>
        <p:grpSpPr>
          <a:xfrm>
            <a:off x="-5458049" y="4777910"/>
            <a:ext cx="2040945" cy="2373658"/>
            <a:chOff x="7653500" y="4027142"/>
            <a:chExt cx="2040945" cy="2373658"/>
          </a:xfrm>
        </p:grpSpPr>
        <p:sp>
          <p:nvSpPr>
            <p:cNvPr id="35" name="Shape 365"/>
            <p:cNvSpPr txBox="1"/>
            <p:nvPr/>
          </p:nvSpPr>
          <p:spPr>
            <a:xfrm>
              <a:off x="7653500" y="4027142"/>
              <a:ext cx="2040945" cy="2373658"/>
            </a:xfrm>
            <a:prstGeom prst="rect">
              <a:avLst/>
            </a:prstGeom>
            <a:noFill/>
            <a:ln>
              <a:noFill/>
            </a:ln>
          </p:spPr>
          <p:txBody>
            <a:bodyPr lIns="62199" tIns="62199" rIns="62199" bIns="62199" anchor="ctr" anchorCtr="0">
              <a:noAutofit/>
            </a:bodyPr>
            <a:lstStyle/>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Argentina </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Bahamas 	</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Belize </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Brazil </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Canada </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Chile</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Colombia</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Costa Rica</a:t>
              </a:r>
            </a:p>
          </p:txBody>
        </p:sp>
        <p:pic>
          <p:nvPicPr>
            <p:cNvPr id="36" name="Picture 35"/>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001214" y="4390415"/>
              <a:ext cx="426013" cy="240790"/>
            </a:xfrm>
            <a:prstGeom prst="rect">
              <a:avLst/>
            </a:prstGeom>
          </p:spPr>
        </p:pic>
        <p:pic>
          <p:nvPicPr>
            <p:cNvPr id="37" name="Picture 36"/>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8001214" y="4691507"/>
              <a:ext cx="426013" cy="240790"/>
            </a:xfrm>
            <a:prstGeom prst="rect">
              <a:avLst/>
            </a:prstGeom>
          </p:spPr>
        </p:pic>
        <p:pic>
          <p:nvPicPr>
            <p:cNvPr id="38" name="Picture 37"/>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8001213" y="6121472"/>
              <a:ext cx="426013" cy="240790"/>
            </a:xfrm>
            <a:prstGeom prst="rect">
              <a:avLst/>
            </a:prstGeom>
          </p:spPr>
        </p:pic>
        <p:pic>
          <p:nvPicPr>
            <p:cNvPr id="39" name="Picture 3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001213" y="5847953"/>
              <a:ext cx="426013" cy="240790"/>
            </a:xfrm>
            <a:prstGeom prst="rect">
              <a:avLst/>
            </a:prstGeom>
          </p:spPr>
        </p:pic>
        <p:pic>
          <p:nvPicPr>
            <p:cNvPr id="40" name="Picture 39"/>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001214" y="5259603"/>
              <a:ext cx="426013" cy="240790"/>
            </a:xfrm>
            <a:prstGeom prst="rect">
              <a:avLst/>
            </a:prstGeom>
          </p:spPr>
        </p:pic>
        <p:pic>
          <p:nvPicPr>
            <p:cNvPr id="41" name="Picture 40"/>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001214" y="4093461"/>
              <a:ext cx="426013" cy="240790"/>
            </a:xfrm>
            <a:prstGeom prst="rect">
              <a:avLst/>
            </a:prstGeom>
          </p:spPr>
        </p:pic>
        <p:pic>
          <p:nvPicPr>
            <p:cNvPr id="42" name="Picture 41"/>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001214" y="4973608"/>
              <a:ext cx="426013" cy="240790"/>
            </a:xfrm>
            <a:prstGeom prst="rect">
              <a:avLst/>
            </a:prstGeom>
          </p:spPr>
        </p:pic>
        <p:pic>
          <p:nvPicPr>
            <p:cNvPr id="43" name="Picture 42"/>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001213" y="5562193"/>
              <a:ext cx="426013" cy="240790"/>
            </a:xfrm>
            <a:prstGeom prst="rect">
              <a:avLst/>
            </a:prstGeom>
          </p:spPr>
        </p:pic>
      </p:grpSp>
      <p:grpSp>
        <p:nvGrpSpPr>
          <p:cNvPr id="44" name="Group 43"/>
          <p:cNvGrpSpPr/>
          <p:nvPr/>
        </p:nvGrpSpPr>
        <p:grpSpPr>
          <a:xfrm>
            <a:off x="-3590856" y="4886697"/>
            <a:ext cx="2454644" cy="2264871"/>
            <a:chOff x="11840311" y="4726090"/>
            <a:chExt cx="2454644" cy="2264871"/>
          </a:xfrm>
        </p:grpSpPr>
        <p:sp>
          <p:nvSpPr>
            <p:cNvPr id="45" name="Shape 366"/>
            <p:cNvSpPr txBox="1"/>
            <p:nvPr/>
          </p:nvSpPr>
          <p:spPr>
            <a:xfrm>
              <a:off x="11840311" y="4813862"/>
              <a:ext cx="2454644" cy="2040945"/>
            </a:xfrm>
            <a:prstGeom prst="rect">
              <a:avLst/>
            </a:prstGeom>
            <a:noFill/>
            <a:ln>
              <a:noFill/>
            </a:ln>
          </p:spPr>
          <p:txBody>
            <a:bodyPr lIns="62199" tIns="62199" rIns="62199" bIns="62199" anchor="ctr" anchorCtr="0">
              <a:noAutofit/>
            </a:bodyPr>
            <a:lstStyle/>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Ecuador </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Honduras </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Mexico </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Panama</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Paraguay</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Peru</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United States</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Uruguay</a:t>
              </a:r>
            </a:p>
          </p:txBody>
        </p:sp>
        <p:pic>
          <p:nvPicPr>
            <p:cNvPr id="46" name="Picture 45"/>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12192743" y="5587363"/>
              <a:ext cx="426013" cy="240790"/>
            </a:xfrm>
            <a:prstGeom prst="rect">
              <a:avLst/>
            </a:prstGeom>
          </p:spPr>
        </p:pic>
        <p:pic>
          <p:nvPicPr>
            <p:cNvPr id="47" name="Picture 46"/>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2192743" y="5013181"/>
              <a:ext cx="426013" cy="240790"/>
            </a:xfrm>
            <a:prstGeom prst="rect">
              <a:avLst/>
            </a:prstGeom>
          </p:spPr>
        </p:pic>
        <p:pic>
          <p:nvPicPr>
            <p:cNvPr id="48" name="Picture 47"/>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2192888" y="4726090"/>
              <a:ext cx="426013" cy="240790"/>
            </a:xfrm>
            <a:prstGeom prst="rect">
              <a:avLst/>
            </a:prstGeom>
          </p:spPr>
        </p:pic>
        <p:pic>
          <p:nvPicPr>
            <p:cNvPr id="49" name="Picture 48"/>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2192740" y="6750171"/>
              <a:ext cx="426013" cy="240790"/>
            </a:xfrm>
            <a:prstGeom prst="rect">
              <a:avLst/>
            </a:prstGeom>
          </p:spPr>
        </p:pic>
        <p:pic>
          <p:nvPicPr>
            <p:cNvPr id="50" name="Picture 49"/>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2192741" y="6463080"/>
              <a:ext cx="426013" cy="240790"/>
            </a:xfrm>
            <a:prstGeom prst="rect">
              <a:avLst/>
            </a:prstGeom>
          </p:spPr>
        </p:pic>
        <p:pic>
          <p:nvPicPr>
            <p:cNvPr id="51" name="Picture 50"/>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2192742" y="5874454"/>
              <a:ext cx="426013" cy="240790"/>
            </a:xfrm>
            <a:prstGeom prst="rect">
              <a:avLst/>
            </a:prstGeom>
          </p:spPr>
        </p:pic>
        <p:pic>
          <p:nvPicPr>
            <p:cNvPr id="52" name="Picture 51"/>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12192742" y="6168767"/>
              <a:ext cx="426013" cy="240790"/>
            </a:xfrm>
            <a:prstGeom prst="rect">
              <a:avLst/>
            </a:prstGeom>
          </p:spPr>
        </p:pic>
        <p:pic>
          <p:nvPicPr>
            <p:cNvPr id="53" name="Picture 52"/>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12192743" y="5300272"/>
              <a:ext cx="426013" cy="240790"/>
            </a:xfrm>
            <a:prstGeom prst="rect">
              <a:avLst/>
            </a:prstGeom>
          </p:spPr>
        </p:pic>
      </p:grpSp>
      <p:pic>
        <p:nvPicPr>
          <p:cNvPr id="54" name="Picture 53"/>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645886" y="2357664"/>
            <a:ext cx="446396" cy="252311"/>
          </a:xfrm>
          <a:prstGeom prst="rect">
            <a:avLst/>
          </a:prstGeom>
        </p:spPr>
      </p:pic>
      <p:pic>
        <p:nvPicPr>
          <p:cNvPr id="55" name="Picture 54"/>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40156" y="2679591"/>
            <a:ext cx="426013" cy="240790"/>
          </a:xfrm>
          <a:prstGeom prst="rect">
            <a:avLst/>
          </a:prstGeom>
        </p:spPr>
      </p:pic>
      <p:pic>
        <p:nvPicPr>
          <p:cNvPr id="56" name="Picture 55"/>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39663" y="2981035"/>
            <a:ext cx="426013" cy="240790"/>
          </a:xfrm>
          <a:prstGeom prst="rect">
            <a:avLst/>
          </a:prstGeom>
        </p:spPr>
      </p:pic>
      <p:pic>
        <p:nvPicPr>
          <p:cNvPr id="57" name="Picture 5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43086" y="3576950"/>
            <a:ext cx="426013" cy="240790"/>
          </a:xfrm>
          <a:prstGeom prst="rect">
            <a:avLst/>
          </a:prstGeom>
        </p:spPr>
      </p:pic>
      <p:pic>
        <p:nvPicPr>
          <p:cNvPr id="58" name="Picture 57"/>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43086" y="3291190"/>
            <a:ext cx="426013" cy="240790"/>
          </a:xfrm>
          <a:prstGeom prst="rect">
            <a:avLst/>
          </a:prstGeom>
        </p:spPr>
      </p:pic>
      <p:sp>
        <p:nvSpPr>
          <p:cNvPr id="3" name="TextBox 2"/>
          <p:cNvSpPr txBox="1"/>
          <p:nvPr/>
        </p:nvSpPr>
        <p:spPr>
          <a:xfrm>
            <a:off x="780287" y="2751277"/>
            <a:ext cx="2331255" cy="1384995"/>
          </a:xfrm>
          <a:prstGeom prst="rect">
            <a:avLst/>
          </a:prstGeom>
          <a:noFill/>
        </p:spPr>
        <p:txBody>
          <a:bodyPr wrap="square" rtlCol="0">
            <a:spAutoFit/>
          </a:bodyPr>
          <a:lstStyle/>
          <a:p>
            <a:endParaRPr lang="en-US" sz="1400" dirty="0">
              <a:solidFill>
                <a:schemeClr val="bg1"/>
              </a:solidFill>
            </a:endParaRPr>
          </a:p>
          <a:p>
            <a:pPr marL="120640" indent="-120640">
              <a:buFont typeface="Arial" charset="0"/>
              <a:buChar char="•"/>
            </a:pPr>
            <a:r>
              <a:rPr lang="en-US" sz="1400" i="1" dirty="0">
                <a:solidFill>
                  <a:schemeClr val="bg1"/>
                </a:solidFill>
              </a:rPr>
              <a:t>Expand Crop Monitor </a:t>
            </a:r>
            <a:r>
              <a:rPr lang="en-US" sz="1400" dirty="0">
                <a:solidFill>
                  <a:schemeClr val="bg1"/>
                </a:solidFill>
              </a:rPr>
              <a:t>to all countries</a:t>
            </a:r>
          </a:p>
          <a:p>
            <a:pPr marL="120640" indent="-120640">
              <a:buFont typeface="Arial" charset="0"/>
              <a:buChar char="•"/>
            </a:pPr>
            <a:r>
              <a:rPr lang="en-US" sz="1400" dirty="0">
                <a:solidFill>
                  <a:schemeClr val="bg1"/>
                </a:solidFill>
              </a:rPr>
              <a:t>Increase the number of crops monitored</a:t>
            </a:r>
          </a:p>
          <a:p>
            <a:endParaRPr lang="en-US" sz="1400" dirty="0"/>
          </a:p>
        </p:txBody>
      </p:sp>
      <p:pic>
        <p:nvPicPr>
          <p:cNvPr id="59" name="Picture 58"/>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120325" y="4338884"/>
            <a:ext cx="838992" cy="547813"/>
          </a:xfrm>
          <a:prstGeom prst="rect">
            <a:avLst/>
          </a:prstGeom>
          <a:effectLst>
            <a:outerShdw blurRad="50800" dist="38100" dir="2700000" algn="tl" rotWithShape="0">
              <a:prstClr val="black">
                <a:alpha val="40000"/>
              </a:prstClr>
            </a:outerShdw>
          </a:effectLst>
        </p:spPr>
      </p:pic>
      <p:pic>
        <p:nvPicPr>
          <p:cNvPr id="60" name="Picture 59"/>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35695" y="2047328"/>
            <a:ext cx="441745" cy="249682"/>
          </a:xfrm>
          <a:prstGeom prst="rect">
            <a:avLst/>
          </a:prstGeom>
        </p:spPr>
      </p:pic>
      <p:pic>
        <p:nvPicPr>
          <p:cNvPr id="75" name="Picture 74" title="FGDC"/>
          <p:cNvPicPr>
            <a:picLocks/>
          </p:cNvPicPr>
          <p:nvPr/>
        </p:nvPicPr>
        <p:blipFill>
          <a:blip r:embed="rId16" cstate="screen">
            <a:extLst>
              <a:ext uri="{28A0092B-C50C-407E-A947-70E740481C1C}">
                <a14:useLocalDpi xmlns:a14="http://schemas.microsoft.com/office/drawing/2010/main"/>
              </a:ext>
            </a:extLst>
          </a:blip>
          <a:stretch>
            <a:fillRect/>
          </a:stretch>
        </p:blipFill>
        <p:spPr>
          <a:xfrm>
            <a:off x="2042336" y="7238787"/>
            <a:ext cx="411480" cy="228600"/>
          </a:xfrm>
          <a:prstGeom prst="rect">
            <a:avLst/>
          </a:prstGeom>
          <a:effectLst>
            <a:outerShdw blurRad="50800" dist="38100" dir="2700000" algn="tl" rotWithShape="0">
              <a:prstClr val="black">
                <a:alpha val="40000"/>
              </a:prstClr>
            </a:outerShdw>
          </a:effectLst>
        </p:spPr>
      </p:pic>
      <p:pic>
        <p:nvPicPr>
          <p:cNvPr id="76" name="Picture 75" title="FGDC"/>
          <p:cNvPicPr>
            <a:picLocks/>
          </p:cNvPicPr>
          <p:nvPr/>
        </p:nvPicPr>
        <p:blipFill>
          <a:blip r:embed="rId17" cstate="screen">
            <a:extLst>
              <a:ext uri="{28A0092B-C50C-407E-A947-70E740481C1C}">
                <a14:useLocalDpi xmlns:a14="http://schemas.microsoft.com/office/drawing/2010/main"/>
              </a:ext>
            </a:extLst>
          </a:blip>
          <a:stretch>
            <a:fillRect/>
          </a:stretch>
        </p:blipFill>
        <p:spPr>
          <a:xfrm>
            <a:off x="3348420" y="7238787"/>
            <a:ext cx="411480" cy="228600"/>
          </a:xfrm>
          <a:prstGeom prst="rect">
            <a:avLst/>
          </a:prstGeom>
          <a:effectLst>
            <a:outerShdw blurRad="50800" dist="38100" dir="2700000" algn="tl" rotWithShape="0">
              <a:prstClr val="black">
                <a:alpha val="40000"/>
              </a:prstClr>
            </a:outerShdw>
          </a:effectLst>
        </p:spPr>
      </p:pic>
      <p:pic>
        <p:nvPicPr>
          <p:cNvPr id="77" name="Picture 76" title="FGDC"/>
          <p:cNvPicPr>
            <a:picLocks/>
          </p:cNvPicPr>
          <p:nvPr/>
        </p:nvPicPr>
        <p:blipFill>
          <a:blip r:embed="rId15" cstate="screen">
            <a:extLst>
              <a:ext uri="{28A0092B-C50C-407E-A947-70E740481C1C}">
                <a14:useLocalDpi xmlns:a14="http://schemas.microsoft.com/office/drawing/2010/main"/>
              </a:ext>
            </a:extLst>
          </a:blip>
          <a:stretch>
            <a:fillRect/>
          </a:stretch>
        </p:blipFill>
        <p:spPr>
          <a:xfrm>
            <a:off x="3784814" y="7238787"/>
            <a:ext cx="411480" cy="228600"/>
          </a:xfrm>
          <a:prstGeom prst="rect">
            <a:avLst/>
          </a:prstGeom>
          <a:effectLst>
            <a:outerShdw blurRad="50800" dist="38100" dir="2700000" algn="tl" rotWithShape="0">
              <a:prstClr val="black">
                <a:alpha val="40000"/>
              </a:prstClr>
            </a:outerShdw>
          </a:effectLst>
        </p:spPr>
      </p:pic>
      <p:pic>
        <p:nvPicPr>
          <p:cNvPr id="78" name="Picture 77" title="FGDC"/>
          <p:cNvPicPr>
            <a:picLocks/>
          </p:cNvPicPr>
          <p:nvPr/>
        </p:nvPicPr>
        <p:blipFill>
          <a:blip r:embed="rId13">
            <a:extLst>
              <a:ext uri="{28A0092B-C50C-407E-A947-70E740481C1C}">
                <a14:useLocalDpi xmlns:a14="http://schemas.microsoft.com/office/drawing/2010/main"/>
              </a:ext>
            </a:extLst>
          </a:blip>
          <a:stretch>
            <a:fillRect/>
          </a:stretch>
        </p:blipFill>
        <p:spPr>
          <a:xfrm>
            <a:off x="5093996" y="7238787"/>
            <a:ext cx="411480" cy="228600"/>
          </a:xfrm>
          <a:prstGeom prst="rect">
            <a:avLst/>
          </a:prstGeom>
          <a:effectLst>
            <a:outerShdw blurRad="50800" dist="38100" dir="2700000" algn="tl" rotWithShape="0">
              <a:prstClr val="black">
                <a:alpha val="40000"/>
              </a:prstClr>
            </a:outerShdw>
          </a:effectLst>
        </p:spPr>
      </p:pic>
      <p:pic>
        <p:nvPicPr>
          <p:cNvPr id="79" name="Picture 78" title="FGDC"/>
          <p:cNvPicPr>
            <a:picLocks/>
          </p:cNvPicPr>
          <p:nvPr/>
        </p:nvPicPr>
        <p:blipFill>
          <a:blip r:embed="rId14" cstate="screen">
            <a:extLst>
              <a:ext uri="{28A0092B-C50C-407E-A947-70E740481C1C}">
                <a14:useLocalDpi xmlns:a14="http://schemas.microsoft.com/office/drawing/2010/main"/>
              </a:ext>
            </a:extLst>
          </a:blip>
          <a:stretch>
            <a:fillRect/>
          </a:stretch>
        </p:blipFill>
        <p:spPr>
          <a:xfrm>
            <a:off x="4657602" y="7238787"/>
            <a:ext cx="411480" cy="228600"/>
          </a:xfrm>
          <a:prstGeom prst="rect">
            <a:avLst/>
          </a:prstGeom>
          <a:effectLst>
            <a:outerShdw blurRad="50800" dist="38100" dir="2700000" algn="tl" rotWithShape="0">
              <a:prstClr val="black">
                <a:alpha val="40000"/>
              </a:prstClr>
            </a:outerShdw>
          </a:effectLst>
        </p:spPr>
      </p:pic>
      <p:pic>
        <p:nvPicPr>
          <p:cNvPr id="80" name="Picture 79" title="FGDC"/>
          <p:cNvPicPr>
            <a:picLocks/>
          </p:cNvPicPr>
          <p:nvPr/>
        </p:nvPicPr>
        <p:blipFill>
          <a:blip r:embed="rId18" cstate="screen">
            <a:extLst>
              <a:ext uri="{28A0092B-C50C-407E-A947-70E740481C1C}">
                <a14:useLocalDpi xmlns:a14="http://schemas.microsoft.com/office/drawing/2010/main"/>
              </a:ext>
            </a:extLst>
          </a:blip>
          <a:stretch>
            <a:fillRect/>
          </a:stretch>
        </p:blipFill>
        <p:spPr>
          <a:xfrm>
            <a:off x="4221208" y="7238787"/>
            <a:ext cx="411480" cy="228600"/>
          </a:xfrm>
          <a:prstGeom prst="rect">
            <a:avLst/>
          </a:prstGeom>
          <a:effectLst>
            <a:outerShdw blurRad="50800" dist="38100" dir="2700000" algn="tl" rotWithShape="0">
              <a:prstClr val="black">
                <a:alpha val="40000"/>
              </a:prstClr>
            </a:outerShdw>
          </a:effectLst>
        </p:spPr>
      </p:pic>
      <p:pic>
        <p:nvPicPr>
          <p:cNvPr id="81" name="Picture 80" title="FGDC"/>
          <p:cNvPicPr>
            <a:picLocks/>
          </p:cNvPicPr>
          <p:nvPr/>
        </p:nvPicPr>
        <p:blipFill>
          <a:blip r:embed="rId12">
            <a:extLst>
              <a:ext uri="{28A0092B-C50C-407E-A947-70E740481C1C}">
                <a14:useLocalDpi xmlns:a14="http://schemas.microsoft.com/office/drawing/2010/main"/>
              </a:ext>
            </a:extLst>
          </a:blip>
          <a:stretch>
            <a:fillRect/>
          </a:stretch>
        </p:blipFill>
        <p:spPr>
          <a:xfrm>
            <a:off x="2912026" y="7238787"/>
            <a:ext cx="411480" cy="228600"/>
          </a:xfrm>
          <a:prstGeom prst="rect">
            <a:avLst/>
          </a:prstGeom>
          <a:effectLst>
            <a:outerShdw blurRad="50800" dist="38100" dir="2700000" algn="tl" rotWithShape="0">
              <a:prstClr val="black">
                <a:alpha val="40000"/>
              </a:prstClr>
            </a:outerShdw>
          </a:effectLst>
        </p:spPr>
      </p:pic>
      <p:pic>
        <p:nvPicPr>
          <p:cNvPr id="82" name="Picture 81" title="FGDC"/>
          <p:cNvPicPr>
            <a:picLocks/>
          </p:cNvPicPr>
          <p:nvPr/>
        </p:nvPicPr>
        <p:blipFill>
          <a:blip r:embed="rId23" cstate="screen">
            <a:extLst>
              <a:ext uri="{28A0092B-C50C-407E-A947-70E740481C1C}">
                <a14:useLocalDpi xmlns:a14="http://schemas.microsoft.com/office/drawing/2010/main"/>
              </a:ext>
            </a:extLst>
          </a:blip>
          <a:stretch>
            <a:fillRect/>
          </a:stretch>
        </p:blipFill>
        <p:spPr>
          <a:xfrm>
            <a:off x="8598448" y="7238787"/>
            <a:ext cx="411480" cy="228600"/>
          </a:xfrm>
          <a:prstGeom prst="rect">
            <a:avLst/>
          </a:prstGeom>
          <a:effectLst>
            <a:outerShdw blurRad="50800" dist="38100" dir="2700000" algn="tl" rotWithShape="0">
              <a:prstClr val="black">
                <a:alpha val="40000"/>
              </a:prstClr>
            </a:outerShdw>
          </a:effectLst>
        </p:spPr>
      </p:pic>
      <p:pic>
        <p:nvPicPr>
          <p:cNvPr id="83" name="Picture 82" title="FGDC"/>
          <p:cNvPicPr>
            <a:picLocks/>
          </p:cNvPicPr>
          <p:nvPr/>
        </p:nvPicPr>
        <p:blipFill>
          <a:blip r:embed="rId26" cstate="screen">
            <a:extLst>
              <a:ext uri="{28A0092B-C50C-407E-A947-70E740481C1C}">
                <a14:useLocalDpi xmlns:a14="http://schemas.microsoft.com/office/drawing/2010/main"/>
              </a:ext>
            </a:extLst>
          </a:blip>
          <a:stretch>
            <a:fillRect/>
          </a:stretch>
        </p:blipFill>
        <p:spPr>
          <a:xfrm>
            <a:off x="7291069" y="7238787"/>
            <a:ext cx="411480" cy="228600"/>
          </a:xfrm>
          <a:prstGeom prst="rect">
            <a:avLst/>
          </a:prstGeom>
          <a:effectLst>
            <a:outerShdw blurRad="50800" dist="38100" dir="2700000" algn="tl" rotWithShape="0">
              <a:prstClr val="black">
                <a:alpha val="40000"/>
              </a:prstClr>
            </a:outerShdw>
          </a:effectLst>
        </p:spPr>
      </p:pic>
      <p:pic>
        <p:nvPicPr>
          <p:cNvPr id="84" name="Picture 83" title="FGDC"/>
          <p:cNvPicPr>
            <a:picLocks/>
          </p:cNvPicPr>
          <p:nvPr/>
        </p:nvPicPr>
        <p:blipFill>
          <a:blip r:embed="rId28">
            <a:extLst>
              <a:ext uri="{28A0092B-C50C-407E-A947-70E740481C1C}">
                <a14:useLocalDpi xmlns:a14="http://schemas.microsoft.com/office/drawing/2010/main" val="0"/>
              </a:ext>
            </a:extLst>
          </a:blip>
          <a:stretch>
            <a:fillRect/>
          </a:stretch>
        </p:blipFill>
        <p:spPr>
          <a:xfrm>
            <a:off x="8165146" y="7238787"/>
            <a:ext cx="411480" cy="228600"/>
          </a:xfrm>
          <a:prstGeom prst="rect">
            <a:avLst/>
          </a:prstGeom>
          <a:effectLst>
            <a:outerShdw blurRad="50800" dist="38100" dir="2700000" algn="tl" rotWithShape="0">
              <a:prstClr val="black">
                <a:alpha val="40000"/>
              </a:prstClr>
            </a:outerShdw>
          </a:effectLst>
        </p:spPr>
      </p:pic>
      <p:pic>
        <p:nvPicPr>
          <p:cNvPr id="85" name="Picture 84" title="FGDC"/>
          <p:cNvPicPr>
            <a:picLocks/>
          </p:cNvPicPr>
          <p:nvPr/>
        </p:nvPicPr>
        <p:blipFill>
          <a:blip r:embed="rId29">
            <a:extLst>
              <a:ext uri="{28A0092B-C50C-407E-A947-70E740481C1C}">
                <a14:useLocalDpi xmlns:a14="http://schemas.microsoft.com/office/drawing/2010/main" val="0"/>
              </a:ext>
            </a:extLst>
          </a:blip>
          <a:stretch>
            <a:fillRect/>
          </a:stretch>
        </p:blipFill>
        <p:spPr>
          <a:xfrm>
            <a:off x="7727463" y="7238787"/>
            <a:ext cx="411480" cy="228600"/>
          </a:xfrm>
          <a:prstGeom prst="rect">
            <a:avLst/>
          </a:prstGeom>
          <a:effectLst>
            <a:outerShdw blurRad="50800" dist="38100" dir="2700000" algn="tl" rotWithShape="0">
              <a:prstClr val="black">
                <a:alpha val="40000"/>
              </a:prstClr>
            </a:outerShdw>
          </a:effectLst>
        </p:spPr>
      </p:pic>
      <p:pic>
        <p:nvPicPr>
          <p:cNvPr id="86" name="Picture 85" title="FGDC"/>
          <p:cNvPicPr>
            <a:picLocks/>
          </p:cNvPicPr>
          <p:nvPr/>
        </p:nvPicPr>
        <p:blipFill>
          <a:blip r:embed="rId30">
            <a:extLst>
              <a:ext uri="{28A0092B-C50C-407E-A947-70E740481C1C}">
                <a14:useLocalDpi xmlns:a14="http://schemas.microsoft.com/office/drawing/2010/main" val="0"/>
              </a:ext>
            </a:extLst>
          </a:blip>
          <a:stretch>
            <a:fillRect/>
          </a:stretch>
        </p:blipFill>
        <p:spPr>
          <a:xfrm>
            <a:off x="5530390" y="7238787"/>
            <a:ext cx="411480" cy="228600"/>
          </a:xfrm>
          <a:prstGeom prst="rect">
            <a:avLst/>
          </a:prstGeom>
          <a:effectLst>
            <a:outerShdw blurRad="50800" dist="38100" dir="2700000" algn="tl" rotWithShape="0">
              <a:prstClr val="black">
                <a:alpha val="40000"/>
              </a:prstClr>
            </a:outerShdw>
          </a:effectLst>
        </p:spPr>
      </p:pic>
      <p:pic>
        <p:nvPicPr>
          <p:cNvPr id="87" name="Picture 86" title="FGDC"/>
          <p:cNvPicPr>
            <a:picLocks/>
          </p:cNvPicPr>
          <p:nvPr/>
        </p:nvPicPr>
        <p:blipFill>
          <a:blip r:embed="rId31">
            <a:extLst>
              <a:ext uri="{28A0092B-C50C-407E-A947-70E740481C1C}">
                <a14:useLocalDpi xmlns:a14="http://schemas.microsoft.com/office/drawing/2010/main" val="0"/>
              </a:ext>
            </a:extLst>
          </a:blip>
          <a:stretch>
            <a:fillRect/>
          </a:stretch>
        </p:blipFill>
        <p:spPr>
          <a:xfrm>
            <a:off x="5970559" y="7238787"/>
            <a:ext cx="411480" cy="228600"/>
          </a:xfrm>
          <a:prstGeom prst="rect">
            <a:avLst/>
          </a:prstGeom>
          <a:effectLst>
            <a:outerShdw blurRad="50800" dist="38100" dir="2700000" algn="tl" rotWithShape="0">
              <a:prstClr val="black">
                <a:alpha val="40000"/>
              </a:prstClr>
            </a:outerShdw>
          </a:effectLst>
        </p:spPr>
      </p:pic>
      <p:pic>
        <p:nvPicPr>
          <p:cNvPr id="88" name="Picture 87" title="FGDC"/>
          <p:cNvPicPr>
            <a:picLocks/>
          </p:cNvPicPr>
          <p:nvPr/>
        </p:nvPicPr>
        <p:blipFill>
          <a:blip r:embed="rId32">
            <a:extLst>
              <a:ext uri="{28A0092B-C50C-407E-A947-70E740481C1C}">
                <a14:useLocalDpi xmlns:a14="http://schemas.microsoft.com/office/drawing/2010/main" val="0"/>
              </a:ext>
            </a:extLst>
          </a:blip>
          <a:stretch>
            <a:fillRect/>
          </a:stretch>
        </p:blipFill>
        <p:spPr>
          <a:xfrm>
            <a:off x="6410729" y="7238787"/>
            <a:ext cx="411480" cy="228600"/>
          </a:xfrm>
          <a:prstGeom prst="rect">
            <a:avLst/>
          </a:prstGeom>
          <a:effectLst>
            <a:outerShdw blurRad="50800" dist="38100" dir="2700000" algn="tl" rotWithShape="0">
              <a:prstClr val="black">
                <a:alpha val="40000"/>
              </a:prstClr>
            </a:outerShdw>
          </a:effectLst>
        </p:spPr>
      </p:pic>
      <p:pic>
        <p:nvPicPr>
          <p:cNvPr id="89" name="Picture 88" title="FGDC"/>
          <p:cNvPicPr>
            <a:picLocks/>
          </p:cNvPicPr>
          <p:nvPr/>
        </p:nvPicPr>
        <p:blipFill>
          <a:blip r:embed="rId33">
            <a:extLst>
              <a:ext uri="{28A0092B-C50C-407E-A947-70E740481C1C}">
                <a14:useLocalDpi xmlns:a14="http://schemas.microsoft.com/office/drawing/2010/main" val="0"/>
              </a:ext>
            </a:extLst>
          </a:blip>
          <a:stretch>
            <a:fillRect/>
          </a:stretch>
        </p:blipFill>
        <p:spPr>
          <a:xfrm>
            <a:off x="2478730" y="7238787"/>
            <a:ext cx="411480" cy="228600"/>
          </a:xfrm>
          <a:prstGeom prst="rect">
            <a:avLst/>
          </a:prstGeom>
          <a:effectLst>
            <a:outerShdw blurRad="50800" dist="38100" dir="2700000" algn="tl" rotWithShape="0">
              <a:prstClr val="black">
                <a:alpha val="40000"/>
              </a:prstClr>
            </a:outerShdw>
          </a:effectLst>
        </p:spPr>
      </p:pic>
      <p:pic>
        <p:nvPicPr>
          <p:cNvPr id="90" name="Picture 89" title="FGDC"/>
          <p:cNvPicPr>
            <a:picLocks/>
          </p:cNvPicPr>
          <p:nvPr/>
        </p:nvPicPr>
        <p:blipFill>
          <a:blip r:embed="rId34">
            <a:extLst>
              <a:ext uri="{28A0092B-C50C-407E-A947-70E740481C1C}">
                <a14:useLocalDpi xmlns:a14="http://schemas.microsoft.com/office/drawing/2010/main" val="0"/>
              </a:ext>
            </a:extLst>
          </a:blip>
          <a:stretch>
            <a:fillRect/>
          </a:stretch>
        </p:blipFill>
        <p:spPr>
          <a:xfrm>
            <a:off x="6850899" y="7238787"/>
            <a:ext cx="411480" cy="228600"/>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35"/>
          <a:stretch>
            <a:fillRect/>
          </a:stretch>
        </p:blipFill>
        <p:spPr>
          <a:xfrm>
            <a:off x="11313928" y="4798026"/>
            <a:ext cx="582045" cy="294055"/>
          </a:xfrm>
          <a:prstGeom prst="rect">
            <a:avLst/>
          </a:prstGeom>
        </p:spPr>
      </p:pic>
      <p:pic>
        <p:nvPicPr>
          <p:cNvPr id="91" name="Picture 90" title="FGDC"/>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9580951" y="7257681"/>
            <a:ext cx="420427" cy="240790"/>
          </a:xfrm>
          <a:prstGeom prst="rect">
            <a:avLst/>
          </a:prstGeom>
        </p:spPr>
      </p:pic>
      <p:pic>
        <p:nvPicPr>
          <p:cNvPr id="92" name="Picture 91"/>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0045653" y="7257681"/>
            <a:ext cx="426013" cy="240790"/>
          </a:xfrm>
          <a:prstGeom prst="rect">
            <a:avLst/>
          </a:prstGeom>
        </p:spPr>
      </p:pic>
      <p:pic>
        <p:nvPicPr>
          <p:cNvPr id="93" name="Picture 92"/>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10515941" y="7257681"/>
            <a:ext cx="426013" cy="240790"/>
          </a:xfrm>
          <a:prstGeom prst="rect">
            <a:avLst/>
          </a:prstGeom>
        </p:spPr>
      </p:pic>
      <p:pic>
        <p:nvPicPr>
          <p:cNvPr id="94" name="Picture 93"/>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11004096" y="5550269"/>
            <a:ext cx="996833" cy="353883"/>
          </a:xfrm>
          <a:prstGeom prst="rect">
            <a:avLst/>
          </a:prstGeom>
          <a:effectLst>
            <a:reflection blurRad="6350" stA="52000" endA="300" endPos="35000" dir="5400000" sy="-100000" algn="bl" rotWithShape="0"/>
          </a:effectLst>
        </p:spPr>
      </p:pic>
      <p:grpSp>
        <p:nvGrpSpPr>
          <p:cNvPr id="95" name="Group 94"/>
          <p:cNvGrpSpPr/>
          <p:nvPr/>
        </p:nvGrpSpPr>
        <p:grpSpPr>
          <a:xfrm>
            <a:off x="237837" y="5051670"/>
            <a:ext cx="1299651" cy="1089119"/>
            <a:chOff x="10438607" y="1346306"/>
            <a:chExt cx="1373467" cy="1150979"/>
          </a:xfrm>
        </p:grpSpPr>
        <p:sp>
          <p:nvSpPr>
            <p:cNvPr id="96" name="object 18"/>
            <p:cNvSpPr/>
            <p:nvPr/>
          </p:nvSpPr>
          <p:spPr>
            <a:xfrm>
              <a:off x="10440789" y="1346306"/>
              <a:ext cx="1070627" cy="1070627"/>
            </a:xfrm>
            <a:prstGeom prst="ellipse">
              <a:avLst/>
            </a:prstGeom>
            <a:blipFill>
              <a:blip r:embed="rId37" cstate="print"/>
              <a:stretch>
                <a:fillRect/>
              </a:stretch>
            </a:blipFill>
            <a:ln w="31750">
              <a:solidFill>
                <a:schemeClr val="bg1"/>
              </a:solidFill>
            </a:ln>
            <a:effectLst>
              <a:outerShdw blurRad="50800" dist="38100" dir="2700000" algn="tl" rotWithShape="0">
                <a:prstClr val="black">
                  <a:alpha val="40000"/>
                </a:prstClr>
              </a:outerShdw>
            </a:effectLst>
          </p:spPr>
          <p:txBody>
            <a:bodyPr wrap="square" lIns="0" tIns="0" rIns="0" bIns="0" rtlCol="0"/>
            <a:lstStyle/>
            <a:p>
              <a:endParaRPr sz="1051" b="1"/>
            </a:p>
          </p:txBody>
        </p:sp>
        <p:sp>
          <p:nvSpPr>
            <p:cNvPr id="97" name="Rounded Rectangle 96"/>
            <p:cNvSpPr/>
            <p:nvPr/>
          </p:nvSpPr>
          <p:spPr>
            <a:xfrm>
              <a:off x="10438607" y="2189782"/>
              <a:ext cx="1373467" cy="307503"/>
            </a:xfrm>
            <a:prstGeom prst="roundRect">
              <a:avLst>
                <a:gd name="adj" fmla="val 50000"/>
              </a:avLst>
            </a:prstGeom>
            <a:gradFill flip="none" rotWithShape="1">
              <a:gsLst>
                <a:gs pos="41000">
                  <a:schemeClr val="accent3">
                    <a:lumMod val="49000"/>
                    <a:lumOff val="51000"/>
                    <a:alpha val="7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8400000" scaled="0"/>
              <a:tileRect/>
            </a:gra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b="1" dirty="0">
                  <a:solidFill>
                    <a:schemeClr val="tx1"/>
                  </a:solidFill>
                </a:rPr>
                <a:t>Foundational Task</a:t>
              </a:r>
            </a:p>
          </p:txBody>
        </p:sp>
      </p:grpSp>
      <p:sp>
        <p:nvSpPr>
          <p:cNvPr id="5" name="Rectangle 4"/>
          <p:cNvSpPr/>
          <p:nvPr/>
        </p:nvSpPr>
        <p:spPr>
          <a:xfrm>
            <a:off x="1252988" y="6080934"/>
            <a:ext cx="2009524" cy="338554"/>
          </a:xfrm>
          <a:prstGeom prst="rect">
            <a:avLst/>
          </a:prstGeom>
        </p:spPr>
        <p:txBody>
          <a:bodyPr wrap="none">
            <a:spAutoFit/>
          </a:bodyPr>
          <a:lstStyle/>
          <a:p>
            <a:r>
              <a:rPr lang="en-US" sz="1600" b="1" dirty="0">
                <a:solidFill>
                  <a:schemeClr val="bg1"/>
                </a:solidFill>
              </a:rPr>
              <a:t>Climate Cross-Cutting</a:t>
            </a:r>
          </a:p>
        </p:txBody>
      </p:sp>
      <p:pic>
        <p:nvPicPr>
          <p:cNvPr id="101" name="Picture 100"/>
          <p:cNvPicPr>
            <a:picLocks noChangeAspect="1"/>
          </p:cNvPicPr>
          <p:nvPr/>
        </p:nvPicPr>
        <p:blipFill rotWithShape="1">
          <a:blip r:embed="rId38">
            <a:extLst>
              <a:ext uri="{28A0092B-C50C-407E-A947-70E740481C1C}">
                <a14:useLocalDpi xmlns:a14="http://schemas.microsoft.com/office/drawing/2010/main" val="0"/>
              </a:ext>
            </a:extLst>
          </a:blip>
          <a:srcRect t="8388" b="30106"/>
          <a:stretch/>
        </p:blipFill>
        <p:spPr>
          <a:xfrm>
            <a:off x="3506744" y="4335765"/>
            <a:ext cx="1749173" cy="429811"/>
          </a:xfrm>
          <a:prstGeom prst="rect">
            <a:avLst/>
          </a:prstGeom>
          <a:effectLst>
            <a:outerShdw blurRad="50800" dist="38100" dir="2700000" algn="tl" rotWithShape="0">
              <a:prstClr val="black">
                <a:alpha val="40000"/>
              </a:prstClr>
            </a:outerShdw>
            <a:reflection blurRad="6350" stA="50000" endA="300" endPos="55000" dir="5400000" sy="-100000" algn="bl" rotWithShape="0"/>
          </a:effectLst>
        </p:spPr>
      </p:pic>
      <p:pic>
        <p:nvPicPr>
          <p:cNvPr id="102" name="Picture 101"/>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213818" y="3765278"/>
            <a:ext cx="589455" cy="589455"/>
          </a:xfrm>
          <a:prstGeom prst="rect">
            <a:avLst/>
          </a:prstGeom>
        </p:spPr>
      </p:pic>
      <p:sp>
        <p:nvSpPr>
          <p:cNvPr id="6" name="TextBox 5"/>
          <p:cNvSpPr txBox="1"/>
          <p:nvPr/>
        </p:nvSpPr>
        <p:spPr>
          <a:xfrm>
            <a:off x="1244106" y="5271133"/>
            <a:ext cx="1523711" cy="584775"/>
          </a:xfrm>
          <a:prstGeom prst="rect">
            <a:avLst/>
          </a:prstGeom>
          <a:noFill/>
        </p:spPr>
        <p:txBody>
          <a:bodyPr wrap="square" rtlCol="0">
            <a:spAutoFit/>
          </a:bodyPr>
          <a:lstStyle/>
          <a:p>
            <a:r>
              <a:rPr lang="en-US" sz="1600" b="1" dirty="0">
                <a:solidFill>
                  <a:schemeClr val="bg1"/>
                </a:solidFill>
              </a:rPr>
              <a:t>Capacity Building</a:t>
            </a:r>
          </a:p>
        </p:txBody>
      </p:sp>
      <p:pic>
        <p:nvPicPr>
          <p:cNvPr id="103" name="Picture 102"/>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5121914" y="5188050"/>
            <a:ext cx="1637247" cy="925023"/>
          </a:xfrm>
          <a:prstGeom prst="roundRect">
            <a:avLst/>
          </a:prstGeom>
        </p:spPr>
      </p:pic>
      <p:sp>
        <p:nvSpPr>
          <p:cNvPr id="104" name="TextBox 103"/>
          <p:cNvSpPr txBox="1"/>
          <p:nvPr/>
        </p:nvSpPr>
        <p:spPr>
          <a:xfrm>
            <a:off x="6491748" y="3016003"/>
            <a:ext cx="2659476" cy="1600438"/>
          </a:xfrm>
          <a:prstGeom prst="rect">
            <a:avLst/>
          </a:prstGeom>
          <a:noFill/>
        </p:spPr>
        <p:txBody>
          <a:bodyPr wrap="square" rtlCol="0">
            <a:spAutoFit/>
          </a:bodyPr>
          <a:lstStyle/>
          <a:p>
            <a:endParaRPr lang="en-US" sz="1400" dirty="0">
              <a:solidFill>
                <a:schemeClr val="bg1"/>
              </a:solidFill>
            </a:endParaRPr>
          </a:p>
          <a:p>
            <a:pPr marL="120640" indent="-120640">
              <a:buFont typeface="Arial" charset="0"/>
              <a:buChar char="•"/>
            </a:pPr>
            <a:r>
              <a:rPr lang="en-US" sz="1400" dirty="0">
                <a:solidFill>
                  <a:schemeClr val="bg1"/>
                </a:solidFill>
              </a:rPr>
              <a:t>Establish Working Group</a:t>
            </a:r>
          </a:p>
          <a:p>
            <a:pPr marL="120640" indent="-120640">
              <a:buFont typeface="Arial" charset="0"/>
              <a:buChar char="•"/>
            </a:pPr>
            <a:r>
              <a:rPr lang="en-US" sz="1400" b="1" i="1" dirty="0">
                <a:solidFill>
                  <a:schemeClr val="bg1"/>
                </a:solidFill>
              </a:rPr>
              <a:t>Flood &amp; Landslide–</a:t>
            </a:r>
            <a:r>
              <a:rPr lang="en-US" sz="1400" dirty="0">
                <a:solidFill>
                  <a:schemeClr val="bg1"/>
                </a:solidFill>
              </a:rPr>
              <a:t>Integrate Models and Monitoring</a:t>
            </a:r>
          </a:p>
          <a:p>
            <a:pPr marL="120640" indent="-120640">
              <a:buFont typeface="Arial" charset="0"/>
              <a:buChar char="•"/>
            </a:pPr>
            <a:r>
              <a:rPr lang="en-US" sz="1400" b="1" i="1" dirty="0">
                <a:solidFill>
                  <a:schemeClr val="bg1"/>
                </a:solidFill>
              </a:rPr>
              <a:t>Earthquakes &amp; Tsunamis</a:t>
            </a:r>
            <a:r>
              <a:rPr lang="en-US" sz="1400" dirty="0">
                <a:solidFill>
                  <a:schemeClr val="bg1"/>
                </a:solidFill>
              </a:rPr>
              <a:t>–Expand GNSS &amp; SAR</a:t>
            </a:r>
          </a:p>
          <a:p>
            <a:pPr marL="120640" indent="-120640">
              <a:buFont typeface="Arial" charset="0"/>
              <a:buChar char="•"/>
            </a:pPr>
            <a:r>
              <a:rPr lang="en-US" sz="1400" b="1" i="1" dirty="0">
                <a:solidFill>
                  <a:schemeClr val="bg1"/>
                </a:solidFill>
              </a:rPr>
              <a:t>Volcanos</a:t>
            </a:r>
            <a:r>
              <a:rPr lang="en-US" sz="1400" dirty="0">
                <a:solidFill>
                  <a:schemeClr val="bg1"/>
                </a:solidFill>
              </a:rPr>
              <a:t>–integrate SAR &amp; LIDAR</a:t>
            </a:r>
          </a:p>
        </p:txBody>
      </p:sp>
      <p:sp>
        <p:nvSpPr>
          <p:cNvPr id="105" name="Freeform 104"/>
          <p:cNvSpPr/>
          <p:nvPr/>
        </p:nvSpPr>
        <p:spPr>
          <a:xfrm>
            <a:off x="6264944" y="3796793"/>
            <a:ext cx="459740" cy="371219"/>
          </a:xfrm>
          <a:custGeom>
            <a:avLst/>
            <a:gdLst>
              <a:gd name="connsiteX0" fmla="*/ 0 w 609600"/>
              <a:gd name="connsiteY0" fmla="*/ 283029 h 500743"/>
              <a:gd name="connsiteX1" fmla="*/ 141514 w 609600"/>
              <a:gd name="connsiteY1" fmla="*/ 293914 h 500743"/>
              <a:gd name="connsiteX2" fmla="*/ 174171 w 609600"/>
              <a:gd name="connsiteY2" fmla="*/ 152400 h 500743"/>
              <a:gd name="connsiteX3" fmla="*/ 272143 w 609600"/>
              <a:gd name="connsiteY3" fmla="*/ 500743 h 500743"/>
              <a:gd name="connsiteX4" fmla="*/ 304800 w 609600"/>
              <a:gd name="connsiteY4" fmla="*/ 0 h 500743"/>
              <a:gd name="connsiteX5" fmla="*/ 337457 w 609600"/>
              <a:gd name="connsiteY5" fmla="*/ 348343 h 500743"/>
              <a:gd name="connsiteX6" fmla="*/ 402771 w 609600"/>
              <a:gd name="connsiteY6" fmla="*/ 195943 h 500743"/>
              <a:gd name="connsiteX7" fmla="*/ 478971 w 609600"/>
              <a:gd name="connsiteY7" fmla="*/ 370114 h 500743"/>
              <a:gd name="connsiteX8" fmla="*/ 489857 w 609600"/>
              <a:gd name="connsiteY8" fmla="*/ 250371 h 500743"/>
              <a:gd name="connsiteX9" fmla="*/ 609600 w 609600"/>
              <a:gd name="connsiteY9" fmla="*/ 261257 h 500743"/>
              <a:gd name="connsiteX0" fmla="*/ 0 w 620151"/>
              <a:gd name="connsiteY0" fmla="*/ 283029 h 500743"/>
              <a:gd name="connsiteX1" fmla="*/ 141514 w 620151"/>
              <a:gd name="connsiteY1" fmla="*/ 293914 h 500743"/>
              <a:gd name="connsiteX2" fmla="*/ 174171 w 620151"/>
              <a:gd name="connsiteY2" fmla="*/ 152400 h 500743"/>
              <a:gd name="connsiteX3" fmla="*/ 272143 w 620151"/>
              <a:gd name="connsiteY3" fmla="*/ 500743 h 500743"/>
              <a:gd name="connsiteX4" fmla="*/ 304800 w 620151"/>
              <a:gd name="connsiteY4" fmla="*/ 0 h 500743"/>
              <a:gd name="connsiteX5" fmla="*/ 337457 w 620151"/>
              <a:gd name="connsiteY5" fmla="*/ 348343 h 500743"/>
              <a:gd name="connsiteX6" fmla="*/ 402771 w 620151"/>
              <a:gd name="connsiteY6" fmla="*/ 195943 h 500743"/>
              <a:gd name="connsiteX7" fmla="*/ 478971 w 620151"/>
              <a:gd name="connsiteY7" fmla="*/ 370114 h 500743"/>
              <a:gd name="connsiteX8" fmla="*/ 489857 w 620151"/>
              <a:gd name="connsiteY8" fmla="*/ 250371 h 500743"/>
              <a:gd name="connsiteX9" fmla="*/ 620151 w 620151"/>
              <a:gd name="connsiteY9" fmla="*/ 250706 h 500743"/>
              <a:gd name="connsiteX0" fmla="*/ 0 w 620151"/>
              <a:gd name="connsiteY0" fmla="*/ 293580 h 500743"/>
              <a:gd name="connsiteX1" fmla="*/ 141514 w 620151"/>
              <a:gd name="connsiteY1" fmla="*/ 293914 h 500743"/>
              <a:gd name="connsiteX2" fmla="*/ 174171 w 620151"/>
              <a:gd name="connsiteY2" fmla="*/ 152400 h 500743"/>
              <a:gd name="connsiteX3" fmla="*/ 272143 w 620151"/>
              <a:gd name="connsiteY3" fmla="*/ 500743 h 500743"/>
              <a:gd name="connsiteX4" fmla="*/ 304800 w 620151"/>
              <a:gd name="connsiteY4" fmla="*/ 0 h 500743"/>
              <a:gd name="connsiteX5" fmla="*/ 337457 w 620151"/>
              <a:gd name="connsiteY5" fmla="*/ 348343 h 500743"/>
              <a:gd name="connsiteX6" fmla="*/ 402771 w 620151"/>
              <a:gd name="connsiteY6" fmla="*/ 195943 h 500743"/>
              <a:gd name="connsiteX7" fmla="*/ 478971 w 620151"/>
              <a:gd name="connsiteY7" fmla="*/ 370114 h 500743"/>
              <a:gd name="connsiteX8" fmla="*/ 489857 w 620151"/>
              <a:gd name="connsiteY8" fmla="*/ 250371 h 500743"/>
              <a:gd name="connsiteX9" fmla="*/ 620151 w 620151"/>
              <a:gd name="connsiteY9" fmla="*/ 250706 h 50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151" h="500743">
                <a:moveTo>
                  <a:pt x="0" y="293580"/>
                </a:moveTo>
                <a:lnTo>
                  <a:pt x="141514" y="293914"/>
                </a:lnTo>
                <a:lnTo>
                  <a:pt x="174171" y="152400"/>
                </a:lnTo>
                <a:lnTo>
                  <a:pt x="272143" y="500743"/>
                </a:lnTo>
                <a:lnTo>
                  <a:pt x="304800" y="0"/>
                </a:lnTo>
                <a:lnTo>
                  <a:pt x="337457" y="348343"/>
                </a:lnTo>
                <a:lnTo>
                  <a:pt x="402771" y="195943"/>
                </a:lnTo>
                <a:lnTo>
                  <a:pt x="478971" y="370114"/>
                </a:lnTo>
                <a:lnTo>
                  <a:pt x="489857" y="250371"/>
                </a:lnTo>
                <a:lnTo>
                  <a:pt x="620151" y="250706"/>
                </a:lnTo>
              </a:path>
            </a:pathLst>
          </a:custGeom>
          <a:noFill/>
          <a:ln w="31750">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p:cNvGrpSpPr/>
          <p:nvPr/>
        </p:nvGrpSpPr>
        <p:grpSpPr>
          <a:xfrm>
            <a:off x="6267818" y="4226659"/>
            <a:ext cx="439723" cy="396128"/>
            <a:chOff x="5295729" y="2545902"/>
            <a:chExt cx="439722" cy="396128"/>
          </a:xfrm>
        </p:grpSpPr>
        <p:sp>
          <p:nvSpPr>
            <p:cNvPr id="106" name="Freeform 105"/>
            <p:cNvSpPr/>
            <p:nvPr/>
          </p:nvSpPr>
          <p:spPr>
            <a:xfrm rot="10800000">
              <a:off x="5295729" y="2702645"/>
              <a:ext cx="439722" cy="239385"/>
            </a:xfrm>
            <a:custGeom>
              <a:avLst/>
              <a:gdLst>
                <a:gd name="connsiteX0" fmla="*/ 274255 w 433517"/>
                <a:gd name="connsiteY0" fmla="*/ 236007 h 236007"/>
                <a:gd name="connsiteX1" fmla="*/ 159264 w 433517"/>
                <a:gd name="connsiteY1" fmla="*/ 236007 h 236007"/>
                <a:gd name="connsiteX2" fmla="*/ 156033 w 433517"/>
                <a:gd name="connsiteY2" fmla="*/ 203958 h 236007"/>
                <a:gd name="connsiteX3" fmla="*/ 30444 w 433517"/>
                <a:gd name="connsiteY3" fmla="*/ 16525 h 236007"/>
                <a:gd name="connsiteX4" fmla="*/ 0 w 433517"/>
                <a:gd name="connsiteY4" fmla="*/ 0 h 236007"/>
                <a:gd name="connsiteX5" fmla="*/ 433517 w 433517"/>
                <a:gd name="connsiteY5" fmla="*/ 0 h 236007"/>
                <a:gd name="connsiteX6" fmla="*/ 403075 w 433517"/>
                <a:gd name="connsiteY6" fmla="*/ 16524 h 236007"/>
                <a:gd name="connsiteX7" fmla="*/ 277486 w 433517"/>
                <a:gd name="connsiteY7" fmla="*/ 203957 h 23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517" h="236007">
                  <a:moveTo>
                    <a:pt x="274255" y="236007"/>
                  </a:moveTo>
                  <a:lnTo>
                    <a:pt x="159264" y="236007"/>
                  </a:lnTo>
                  <a:lnTo>
                    <a:pt x="156033" y="203958"/>
                  </a:lnTo>
                  <a:cubicBezTo>
                    <a:pt x="140122" y="126202"/>
                    <a:pt x="93990" y="59455"/>
                    <a:pt x="30444" y="16525"/>
                  </a:cubicBezTo>
                  <a:lnTo>
                    <a:pt x="0" y="0"/>
                  </a:lnTo>
                  <a:lnTo>
                    <a:pt x="433517" y="0"/>
                  </a:lnTo>
                  <a:lnTo>
                    <a:pt x="403075" y="16524"/>
                  </a:lnTo>
                  <a:cubicBezTo>
                    <a:pt x="339530" y="59454"/>
                    <a:pt x="293397" y="126201"/>
                    <a:pt x="277486" y="203957"/>
                  </a:cubicBezTo>
                  <a:close/>
                </a:path>
              </a:pathLst>
            </a:cu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106"/>
            <p:cNvSpPr/>
            <p:nvPr/>
          </p:nvSpPr>
          <p:spPr>
            <a:xfrm>
              <a:off x="5475851" y="2545902"/>
              <a:ext cx="168828" cy="135430"/>
            </a:xfrm>
            <a:custGeom>
              <a:avLst/>
              <a:gdLst>
                <a:gd name="connsiteX0" fmla="*/ 25892 w 359128"/>
                <a:gd name="connsiteY0" fmla="*/ 274799 h 288085"/>
                <a:gd name="connsiteX1" fmla="*/ 46994 w 359128"/>
                <a:gd name="connsiteY1" fmla="*/ 225562 h 288085"/>
                <a:gd name="connsiteX2" fmla="*/ 18858 w 359128"/>
                <a:gd name="connsiteY2" fmla="*/ 186876 h 288085"/>
                <a:gd name="connsiteX3" fmla="*/ 1274 w 359128"/>
                <a:gd name="connsiteY3" fmla="*/ 141156 h 288085"/>
                <a:gd name="connsiteX4" fmla="*/ 54028 w 359128"/>
                <a:gd name="connsiteY4" fmla="*/ 105987 h 288085"/>
                <a:gd name="connsiteX5" fmla="*/ 113815 w 359128"/>
                <a:gd name="connsiteY5" fmla="*/ 127088 h 288085"/>
                <a:gd name="connsiteX6" fmla="*/ 173603 w 359128"/>
                <a:gd name="connsiteY6" fmla="*/ 49716 h 288085"/>
                <a:gd name="connsiteX7" fmla="*/ 240425 w 359128"/>
                <a:gd name="connsiteY7" fmla="*/ 3996 h 288085"/>
                <a:gd name="connsiteX8" fmla="*/ 307246 w 359128"/>
                <a:gd name="connsiteY8" fmla="*/ 7513 h 288085"/>
                <a:gd name="connsiteX9" fmla="*/ 352966 w 359128"/>
                <a:gd name="connsiteY9" fmla="*/ 49716 h 288085"/>
                <a:gd name="connsiteX10" fmla="*/ 352966 w 359128"/>
                <a:gd name="connsiteY10" fmla="*/ 95436 h 288085"/>
                <a:gd name="connsiteX11" fmla="*/ 300212 w 359128"/>
                <a:gd name="connsiteY11" fmla="*/ 123571 h 288085"/>
                <a:gd name="connsiteX12" fmla="*/ 236908 w 359128"/>
                <a:gd name="connsiteY12" fmla="*/ 109504 h 288085"/>
                <a:gd name="connsiteX13" fmla="*/ 212289 w 359128"/>
                <a:gd name="connsiteY13" fmla="*/ 148190 h 288085"/>
                <a:gd name="connsiteX14" fmla="*/ 208772 w 359128"/>
                <a:gd name="connsiteY14" fmla="*/ 186876 h 288085"/>
                <a:gd name="connsiteX15" fmla="*/ 156018 w 359128"/>
                <a:gd name="connsiteY15" fmla="*/ 193910 h 288085"/>
                <a:gd name="connsiteX16" fmla="*/ 99748 w 359128"/>
                <a:gd name="connsiteY16" fmla="*/ 179842 h 288085"/>
                <a:gd name="connsiteX17" fmla="*/ 75129 w 359128"/>
                <a:gd name="connsiteY17" fmla="*/ 200944 h 288085"/>
                <a:gd name="connsiteX18" fmla="*/ 110298 w 359128"/>
                <a:gd name="connsiteY18" fmla="*/ 281833 h 288085"/>
                <a:gd name="connsiteX19" fmla="*/ 25892 w 359128"/>
                <a:gd name="connsiteY19" fmla="*/ 274799 h 28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9128" h="288085">
                  <a:moveTo>
                    <a:pt x="25892" y="274799"/>
                  </a:moveTo>
                  <a:cubicBezTo>
                    <a:pt x="15341" y="265421"/>
                    <a:pt x="48166" y="240216"/>
                    <a:pt x="46994" y="225562"/>
                  </a:cubicBezTo>
                  <a:cubicBezTo>
                    <a:pt x="45822" y="210908"/>
                    <a:pt x="26478" y="200944"/>
                    <a:pt x="18858" y="186876"/>
                  </a:cubicBezTo>
                  <a:cubicBezTo>
                    <a:pt x="11238" y="172808"/>
                    <a:pt x="-4588" y="154637"/>
                    <a:pt x="1274" y="141156"/>
                  </a:cubicBezTo>
                  <a:cubicBezTo>
                    <a:pt x="7136" y="127674"/>
                    <a:pt x="35271" y="108332"/>
                    <a:pt x="54028" y="105987"/>
                  </a:cubicBezTo>
                  <a:cubicBezTo>
                    <a:pt x="72785" y="103642"/>
                    <a:pt x="93886" y="136466"/>
                    <a:pt x="113815" y="127088"/>
                  </a:cubicBezTo>
                  <a:cubicBezTo>
                    <a:pt x="133744" y="117710"/>
                    <a:pt x="152501" y="70231"/>
                    <a:pt x="173603" y="49716"/>
                  </a:cubicBezTo>
                  <a:cubicBezTo>
                    <a:pt x="194705" y="29201"/>
                    <a:pt x="218151" y="11030"/>
                    <a:pt x="240425" y="3996"/>
                  </a:cubicBezTo>
                  <a:cubicBezTo>
                    <a:pt x="262699" y="-3038"/>
                    <a:pt x="288489" y="-107"/>
                    <a:pt x="307246" y="7513"/>
                  </a:cubicBezTo>
                  <a:cubicBezTo>
                    <a:pt x="326003" y="15133"/>
                    <a:pt x="345346" y="35062"/>
                    <a:pt x="352966" y="49716"/>
                  </a:cubicBezTo>
                  <a:cubicBezTo>
                    <a:pt x="360586" y="64370"/>
                    <a:pt x="361758" y="83127"/>
                    <a:pt x="352966" y="95436"/>
                  </a:cubicBezTo>
                  <a:cubicBezTo>
                    <a:pt x="344174" y="107745"/>
                    <a:pt x="319555" y="121226"/>
                    <a:pt x="300212" y="123571"/>
                  </a:cubicBezTo>
                  <a:cubicBezTo>
                    <a:pt x="280869" y="125916"/>
                    <a:pt x="251562" y="105401"/>
                    <a:pt x="236908" y="109504"/>
                  </a:cubicBezTo>
                  <a:cubicBezTo>
                    <a:pt x="222254" y="113607"/>
                    <a:pt x="216978" y="135295"/>
                    <a:pt x="212289" y="148190"/>
                  </a:cubicBezTo>
                  <a:cubicBezTo>
                    <a:pt x="207600" y="161085"/>
                    <a:pt x="218150" y="179256"/>
                    <a:pt x="208772" y="186876"/>
                  </a:cubicBezTo>
                  <a:cubicBezTo>
                    <a:pt x="199394" y="194496"/>
                    <a:pt x="174188" y="195082"/>
                    <a:pt x="156018" y="193910"/>
                  </a:cubicBezTo>
                  <a:cubicBezTo>
                    <a:pt x="137848" y="192738"/>
                    <a:pt x="113229" y="178670"/>
                    <a:pt x="99748" y="179842"/>
                  </a:cubicBezTo>
                  <a:cubicBezTo>
                    <a:pt x="86267" y="181014"/>
                    <a:pt x="73371" y="183945"/>
                    <a:pt x="75129" y="200944"/>
                  </a:cubicBezTo>
                  <a:cubicBezTo>
                    <a:pt x="76887" y="217943"/>
                    <a:pt x="119090" y="268351"/>
                    <a:pt x="110298" y="281833"/>
                  </a:cubicBezTo>
                  <a:cubicBezTo>
                    <a:pt x="101506" y="295315"/>
                    <a:pt x="36443" y="284177"/>
                    <a:pt x="25892" y="274799"/>
                  </a:cubicBezTo>
                  <a:close/>
                </a:path>
              </a:pathLst>
            </a:cu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TextBox 108"/>
          <p:cNvSpPr txBox="1"/>
          <p:nvPr/>
        </p:nvSpPr>
        <p:spPr>
          <a:xfrm>
            <a:off x="3768159" y="2806190"/>
            <a:ext cx="2368372" cy="1600438"/>
          </a:xfrm>
          <a:prstGeom prst="rect">
            <a:avLst/>
          </a:prstGeom>
          <a:noFill/>
        </p:spPr>
        <p:txBody>
          <a:bodyPr wrap="square" rtlCol="0">
            <a:spAutoFit/>
          </a:bodyPr>
          <a:lstStyle/>
          <a:p>
            <a:endParaRPr lang="en-US" sz="1400" dirty="0">
              <a:solidFill>
                <a:schemeClr val="bg1"/>
              </a:solidFill>
            </a:endParaRPr>
          </a:p>
          <a:p>
            <a:pPr marL="120640" indent="-120640">
              <a:buFont typeface="Arial" charset="0"/>
              <a:buChar char="•"/>
            </a:pPr>
            <a:r>
              <a:rPr lang="en-US" sz="1400" i="1" dirty="0">
                <a:solidFill>
                  <a:schemeClr val="bg1"/>
                </a:solidFill>
              </a:rPr>
              <a:t>Launch GEOGLOWS-America</a:t>
            </a:r>
          </a:p>
          <a:p>
            <a:pPr marL="120640" indent="-120640">
              <a:buFont typeface="Arial" charset="0"/>
              <a:buChar char="•"/>
            </a:pPr>
            <a:r>
              <a:rPr lang="en-US" sz="1400" i="1" dirty="0">
                <a:solidFill>
                  <a:schemeClr val="bg1"/>
                </a:solidFill>
              </a:rPr>
              <a:t>Develop Water SDG Indicators</a:t>
            </a:r>
          </a:p>
          <a:p>
            <a:pPr marL="120640" indent="-120640">
              <a:buFont typeface="Arial" charset="0"/>
              <a:buChar char="•"/>
            </a:pPr>
            <a:r>
              <a:rPr lang="en-US" sz="1400" i="1" dirty="0">
                <a:solidFill>
                  <a:schemeClr val="bg1"/>
                </a:solidFill>
              </a:rPr>
              <a:t>Mobilize data and tools for Water use/stressors, availability and Quality</a:t>
            </a:r>
          </a:p>
        </p:txBody>
      </p:sp>
      <p:sp>
        <p:nvSpPr>
          <p:cNvPr id="110" name="TextBox 109"/>
          <p:cNvSpPr txBox="1"/>
          <p:nvPr/>
        </p:nvSpPr>
        <p:spPr>
          <a:xfrm>
            <a:off x="6848705" y="6034927"/>
            <a:ext cx="2476144" cy="338554"/>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600" b="1" dirty="0" err="1">
                <a:solidFill>
                  <a:schemeClr val="bg1"/>
                </a:solidFill>
              </a:rPr>
              <a:t>AmeriGEOSS</a:t>
            </a:r>
            <a:r>
              <a:rPr lang="en-US" sz="1600" b="1" dirty="0">
                <a:solidFill>
                  <a:schemeClr val="bg1"/>
                </a:solidFill>
              </a:rPr>
              <a:t> Platform</a:t>
            </a:r>
            <a:r>
              <a:rPr lang="en-US" sz="1600" dirty="0">
                <a:solidFill>
                  <a:schemeClr val="bg1"/>
                </a:solidFill>
              </a:rPr>
              <a:t> </a:t>
            </a:r>
          </a:p>
        </p:txBody>
      </p:sp>
      <p:pic>
        <p:nvPicPr>
          <p:cNvPr id="111" name="Picture 110"/>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1107619" y="5047946"/>
            <a:ext cx="1372240" cy="631231"/>
          </a:xfrm>
          <a:prstGeom prst="rect">
            <a:avLst/>
          </a:prstGeom>
        </p:spPr>
      </p:pic>
      <p:pic>
        <p:nvPicPr>
          <p:cNvPr id="112" name="Picture 111"/>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022505" y="4182263"/>
            <a:ext cx="1833022" cy="569056"/>
          </a:xfrm>
          <a:prstGeom prst="rect">
            <a:avLst/>
          </a:prstGeom>
          <a:effectLst>
            <a:outerShdw blurRad="50800" dist="38100" dir="2700000" algn="tl" rotWithShape="0">
              <a:prstClr val="black">
                <a:alpha val="40000"/>
              </a:prstClr>
            </a:outerShdw>
          </a:effectLst>
        </p:spPr>
      </p:pic>
      <p:pic>
        <p:nvPicPr>
          <p:cNvPr id="113" name="Picture 11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396115" y="5694837"/>
            <a:ext cx="1102252" cy="719707"/>
          </a:xfrm>
          <a:prstGeom prst="rect">
            <a:avLst/>
          </a:prstGeom>
          <a:effectLst>
            <a:outerShdw blurRad="50800" dist="38100" dir="2700000" algn="tl" rotWithShape="0">
              <a:prstClr val="black">
                <a:alpha val="40000"/>
              </a:prstClr>
            </a:outerShdw>
          </a:effectLst>
        </p:spPr>
      </p:pic>
      <p:pic>
        <p:nvPicPr>
          <p:cNvPr id="115" name="Picture 114" descr="Presentation Author/Graphics: Eldrich L. Frazier&#10;Federal Geographic Data Committee&#10;https://www.fgdc.gov"/>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6978276" y="5166858"/>
            <a:ext cx="1614029" cy="913343"/>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 name="Picture 99"/>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3222415" y="3072743"/>
            <a:ext cx="588948" cy="588948"/>
          </a:xfrm>
          <a:prstGeom prst="rect">
            <a:avLst/>
          </a:prstGeom>
        </p:spPr>
      </p:pic>
      <p:pic>
        <p:nvPicPr>
          <p:cNvPr id="116" name="Picture 115"/>
          <p:cNvPicPr>
            <a:picLocks noChangeAspect="1"/>
          </p:cNvPicPr>
          <p:nvPr/>
        </p:nvPicPr>
        <p:blipFill>
          <a:blip r:embed="rId45">
            <a:extLst>
              <a:ext uri="{BEBA8EAE-BF5A-486C-A8C5-ECC9F3942E4B}">
                <a14:imgProps xmlns:a14="http://schemas.microsoft.com/office/drawing/2010/main">
                  <a14:imgLayer r:embed="rId46">
                    <a14:imgEffect>
                      <a14:backgroundRemoval t="9845" b="95337" l="3125" r="97917">
                        <a14:foregroundMark x1="79948" y1="38860" x2="79948" y2="38860"/>
                        <a14:foregroundMark x1="27865" y1="16062" x2="27865" y2="16062"/>
                      </a14:backgroundRemoval>
                    </a14:imgEffect>
                  </a14:imgLayer>
                </a14:imgProps>
              </a:ext>
              <a:ext uri="{28A0092B-C50C-407E-A947-70E740481C1C}">
                <a14:useLocalDpi xmlns:a14="http://schemas.microsoft.com/office/drawing/2010/main" val="0"/>
              </a:ext>
            </a:extLst>
          </a:blip>
          <a:stretch>
            <a:fillRect/>
          </a:stretch>
        </p:blipFill>
        <p:spPr>
          <a:xfrm>
            <a:off x="7285882" y="4423088"/>
            <a:ext cx="998816" cy="502008"/>
          </a:xfrm>
          <a:prstGeom prst="rect">
            <a:avLst/>
          </a:prstGeom>
          <a:effectLst>
            <a:outerShdw blurRad="50800" dist="38100" dir="2700000" algn="tl" rotWithShape="0">
              <a:prstClr val="black">
                <a:alpha val="40000"/>
              </a:prstClr>
            </a:outerShdw>
          </a:effectLst>
        </p:spPr>
      </p:pic>
      <p:grpSp>
        <p:nvGrpSpPr>
          <p:cNvPr id="25" name="Group 24"/>
          <p:cNvGrpSpPr/>
          <p:nvPr/>
        </p:nvGrpSpPr>
        <p:grpSpPr>
          <a:xfrm>
            <a:off x="11199441" y="1744477"/>
            <a:ext cx="642262" cy="653190"/>
            <a:chOff x="11199441" y="1744477"/>
            <a:chExt cx="642262" cy="653190"/>
          </a:xfrm>
        </p:grpSpPr>
        <p:sp>
          <p:nvSpPr>
            <p:cNvPr id="117" name="Freeform 116"/>
            <p:cNvSpPr/>
            <p:nvPr/>
          </p:nvSpPr>
          <p:spPr>
            <a:xfrm>
              <a:off x="11390441" y="2112175"/>
              <a:ext cx="168635" cy="285492"/>
            </a:xfrm>
            <a:custGeom>
              <a:avLst/>
              <a:gdLst>
                <a:gd name="connsiteX0" fmla="*/ 82840 w 201266"/>
                <a:gd name="connsiteY0" fmla="*/ 391317 h 407264"/>
                <a:gd name="connsiteX1" fmla="*/ 139573 w 201266"/>
                <a:gd name="connsiteY1" fmla="*/ 381305 h 407264"/>
                <a:gd name="connsiteX2" fmla="*/ 122887 w 201266"/>
                <a:gd name="connsiteY2" fmla="*/ 304549 h 407264"/>
                <a:gd name="connsiteX3" fmla="*/ 129561 w 201266"/>
                <a:gd name="connsiteY3" fmla="*/ 161048 h 407264"/>
                <a:gd name="connsiteX4" fmla="*/ 199643 w 201266"/>
                <a:gd name="connsiteY4" fmla="*/ 30896 h 407264"/>
                <a:gd name="connsiteX5" fmla="*/ 172945 w 201266"/>
                <a:gd name="connsiteY5" fmla="*/ 4199 h 407264"/>
                <a:gd name="connsiteX6" fmla="*/ 106201 w 201266"/>
                <a:gd name="connsiteY6" fmla="*/ 97641 h 407264"/>
                <a:gd name="connsiteX7" fmla="*/ 89515 w 201266"/>
                <a:gd name="connsiteY7" fmla="*/ 191083 h 407264"/>
                <a:gd name="connsiteX8" fmla="*/ 56142 w 201266"/>
                <a:gd name="connsiteY8" fmla="*/ 124339 h 407264"/>
                <a:gd name="connsiteX9" fmla="*/ 12758 w 201266"/>
                <a:gd name="connsiteY9" fmla="*/ 70943 h 407264"/>
                <a:gd name="connsiteX10" fmla="*/ 2747 w 201266"/>
                <a:gd name="connsiteY10" fmla="*/ 97641 h 407264"/>
                <a:gd name="connsiteX11" fmla="*/ 56142 w 201266"/>
                <a:gd name="connsiteY11" fmla="*/ 174397 h 407264"/>
                <a:gd name="connsiteX12" fmla="*/ 82840 w 201266"/>
                <a:gd name="connsiteY12" fmla="*/ 391317 h 407264"/>
                <a:gd name="connsiteX0" fmla="*/ 82840 w 211070"/>
                <a:gd name="connsiteY0" fmla="*/ 423254 h 439201"/>
                <a:gd name="connsiteX1" fmla="*/ 139573 w 211070"/>
                <a:gd name="connsiteY1" fmla="*/ 413242 h 439201"/>
                <a:gd name="connsiteX2" fmla="*/ 122887 w 211070"/>
                <a:gd name="connsiteY2" fmla="*/ 336486 h 439201"/>
                <a:gd name="connsiteX3" fmla="*/ 129561 w 211070"/>
                <a:gd name="connsiteY3" fmla="*/ 192985 h 439201"/>
                <a:gd name="connsiteX4" fmla="*/ 199643 w 211070"/>
                <a:gd name="connsiteY4" fmla="*/ 62833 h 439201"/>
                <a:gd name="connsiteX5" fmla="*/ 201480 w 211070"/>
                <a:gd name="connsiteY5" fmla="*/ 1892 h 439201"/>
                <a:gd name="connsiteX6" fmla="*/ 106201 w 211070"/>
                <a:gd name="connsiteY6" fmla="*/ 129578 h 439201"/>
                <a:gd name="connsiteX7" fmla="*/ 89515 w 211070"/>
                <a:gd name="connsiteY7" fmla="*/ 223020 h 439201"/>
                <a:gd name="connsiteX8" fmla="*/ 56142 w 211070"/>
                <a:gd name="connsiteY8" fmla="*/ 156276 h 439201"/>
                <a:gd name="connsiteX9" fmla="*/ 12758 w 211070"/>
                <a:gd name="connsiteY9" fmla="*/ 102880 h 439201"/>
                <a:gd name="connsiteX10" fmla="*/ 2747 w 211070"/>
                <a:gd name="connsiteY10" fmla="*/ 129578 h 439201"/>
                <a:gd name="connsiteX11" fmla="*/ 56142 w 211070"/>
                <a:gd name="connsiteY11" fmla="*/ 206334 h 439201"/>
                <a:gd name="connsiteX12" fmla="*/ 82840 w 211070"/>
                <a:gd name="connsiteY12" fmla="*/ 423254 h 439201"/>
                <a:gd name="connsiteX0" fmla="*/ 122652 w 250884"/>
                <a:gd name="connsiteY0" fmla="*/ 423254 h 439201"/>
                <a:gd name="connsiteX1" fmla="*/ 179385 w 250884"/>
                <a:gd name="connsiteY1" fmla="*/ 413242 h 439201"/>
                <a:gd name="connsiteX2" fmla="*/ 162699 w 250884"/>
                <a:gd name="connsiteY2" fmla="*/ 336486 h 439201"/>
                <a:gd name="connsiteX3" fmla="*/ 169373 w 250884"/>
                <a:gd name="connsiteY3" fmla="*/ 192985 h 439201"/>
                <a:gd name="connsiteX4" fmla="*/ 239455 w 250884"/>
                <a:gd name="connsiteY4" fmla="*/ 62833 h 439201"/>
                <a:gd name="connsiteX5" fmla="*/ 241292 w 250884"/>
                <a:gd name="connsiteY5" fmla="*/ 1892 h 439201"/>
                <a:gd name="connsiteX6" fmla="*/ 146013 w 250884"/>
                <a:gd name="connsiteY6" fmla="*/ 129578 h 439201"/>
                <a:gd name="connsiteX7" fmla="*/ 129327 w 250884"/>
                <a:gd name="connsiteY7" fmla="*/ 223020 h 439201"/>
                <a:gd name="connsiteX8" fmla="*/ 95954 w 250884"/>
                <a:gd name="connsiteY8" fmla="*/ 156276 h 439201"/>
                <a:gd name="connsiteX9" fmla="*/ 1206 w 250884"/>
                <a:gd name="connsiteY9" fmla="*/ 62931 h 439201"/>
                <a:gd name="connsiteX10" fmla="*/ 42559 w 250884"/>
                <a:gd name="connsiteY10" fmla="*/ 129578 h 439201"/>
                <a:gd name="connsiteX11" fmla="*/ 95954 w 250884"/>
                <a:gd name="connsiteY11" fmla="*/ 206334 h 439201"/>
                <a:gd name="connsiteX12" fmla="*/ 122652 w 250884"/>
                <a:gd name="connsiteY12" fmla="*/ 423254 h 43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0884" h="439201">
                  <a:moveTo>
                    <a:pt x="122652" y="423254"/>
                  </a:moveTo>
                  <a:cubicBezTo>
                    <a:pt x="136557" y="457739"/>
                    <a:pt x="172711" y="427703"/>
                    <a:pt x="179385" y="413242"/>
                  </a:cubicBezTo>
                  <a:cubicBezTo>
                    <a:pt x="186059" y="398781"/>
                    <a:pt x="164368" y="373195"/>
                    <a:pt x="162699" y="336486"/>
                  </a:cubicBezTo>
                  <a:cubicBezTo>
                    <a:pt x="161030" y="299777"/>
                    <a:pt x="156580" y="238594"/>
                    <a:pt x="169373" y="192985"/>
                  </a:cubicBezTo>
                  <a:cubicBezTo>
                    <a:pt x="182166" y="147376"/>
                    <a:pt x="227469" y="94682"/>
                    <a:pt x="239455" y="62833"/>
                  </a:cubicBezTo>
                  <a:cubicBezTo>
                    <a:pt x="251441" y="30984"/>
                    <a:pt x="256866" y="-9232"/>
                    <a:pt x="241292" y="1892"/>
                  </a:cubicBezTo>
                  <a:cubicBezTo>
                    <a:pt x="225718" y="13016"/>
                    <a:pt x="164674" y="92723"/>
                    <a:pt x="146013" y="129578"/>
                  </a:cubicBezTo>
                  <a:cubicBezTo>
                    <a:pt x="127352" y="166433"/>
                    <a:pt x="137670" y="218570"/>
                    <a:pt x="129327" y="223020"/>
                  </a:cubicBezTo>
                  <a:cubicBezTo>
                    <a:pt x="120984" y="227470"/>
                    <a:pt x="117307" y="182957"/>
                    <a:pt x="95954" y="156276"/>
                  </a:cubicBezTo>
                  <a:cubicBezTo>
                    <a:pt x="74601" y="129595"/>
                    <a:pt x="10105" y="67381"/>
                    <a:pt x="1206" y="62931"/>
                  </a:cubicBezTo>
                  <a:cubicBezTo>
                    <a:pt x="-7693" y="58481"/>
                    <a:pt x="35328" y="112336"/>
                    <a:pt x="42559" y="129578"/>
                  </a:cubicBezTo>
                  <a:cubicBezTo>
                    <a:pt x="49790" y="146820"/>
                    <a:pt x="82049" y="156832"/>
                    <a:pt x="95954" y="206334"/>
                  </a:cubicBezTo>
                  <a:cubicBezTo>
                    <a:pt x="109859" y="255836"/>
                    <a:pt x="108747" y="388769"/>
                    <a:pt x="122652" y="423254"/>
                  </a:cubicBezTo>
                  <a:close/>
                </a:path>
              </a:pathLst>
            </a:cu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17"/>
            <p:cNvSpPr/>
            <p:nvPr/>
          </p:nvSpPr>
          <p:spPr>
            <a:xfrm>
              <a:off x="11502507" y="1744477"/>
              <a:ext cx="339196" cy="438891"/>
            </a:xfrm>
            <a:custGeom>
              <a:avLst/>
              <a:gdLst>
                <a:gd name="connsiteX0" fmla="*/ 415246 w 504637"/>
                <a:gd name="connsiteY0" fmla="*/ 4146 h 675187"/>
                <a:gd name="connsiteX1" fmla="*/ 374606 w 504637"/>
                <a:gd name="connsiteY1" fmla="*/ 110826 h 675187"/>
                <a:gd name="connsiteX2" fmla="*/ 283166 w 504637"/>
                <a:gd name="connsiteY2" fmla="*/ 207346 h 675187"/>
                <a:gd name="connsiteX3" fmla="*/ 39326 w 504637"/>
                <a:gd name="connsiteY3" fmla="*/ 344506 h 675187"/>
                <a:gd name="connsiteX4" fmla="*/ 3766 w 504637"/>
                <a:gd name="connsiteY4" fmla="*/ 542626 h 675187"/>
                <a:gd name="connsiteX5" fmla="*/ 74886 w 504637"/>
                <a:gd name="connsiteY5" fmla="*/ 603586 h 675187"/>
                <a:gd name="connsiteX6" fmla="*/ 69806 w 504637"/>
                <a:gd name="connsiteY6" fmla="*/ 603586 h 675187"/>
                <a:gd name="connsiteX7" fmla="*/ 166326 w 504637"/>
                <a:gd name="connsiteY7" fmla="*/ 491826 h 675187"/>
                <a:gd name="connsiteX8" fmla="*/ 156166 w 504637"/>
                <a:gd name="connsiteY8" fmla="*/ 410546 h 675187"/>
                <a:gd name="connsiteX9" fmla="*/ 186646 w 504637"/>
                <a:gd name="connsiteY9" fmla="*/ 334346 h 675187"/>
                <a:gd name="connsiteX10" fmla="*/ 196806 w 504637"/>
                <a:gd name="connsiteY10" fmla="*/ 466426 h 675187"/>
                <a:gd name="connsiteX11" fmla="*/ 293326 w 504637"/>
                <a:gd name="connsiteY11" fmla="*/ 395306 h 675187"/>
                <a:gd name="connsiteX12" fmla="*/ 293326 w 504637"/>
                <a:gd name="connsiteY12" fmla="*/ 263226 h 675187"/>
                <a:gd name="connsiteX13" fmla="*/ 318726 w 504637"/>
                <a:gd name="connsiteY13" fmla="*/ 253066 h 675187"/>
                <a:gd name="connsiteX14" fmla="*/ 328886 w 504637"/>
                <a:gd name="connsiteY14" fmla="*/ 359746 h 675187"/>
                <a:gd name="connsiteX15" fmla="*/ 389846 w 504637"/>
                <a:gd name="connsiteY15" fmla="*/ 237826 h 675187"/>
                <a:gd name="connsiteX16" fmla="*/ 369526 w 504637"/>
                <a:gd name="connsiteY16" fmla="*/ 374986 h 675187"/>
                <a:gd name="connsiteX17" fmla="*/ 430486 w 504637"/>
                <a:gd name="connsiteY17" fmla="*/ 344506 h 675187"/>
                <a:gd name="connsiteX18" fmla="*/ 359366 w 504637"/>
                <a:gd name="connsiteY18" fmla="*/ 430866 h 675187"/>
                <a:gd name="connsiteX19" fmla="*/ 318726 w 504637"/>
                <a:gd name="connsiteY19" fmla="*/ 405466 h 675187"/>
                <a:gd name="connsiteX20" fmla="*/ 232366 w 504637"/>
                <a:gd name="connsiteY20" fmla="*/ 501986 h 675187"/>
                <a:gd name="connsiteX21" fmla="*/ 344126 w 504637"/>
                <a:gd name="connsiteY21" fmla="*/ 481666 h 675187"/>
                <a:gd name="connsiteX22" fmla="*/ 333966 w 504637"/>
                <a:gd name="connsiteY22" fmla="*/ 517226 h 675187"/>
                <a:gd name="connsiteX23" fmla="*/ 176486 w 504637"/>
                <a:gd name="connsiteY23" fmla="*/ 532466 h 675187"/>
                <a:gd name="connsiteX24" fmla="*/ 85046 w 504637"/>
                <a:gd name="connsiteY24" fmla="*/ 618826 h 675187"/>
                <a:gd name="connsiteX25" fmla="*/ 171406 w 504637"/>
                <a:gd name="connsiteY25" fmla="*/ 669626 h 675187"/>
                <a:gd name="connsiteX26" fmla="*/ 339046 w 504637"/>
                <a:gd name="connsiteY26" fmla="*/ 654386 h 675187"/>
                <a:gd name="connsiteX27" fmla="*/ 471126 w 504637"/>
                <a:gd name="connsiteY27" fmla="*/ 496906 h 675187"/>
                <a:gd name="connsiteX28" fmla="*/ 501606 w 504637"/>
                <a:gd name="connsiteY28" fmla="*/ 263226 h 675187"/>
                <a:gd name="connsiteX29" fmla="*/ 415246 w 504637"/>
                <a:gd name="connsiteY29" fmla="*/ 4146 h 67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4637" h="675187">
                  <a:moveTo>
                    <a:pt x="415246" y="4146"/>
                  </a:moveTo>
                  <a:cubicBezTo>
                    <a:pt x="394079" y="-21254"/>
                    <a:pt x="396619" y="76959"/>
                    <a:pt x="374606" y="110826"/>
                  </a:cubicBezTo>
                  <a:cubicBezTo>
                    <a:pt x="352593" y="144693"/>
                    <a:pt x="339046" y="168399"/>
                    <a:pt x="283166" y="207346"/>
                  </a:cubicBezTo>
                  <a:cubicBezTo>
                    <a:pt x="227286" y="246293"/>
                    <a:pt x="85893" y="288626"/>
                    <a:pt x="39326" y="344506"/>
                  </a:cubicBezTo>
                  <a:cubicBezTo>
                    <a:pt x="-7241" y="400386"/>
                    <a:pt x="-2161" y="499446"/>
                    <a:pt x="3766" y="542626"/>
                  </a:cubicBezTo>
                  <a:cubicBezTo>
                    <a:pt x="9693" y="585806"/>
                    <a:pt x="63879" y="593426"/>
                    <a:pt x="74886" y="603586"/>
                  </a:cubicBezTo>
                  <a:cubicBezTo>
                    <a:pt x="85893" y="613746"/>
                    <a:pt x="54566" y="622213"/>
                    <a:pt x="69806" y="603586"/>
                  </a:cubicBezTo>
                  <a:cubicBezTo>
                    <a:pt x="85046" y="584959"/>
                    <a:pt x="151933" y="523999"/>
                    <a:pt x="166326" y="491826"/>
                  </a:cubicBezTo>
                  <a:cubicBezTo>
                    <a:pt x="180719" y="459653"/>
                    <a:pt x="152779" y="436793"/>
                    <a:pt x="156166" y="410546"/>
                  </a:cubicBezTo>
                  <a:cubicBezTo>
                    <a:pt x="159553" y="384299"/>
                    <a:pt x="179873" y="325033"/>
                    <a:pt x="186646" y="334346"/>
                  </a:cubicBezTo>
                  <a:cubicBezTo>
                    <a:pt x="193419" y="343659"/>
                    <a:pt x="179026" y="456266"/>
                    <a:pt x="196806" y="466426"/>
                  </a:cubicBezTo>
                  <a:cubicBezTo>
                    <a:pt x="214586" y="476586"/>
                    <a:pt x="277239" y="429173"/>
                    <a:pt x="293326" y="395306"/>
                  </a:cubicBezTo>
                  <a:cubicBezTo>
                    <a:pt x="309413" y="361439"/>
                    <a:pt x="289093" y="286933"/>
                    <a:pt x="293326" y="263226"/>
                  </a:cubicBezTo>
                  <a:cubicBezTo>
                    <a:pt x="297559" y="239519"/>
                    <a:pt x="312799" y="236979"/>
                    <a:pt x="318726" y="253066"/>
                  </a:cubicBezTo>
                  <a:cubicBezTo>
                    <a:pt x="324653" y="269153"/>
                    <a:pt x="317033" y="362286"/>
                    <a:pt x="328886" y="359746"/>
                  </a:cubicBezTo>
                  <a:cubicBezTo>
                    <a:pt x="340739" y="357206"/>
                    <a:pt x="383073" y="235286"/>
                    <a:pt x="389846" y="237826"/>
                  </a:cubicBezTo>
                  <a:cubicBezTo>
                    <a:pt x="396619" y="240366"/>
                    <a:pt x="362753" y="357206"/>
                    <a:pt x="369526" y="374986"/>
                  </a:cubicBezTo>
                  <a:cubicBezTo>
                    <a:pt x="376299" y="392766"/>
                    <a:pt x="432179" y="335193"/>
                    <a:pt x="430486" y="344506"/>
                  </a:cubicBezTo>
                  <a:cubicBezTo>
                    <a:pt x="428793" y="353819"/>
                    <a:pt x="377993" y="420706"/>
                    <a:pt x="359366" y="430866"/>
                  </a:cubicBezTo>
                  <a:cubicBezTo>
                    <a:pt x="340739" y="441026"/>
                    <a:pt x="339893" y="393613"/>
                    <a:pt x="318726" y="405466"/>
                  </a:cubicBezTo>
                  <a:cubicBezTo>
                    <a:pt x="297559" y="417319"/>
                    <a:pt x="228133" y="489286"/>
                    <a:pt x="232366" y="501986"/>
                  </a:cubicBezTo>
                  <a:cubicBezTo>
                    <a:pt x="236599" y="514686"/>
                    <a:pt x="327193" y="479126"/>
                    <a:pt x="344126" y="481666"/>
                  </a:cubicBezTo>
                  <a:cubicBezTo>
                    <a:pt x="361059" y="484206"/>
                    <a:pt x="361906" y="508759"/>
                    <a:pt x="333966" y="517226"/>
                  </a:cubicBezTo>
                  <a:cubicBezTo>
                    <a:pt x="306026" y="525693"/>
                    <a:pt x="217973" y="515533"/>
                    <a:pt x="176486" y="532466"/>
                  </a:cubicBezTo>
                  <a:cubicBezTo>
                    <a:pt x="134999" y="549399"/>
                    <a:pt x="85893" y="595966"/>
                    <a:pt x="85046" y="618826"/>
                  </a:cubicBezTo>
                  <a:cubicBezTo>
                    <a:pt x="84199" y="641686"/>
                    <a:pt x="129073" y="663699"/>
                    <a:pt x="171406" y="669626"/>
                  </a:cubicBezTo>
                  <a:cubicBezTo>
                    <a:pt x="213739" y="675553"/>
                    <a:pt x="289093" y="683173"/>
                    <a:pt x="339046" y="654386"/>
                  </a:cubicBezTo>
                  <a:cubicBezTo>
                    <a:pt x="388999" y="625599"/>
                    <a:pt x="444033" y="562099"/>
                    <a:pt x="471126" y="496906"/>
                  </a:cubicBezTo>
                  <a:cubicBezTo>
                    <a:pt x="498219" y="431713"/>
                    <a:pt x="510919" y="343659"/>
                    <a:pt x="501606" y="263226"/>
                  </a:cubicBezTo>
                  <a:cubicBezTo>
                    <a:pt x="492293" y="182793"/>
                    <a:pt x="436413" y="29546"/>
                    <a:pt x="415246" y="4146"/>
                  </a:cubicBezTo>
                  <a:close/>
                </a:path>
              </a:pathLst>
            </a:cu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118"/>
            <p:cNvSpPr/>
            <p:nvPr/>
          </p:nvSpPr>
          <p:spPr>
            <a:xfrm>
              <a:off x="11199441" y="2066085"/>
              <a:ext cx="254035" cy="184407"/>
            </a:xfrm>
            <a:custGeom>
              <a:avLst/>
              <a:gdLst>
                <a:gd name="connsiteX0" fmla="*/ 938 w 302730"/>
                <a:gd name="connsiteY0" fmla="*/ 7695 h 284711"/>
                <a:gd name="connsiteX1" fmla="*/ 91043 w 302730"/>
                <a:gd name="connsiteY1" fmla="*/ 144522 h 284711"/>
                <a:gd name="connsiteX2" fmla="*/ 114404 w 302730"/>
                <a:gd name="connsiteY2" fmla="*/ 227952 h 284711"/>
                <a:gd name="connsiteX3" fmla="*/ 234544 w 302730"/>
                <a:gd name="connsiteY3" fmla="*/ 284685 h 284711"/>
                <a:gd name="connsiteX4" fmla="*/ 277928 w 302730"/>
                <a:gd name="connsiteY4" fmla="*/ 221278 h 284711"/>
                <a:gd name="connsiteX5" fmla="*/ 164462 w 302730"/>
                <a:gd name="connsiteY5" fmla="*/ 127835 h 284711"/>
                <a:gd name="connsiteX6" fmla="*/ 291277 w 302730"/>
                <a:gd name="connsiteY6" fmla="*/ 184568 h 284711"/>
                <a:gd name="connsiteX7" fmla="*/ 281265 w 302730"/>
                <a:gd name="connsiteY7" fmla="*/ 91126 h 284711"/>
                <a:gd name="connsiteX8" fmla="*/ 154451 w 302730"/>
                <a:gd name="connsiteY8" fmla="*/ 24381 h 284711"/>
                <a:gd name="connsiteX9" fmla="*/ 938 w 302730"/>
                <a:gd name="connsiteY9" fmla="*/ 7695 h 284711"/>
                <a:gd name="connsiteX0" fmla="*/ 1931 w 303723"/>
                <a:gd name="connsiteY0" fmla="*/ 7937 h 284952"/>
                <a:gd name="connsiteX1" fmla="*/ 72012 w 303723"/>
                <a:gd name="connsiteY1" fmla="*/ 148101 h 284952"/>
                <a:gd name="connsiteX2" fmla="*/ 115397 w 303723"/>
                <a:gd name="connsiteY2" fmla="*/ 228194 h 284952"/>
                <a:gd name="connsiteX3" fmla="*/ 235537 w 303723"/>
                <a:gd name="connsiteY3" fmla="*/ 284927 h 284952"/>
                <a:gd name="connsiteX4" fmla="*/ 278921 w 303723"/>
                <a:gd name="connsiteY4" fmla="*/ 221520 h 284952"/>
                <a:gd name="connsiteX5" fmla="*/ 165455 w 303723"/>
                <a:gd name="connsiteY5" fmla="*/ 128077 h 284952"/>
                <a:gd name="connsiteX6" fmla="*/ 292270 w 303723"/>
                <a:gd name="connsiteY6" fmla="*/ 184810 h 284952"/>
                <a:gd name="connsiteX7" fmla="*/ 282258 w 303723"/>
                <a:gd name="connsiteY7" fmla="*/ 91368 h 284952"/>
                <a:gd name="connsiteX8" fmla="*/ 155444 w 303723"/>
                <a:gd name="connsiteY8" fmla="*/ 24623 h 284952"/>
                <a:gd name="connsiteX9" fmla="*/ 1931 w 303723"/>
                <a:gd name="connsiteY9" fmla="*/ 7937 h 284952"/>
                <a:gd name="connsiteX0" fmla="*/ 1931 w 303723"/>
                <a:gd name="connsiteY0" fmla="*/ 7937 h 288288"/>
                <a:gd name="connsiteX1" fmla="*/ 72012 w 303723"/>
                <a:gd name="connsiteY1" fmla="*/ 148101 h 288288"/>
                <a:gd name="connsiteX2" fmla="*/ 115397 w 303723"/>
                <a:gd name="connsiteY2" fmla="*/ 228194 h 288288"/>
                <a:gd name="connsiteX3" fmla="*/ 235537 w 303723"/>
                <a:gd name="connsiteY3" fmla="*/ 288265 h 288288"/>
                <a:gd name="connsiteX4" fmla="*/ 278921 w 303723"/>
                <a:gd name="connsiteY4" fmla="*/ 221520 h 288288"/>
                <a:gd name="connsiteX5" fmla="*/ 165455 w 303723"/>
                <a:gd name="connsiteY5" fmla="*/ 128077 h 288288"/>
                <a:gd name="connsiteX6" fmla="*/ 292270 w 303723"/>
                <a:gd name="connsiteY6" fmla="*/ 184810 h 288288"/>
                <a:gd name="connsiteX7" fmla="*/ 282258 w 303723"/>
                <a:gd name="connsiteY7" fmla="*/ 91368 h 288288"/>
                <a:gd name="connsiteX8" fmla="*/ 155444 w 303723"/>
                <a:gd name="connsiteY8" fmla="*/ 24623 h 288288"/>
                <a:gd name="connsiteX9" fmla="*/ 1931 w 303723"/>
                <a:gd name="connsiteY9" fmla="*/ 7937 h 288288"/>
                <a:gd name="connsiteX0" fmla="*/ 1931 w 300880"/>
                <a:gd name="connsiteY0" fmla="*/ 7937 h 288288"/>
                <a:gd name="connsiteX1" fmla="*/ 72012 w 300880"/>
                <a:gd name="connsiteY1" fmla="*/ 148101 h 288288"/>
                <a:gd name="connsiteX2" fmla="*/ 115397 w 300880"/>
                <a:gd name="connsiteY2" fmla="*/ 228194 h 288288"/>
                <a:gd name="connsiteX3" fmla="*/ 235537 w 300880"/>
                <a:gd name="connsiteY3" fmla="*/ 288265 h 288288"/>
                <a:gd name="connsiteX4" fmla="*/ 278921 w 300880"/>
                <a:gd name="connsiteY4" fmla="*/ 221520 h 288288"/>
                <a:gd name="connsiteX5" fmla="*/ 205501 w 300880"/>
                <a:gd name="connsiteY5" fmla="*/ 141426 h 288288"/>
                <a:gd name="connsiteX6" fmla="*/ 292270 w 300880"/>
                <a:gd name="connsiteY6" fmla="*/ 184810 h 288288"/>
                <a:gd name="connsiteX7" fmla="*/ 282258 w 300880"/>
                <a:gd name="connsiteY7" fmla="*/ 91368 h 288288"/>
                <a:gd name="connsiteX8" fmla="*/ 155444 w 300880"/>
                <a:gd name="connsiteY8" fmla="*/ 24623 h 288288"/>
                <a:gd name="connsiteX9" fmla="*/ 1931 w 300880"/>
                <a:gd name="connsiteY9" fmla="*/ 7937 h 288288"/>
                <a:gd name="connsiteX0" fmla="*/ 1931 w 307908"/>
                <a:gd name="connsiteY0" fmla="*/ 7937 h 288288"/>
                <a:gd name="connsiteX1" fmla="*/ 72012 w 307908"/>
                <a:gd name="connsiteY1" fmla="*/ 148101 h 288288"/>
                <a:gd name="connsiteX2" fmla="*/ 115397 w 307908"/>
                <a:gd name="connsiteY2" fmla="*/ 228194 h 288288"/>
                <a:gd name="connsiteX3" fmla="*/ 235537 w 307908"/>
                <a:gd name="connsiteY3" fmla="*/ 288265 h 288288"/>
                <a:gd name="connsiteX4" fmla="*/ 278921 w 307908"/>
                <a:gd name="connsiteY4" fmla="*/ 221520 h 288288"/>
                <a:gd name="connsiteX5" fmla="*/ 205501 w 307908"/>
                <a:gd name="connsiteY5" fmla="*/ 141426 h 288288"/>
                <a:gd name="connsiteX6" fmla="*/ 302282 w 307908"/>
                <a:gd name="connsiteY6" fmla="*/ 181473 h 288288"/>
                <a:gd name="connsiteX7" fmla="*/ 282258 w 307908"/>
                <a:gd name="connsiteY7" fmla="*/ 91368 h 288288"/>
                <a:gd name="connsiteX8" fmla="*/ 155444 w 307908"/>
                <a:gd name="connsiteY8" fmla="*/ 24623 h 288288"/>
                <a:gd name="connsiteX9" fmla="*/ 1931 w 307908"/>
                <a:gd name="connsiteY9" fmla="*/ 7937 h 288288"/>
                <a:gd name="connsiteX0" fmla="*/ 1931 w 305373"/>
                <a:gd name="connsiteY0" fmla="*/ 7937 h 288288"/>
                <a:gd name="connsiteX1" fmla="*/ 72012 w 305373"/>
                <a:gd name="connsiteY1" fmla="*/ 148101 h 288288"/>
                <a:gd name="connsiteX2" fmla="*/ 115397 w 305373"/>
                <a:gd name="connsiteY2" fmla="*/ 228194 h 288288"/>
                <a:gd name="connsiteX3" fmla="*/ 235537 w 305373"/>
                <a:gd name="connsiteY3" fmla="*/ 288265 h 288288"/>
                <a:gd name="connsiteX4" fmla="*/ 278921 w 305373"/>
                <a:gd name="connsiteY4" fmla="*/ 221520 h 288288"/>
                <a:gd name="connsiteX5" fmla="*/ 205501 w 305373"/>
                <a:gd name="connsiteY5" fmla="*/ 141426 h 288288"/>
                <a:gd name="connsiteX6" fmla="*/ 298945 w 305373"/>
                <a:gd name="connsiteY6" fmla="*/ 188147 h 288288"/>
                <a:gd name="connsiteX7" fmla="*/ 282258 w 305373"/>
                <a:gd name="connsiteY7" fmla="*/ 91368 h 288288"/>
                <a:gd name="connsiteX8" fmla="*/ 155444 w 305373"/>
                <a:gd name="connsiteY8" fmla="*/ 24623 h 288288"/>
                <a:gd name="connsiteX9" fmla="*/ 1931 w 305373"/>
                <a:gd name="connsiteY9" fmla="*/ 7937 h 288288"/>
                <a:gd name="connsiteX0" fmla="*/ 1931 w 313461"/>
                <a:gd name="connsiteY0" fmla="*/ 7937 h 288288"/>
                <a:gd name="connsiteX1" fmla="*/ 72012 w 313461"/>
                <a:gd name="connsiteY1" fmla="*/ 148101 h 288288"/>
                <a:gd name="connsiteX2" fmla="*/ 115397 w 313461"/>
                <a:gd name="connsiteY2" fmla="*/ 228194 h 288288"/>
                <a:gd name="connsiteX3" fmla="*/ 235537 w 313461"/>
                <a:gd name="connsiteY3" fmla="*/ 288265 h 288288"/>
                <a:gd name="connsiteX4" fmla="*/ 278921 w 313461"/>
                <a:gd name="connsiteY4" fmla="*/ 221520 h 288288"/>
                <a:gd name="connsiteX5" fmla="*/ 205501 w 313461"/>
                <a:gd name="connsiteY5" fmla="*/ 141426 h 288288"/>
                <a:gd name="connsiteX6" fmla="*/ 298945 w 313461"/>
                <a:gd name="connsiteY6" fmla="*/ 188147 h 288288"/>
                <a:gd name="connsiteX7" fmla="*/ 298944 w 313461"/>
                <a:gd name="connsiteY7" fmla="*/ 84694 h 288288"/>
                <a:gd name="connsiteX8" fmla="*/ 155444 w 313461"/>
                <a:gd name="connsiteY8" fmla="*/ 24623 h 288288"/>
                <a:gd name="connsiteX9" fmla="*/ 1931 w 313461"/>
                <a:gd name="connsiteY9" fmla="*/ 7937 h 288288"/>
                <a:gd name="connsiteX0" fmla="*/ 2673 w 314203"/>
                <a:gd name="connsiteY0" fmla="*/ 6733 h 287086"/>
                <a:gd name="connsiteX1" fmla="*/ 62742 w 314203"/>
                <a:gd name="connsiteY1" fmla="*/ 130211 h 287086"/>
                <a:gd name="connsiteX2" fmla="*/ 116139 w 314203"/>
                <a:gd name="connsiteY2" fmla="*/ 226990 h 287086"/>
                <a:gd name="connsiteX3" fmla="*/ 236279 w 314203"/>
                <a:gd name="connsiteY3" fmla="*/ 287061 h 287086"/>
                <a:gd name="connsiteX4" fmla="*/ 279663 w 314203"/>
                <a:gd name="connsiteY4" fmla="*/ 220316 h 287086"/>
                <a:gd name="connsiteX5" fmla="*/ 206243 w 314203"/>
                <a:gd name="connsiteY5" fmla="*/ 140222 h 287086"/>
                <a:gd name="connsiteX6" fmla="*/ 299687 w 314203"/>
                <a:gd name="connsiteY6" fmla="*/ 186943 h 287086"/>
                <a:gd name="connsiteX7" fmla="*/ 299686 w 314203"/>
                <a:gd name="connsiteY7" fmla="*/ 83490 h 287086"/>
                <a:gd name="connsiteX8" fmla="*/ 156186 w 314203"/>
                <a:gd name="connsiteY8" fmla="*/ 23419 h 287086"/>
                <a:gd name="connsiteX9" fmla="*/ 2673 w 314203"/>
                <a:gd name="connsiteY9" fmla="*/ 6733 h 287086"/>
                <a:gd name="connsiteX0" fmla="*/ 2825 w 314355"/>
                <a:gd name="connsiteY0" fmla="*/ 6733 h 290167"/>
                <a:gd name="connsiteX1" fmla="*/ 62894 w 314355"/>
                <a:gd name="connsiteY1" fmla="*/ 130211 h 290167"/>
                <a:gd name="connsiteX2" fmla="*/ 139652 w 314355"/>
                <a:gd name="connsiteY2" fmla="*/ 263699 h 290167"/>
                <a:gd name="connsiteX3" fmla="*/ 236431 w 314355"/>
                <a:gd name="connsiteY3" fmla="*/ 287061 h 290167"/>
                <a:gd name="connsiteX4" fmla="*/ 279815 w 314355"/>
                <a:gd name="connsiteY4" fmla="*/ 220316 h 290167"/>
                <a:gd name="connsiteX5" fmla="*/ 206395 w 314355"/>
                <a:gd name="connsiteY5" fmla="*/ 140222 h 290167"/>
                <a:gd name="connsiteX6" fmla="*/ 299839 w 314355"/>
                <a:gd name="connsiteY6" fmla="*/ 186943 h 290167"/>
                <a:gd name="connsiteX7" fmla="*/ 299838 w 314355"/>
                <a:gd name="connsiteY7" fmla="*/ 83490 h 290167"/>
                <a:gd name="connsiteX8" fmla="*/ 156338 w 314355"/>
                <a:gd name="connsiteY8" fmla="*/ 23419 h 290167"/>
                <a:gd name="connsiteX9" fmla="*/ 2825 w 314355"/>
                <a:gd name="connsiteY9" fmla="*/ 6733 h 290167"/>
                <a:gd name="connsiteX0" fmla="*/ 1977 w 346879"/>
                <a:gd name="connsiteY0" fmla="*/ 5477 h 298923"/>
                <a:gd name="connsiteX1" fmla="*/ 95418 w 346879"/>
                <a:gd name="connsiteY1" fmla="*/ 138967 h 298923"/>
                <a:gd name="connsiteX2" fmla="*/ 172176 w 346879"/>
                <a:gd name="connsiteY2" fmla="*/ 272455 h 298923"/>
                <a:gd name="connsiteX3" fmla="*/ 268955 w 346879"/>
                <a:gd name="connsiteY3" fmla="*/ 295817 h 298923"/>
                <a:gd name="connsiteX4" fmla="*/ 312339 w 346879"/>
                <a:gd name="connsiteY4" fmla="*/ 229072 h 298923"/>
                <a:gd name="connsiteX5" fmla="*/ 238919 w 346879"/>
                <a:gd name="connsiteY5" fmla="*/ 148978 h 298923"/>
                <a:gd name="connsiteX6" fmla="*/ 332363 w 346879"/>
                <a:gd name="connsiteY6" fmla="*/ 195699 h 298923"/>
                <a:gd name="connsiteX7" fmla="*/ 332362 w 346879"/>
                <a:gd name="connsiteY7" fmla="*/ 92246 h 298923"/>
                <a:gd name="connsiteX8" fmla="*/ 188862 w 346879"/>
                <a:gd name="connsiteY8" fmla="*/ 32175 h 298923"/>
                <a:gd name="connsiteX9" fmla="*/ 1977 w 346879"/>
                <a:gd name="connsiteY9" fmla="*/ 5477 h 298923"/>
                <a:gd name="connsiteX0" fmla="*/ 30062 w 374964"/>
                <a:gd name="connsiteY0" fmla="*/ 236 h 293682"/>
                <a:gd name="connsiteX1" fmla="*/ 123503 w 374964"/>
                <a:gd name="connsiteY1" fmla="*/ 133726 h 293682"/>
                <a:gd name="connsiteX2" fmla="*/ 200261 w 374964"/>
                <a:gd name="connsiteY2" fmla="*/ 267214 h 293682"/>
                <a:gd name="connsiteX3" fmla="*/ 297040 w 374964"/>
                <a:gd name="connsiteY3" fmla="*/ 290576 h 293682"/>
                <a:gd name="connsiteX4" fmla="*/ 340424 w 374964"/>
                <a:gd name="connsiteY4" fmla="*/ 223831 h 293682"/>
                <a:gd name="connsiteX5" fmla="*/ 267004 w 374964"/>
                <a:gd name="connsiteY5" fmla="*/ 143737 h 293682"/>
                <a:gd name="connsiteX6" fmla="*/ 360448 w 374964"/>
                <a:gd name="connsiteY6" fmla="*/ 190458 h 293682"/>
                <a:gd name="connsiteX7" fmla="*/ 360447 w 374964"/>
                <a:gd name="connsiteY7" fmla="*/ 87005 h 293682"/>
                <a:gd name="connsiteX8" fmla="*/ 216947 w 374964"/>
                <a:gd name="connsiteY8" fmla="*/ 26934 h 293682"/>
                <a:gd name="connsiteX9" fmla="*/ 30062 w 374964"/>
                <a:gd name="connsiteY9" fmla="*/ 236 h 293682"/>
                <a:gd name="connsiteX0" fmla="*/ 29701 w 377940"/>
                <a:gd name="connsiteY0" fmla="*/ 257 h 283691"/>
                <a:gd name="connsiteX1" fmla="*/ 126479 w 377940"/>
                <a:gd name="connsiteY1" fmla="*/ 123735 h 283691"/>
                <a:gd name="connsiteX2" fmla="*/ 203237 w 377940"/>
                <a:gd name="connsiteY2" fmla="*/ 257223 h 283691"/>
                <a:gd name="connsiteX3" fmla="*/ 300016 w 377940"/>
                <a:gd name="connsiteY3" fmla="*/ 280585 h 283691"/>
                <a:gd name="connsiteX4" fmla="*/ 343400 w 377940"/>
                <a:gd name="connsiteY4" fmla="*/ 213840 h 283691"/>
                <a:gd name="connsiteX5" fmla="*/ 269980 w 377940"/>
                <a:gd name="connsiteY5" fmla="*/ 133746 h 283691"/>
                <a:gd name="connsiteX6" fmla="*/ 363424 w 377940"/>
                <a:gd name="connsiteY6" fmla="*/ 180467 h 283691"/>
                <a:gd name="connsiteX7" fmla="*/ 363423 w 377940"/>
                <a:gd name="connsiteY7" fmla="*/ 77014 h 283691"/>
                <a:gd name="connsiteX8" fmla="*/ 219923 w 377940"/>
                <a:gd name="connsiteY8" fmla="*/ 16943 h 283691"/>
                <a:gd name="connsiteX9" fmla="*/ 29701 w 377940"/>
                <a:gd name="connsiteY9" fmla="*/ 257 h 28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940" h="283691">
                  <a:moveTo>
                    <a:pt x="29701" y="257"/>
                  </a:moveTo>
                  <a:cubicBezTo>
                    <a:pt x="-65967" y="-5305"/>
                    <a:pt x="97556" y="80907"/>
                    <a:pt x="126479" y="123735"/>
                  </a:cubicBezTo>
                  <a:cubicBezTo>
                    <a:pt x="155402" y="166563"/>
                    <a:pt x="174314" y="231081"/>
                    <a:pt x="203237" y="257223"/>
                  </a:cubicBezTo>
                  <a:cubicBezTo>
                    <a:pt x="232160" y="283365"/>
                    <a:pt x="276656" y="287815"/>
                    <a:pt x="300016" y="280585"/>
                  </a:cubicBezTo>
                  <a:cubicBezTo>
                    <a:pt x="323376" y="273355"/>
                    <a:pt x="348406" y="238313"/>
                    <a:pt x="343400" y="213840"/>
                  </a:cubicBezTo>
                  <a:cubicBezTo>
                    <a:pt x="338394" y="189367"/>
                    <a:pt x="266643" y="139308"/>
                    <a:pt x="269980" y="133746"/>
                  </a:cubicBezTo>
                  <a:cubicBezTo>
                    <a:pt x="273317" y="128184"/>
                    <a:pt x="347850" y="189922"/>
                    <a:pt x="363424" y="180467"/>
                  </a:cubicBezTo>
                  <a:cubicBezTo>
                    <a:pt x="378998" y="171012"/>
                    <a:pt x="386227" y="103712"/>
                    <a:pt x="363423" y="77014"/>
                  </a:cubicBezTo>
                  <a:cubicBezTo>
                    <a:pt x="340619" y="50316"/>
                    <a:pt x="275543" y="29736"/>
                    <a:pt x="219923" y="16943"/>
                  </a:cubicBezTo>
                  <a:cubicBezTo>
                    <a:pt x="164303" y="4150"/>
                    <a:pt x="125369" y="5819"/>
                    <a:pt x="29701" y="257"/>
                  </a:cubicBezTo>
                  <a:close/>
                </a:path>
              </a:pathLst>
            </a:cu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p:cNvGrpSpPr/>
          <p:nvPr/>
        </p:nvGrpSpPr>
        <p:grpSpPr>
          <a:xfrm>
            <a:off x="5282466" y="1763627"/>
            <a:ext cx="656487" cy="359399"/>
            <a:chOff x="3697306" y="3997059"/>
            <a:chExt cx="656487" cy="359398"/>
          </a:xfrm>
        </p:grpSpPr>
        <p:sp>
          <p:nvSpPr>
            <p:cNvPr id="120" name="Freeform 119"/>
            <p:cNvSpPr/>
            <p:nvPr/>
          </p:nvSpPr>
          <p:spPr>
            <a:xfrm rot="18917423">
              <a:off x="3697306" y="4041318"/>
              <a:ext cx="333691" cy="315139"/>
            </a:xfrm>
            <a:custGeom>
              <a:avLst/>
              <a:gdLst>
                <a:gd name="connsiteX0" fmla="*/ 367060 w 367060"/>
                <a:gd name="connsiteY0" fmla="*/ 0 h 346653"/>
                <a:gd name="connsiteX1" fmla="*/ 330081 w 367060"/>
                <a:gd name="connsiteY1" fmla="*/ 98305 h 346653"/>
                <a:gd name="connsiteX2" fmla="*/ 326137 w 367060"/>
                <a:gd name="connsiteY2" fmla="*/ 129753 h 346653"/>
                <a:gd name="connsiteX3" fmla="*/ 311805 w 367060"/>
                <a:gd name="connsiteY3" fmla="*/ 131356 h 346653"/>
                <a:gd name="connsiteX4" fmla="*/ 151441 w 367060"/>
                <a:gd name="connsiteY4" fmla="*/ 282805 h 346653"/>
                <a:gd name="connsiteX5" fmla="*/ 164043 w 367060"/>
                <a:gd name="connsiteY5" fmla="*/ 341756 h 346653"/>
                <a:gd name="connsiteX6" fmla="*/ 166501 w 367060"/>
                <a:gd name="connsiteY6" fmla="*/ 345199 h 346653"/>
                <a:gd name="connsiteX7" fmla="*/ 158877 w 367060"/>
                <a:gd name="connsiteY7" fmla="*/ 346653 h 346653"/>
                <a:gd name="connsiteX8" fmla="*/ 0 w 367060"/>
                <a:gd name="connsiteY8" fmla="*/ 196609 h 346653"/>
                <a:gd name="connsiteX9" fmla="*/ 158877 w 367060"/>
                <a:gd name="connsiteY9" fmla="*/ 46565 h 346653"/>
                <a:gd name="connsiteX10" fmla="*/ 367060 w 367060"/>
                <a:gd name="connsiteY10" fmla="*/ 0 h 34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7060" h="346653">
                  <a:moveTo>
                    <a:pt x="367060" y="0"/>
                  </a:moveTo>
                  <a:cubicBezTo>
                    <a:pt x="350625" y="32769"/>
                    <a:pt x="338298" y="65537"/>
                    <a:pt x="330081" y="98305"/>
                  </a:cubicBezTo>
                  <a:lnTo>
                    <a:pt x="326137" y="129753"/>
                  </a:lnTo>
                  <a:lnTo>
                    <a:pt x="311805" y="131356"/>
                  </a:lnTo>
                  <a:cubicBezTo>
                    <a:pt x="223238" y="131356"/>
                    <a:pt x="151441" y="199162"/>
                    <a:pt x="151441" y="282805"/>
                  </a:cubicBezTo>
                  <a:cubicBezTo>
                    <a:pt x="151441" y="303716"/>
                    <a:pt x="155928" y="323637"/>
                    <a:pt x="164043" y="341756"/>
                  </a:cubicBezTo>
                  <a:lnTo>
                    <a:pt x="166501" y="345199"/>
                  </a:lnTo>
                  <a:lnTo>
                    <a:pt x="158877" y="346653"/>
                  </a:lnTo>
                  <a:cubicBezTo>
                    <a:pt x="71132" y="346653"/>
                    <a:pt x="0" y="279476"/>
                    <a:pt x="0" y="196609"/>
                  </a:cubicBezTo>
                  <a:cubicBezTo>
                    <a:pt x="0" y="113742"/>
                    <a:pt x="71132" y="46565"/>
                    <a:pt x="158877" y="46565"/>
                  </a:cubicBezTo>
                  <a:cubicBezTo>
                    <a:pt x="228271" y="46565"/>
                    <a:pt x="297665" y="31043"/>
                    <a:pt x="367060" y="0"/>
                  </a:cubicBezTo>
                  <a:close/>
                </a:path>
              </a:pathLst>
            </a:cu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reeform 120"/>
            <p:cNvSpPr/>
            <p:nvPr/>
          </p:nvSpPr>
          <p:spPr>
            <a:xfrm rot="18917423">
              <a:off x="4020070" y="3997059"/>
              <a:ext cx="333723" cy="322782"/>
            </a:xfrm>
            <a:custGeom>
              <a:avLst/>
              <a:gdLst>
                <a:gd name="connsiteX0" fmla="*/ 367095 w 367095"/>
                <a:gd name="connsiteY0" fmla="*/ 0 h 355060"/>
                <a:gd name="connsiteX1" fmla="*/ 316593 w 367095"/>
                <a:gd name="connsiteY1" fmla="*/ 201377 h 355060"/>
                <a:gd name="connsiteX2" fmla="*/ 153863 w 367095"/>
                <a:gd name="connsiteY2" fmla="*/ 355060 h 355060"/>
                <a:gd name="connsiteX3" fmla="*/ 3921 w 367095"/>
                <a:gd name="connsiteY3" fmla="*/ 261197 h 355060"/>
                <a:gd name="connsiteX4" fmla="*/ 0 w 367095"/>
                <a:gd name="connsiteY4" fmla="*/ 242854 h 355060"/>
                <a:gd name="connsiteX5" fmla="*/ 58701 w 367095"/>
                <a:gd name="connsiteY5" fmla="*/ 254046 h 355060"/>
                <a:gd name="connsiteX6" fmla="*/ 219065 w 367095"/>
                <a:gd name="connsiteY6" fmla="*/ 102597 h 355060"/>
                <a:gd name="connsiteX7" fmla="*/ 226974 w 367095"/>
                <a:gd name="connsiteY7" fmla="*/ 39517 h 355060"/>
                <a:gd name="connsiteX8" fmla="*/ 260479 w 367095"/>
                <a:gd name="connsiteY8" fmla="*/ 35771 h 355060"/>
                <a:gd name="connsiteX9" fmla="*/ 367095 w 367095"/>
                <a:gd name="connsiteY9" fmla="*/ 0 h 35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095" h="355060">
                  <a:moveTo>
                    <a:pt x="367095" y="0"/>
                  </a:moveTo>
                  <a:cubicBezTo>
                    <a:pt x="333427" y="67126"/>
                    <a:pt x="316593" y="134252"/>
                    <a:pt x="316593" y="201377"/>
                  </a:cubicBezTo>
                  <a:cubicBezTo>
                    <a:pt x="316593" y="286254"/>
                    <a:pt x="243736" y="355060"/>
                    <a:pt x="153863" y="355060"/>
                  </a:cubicBezTo>
                  <a:cubicBezTo>
                    <a:pt x="86458" y="355060"/>
                    <a:pt x="28625" y="316357"/>
                    <a:pt x="3921" y="261197"/>
                  </a:cubicBezTo>
                  <a:lnTo>
                    <a:pt x="0" y="242854"/>
                  </a:lnTo>
                  <a:lnTo>
                    <a:pt x="58701" y="254046"/>
                  </a:lnTo>
                  <a:cubicBezTo>
                    <a:pt x="147268" y="254047"/>
                    <a:pt x="219065" y="186240"/>
                    <a:pt x="219065" y="102597"/>
                  </a:cubicBezTo>
                  <a:lnTo>
                    <a:pt x="226974" y="39517"/>
                  </a:lnTo>
                  <a:lnTo>
                    <a:pt x="260479" y="35771"/>
                  </a:lnTo>
                  <a:cubicBezTo>
                    <a:pt x="296018" y="27822"/>
                    <a:pt x="331557" y="15898"/>
                    <a:pt x="367095" y="0"/>
                  </a:cubicBezTo>
                  <a:close/>
                </a:path>
              </a:pathLst>
            </a:cu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ardrop 121"/>
            <p:cNvSpPr/>
            <p:nvPr/>
          </p:nvSpPr>
          <p:spPr>
            <a:xfrm rot="18917423">
              <a:off x="3893126" y="4048768"/>
              <a:ext cx="291571" cy="275361"/>
            </a:xfrm>
            <a:prstGeom prst="teardrop">
              <a:avLst>
                <a:gd name="adj" fmla="val 131034"/>
              </a:avLst>
            </a:pr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p:cNvGrpSpPr/>
          <p:nvPr/>
        </p:nvGrpSpPr>
        <p:grpSpPr>
          <a:xfrm>
            <a:off x="2463498" y="1686154"/>
            <a:ext cx="595857" cy="815388"/>
            <a:chOff x="2075875" y="2105920"/>
            <a:chExt cx="595857" cy="815387"/>
          </a:xfrm>
        </p:grpSpPr>
        <p:sp>
          <p:nvSpPr>
            <p:cNvPr id="149" name="Rectangle 148"/>
            <p:cNvSpPr/>
            <p:nvPr/>
          </p:nvSpPr>
          <p:spPr>
            <a:xfrm>
              <a:off x="2218527" y="2613530"/>
              <a:ext cx="184730" cy="307777"/>
            </a:xfrm>
            <a:prstGeom prst="rect">
              <a:avLst/>
            </a:prstGeom>
          </p:spPr>
          <p:txBody>
            <a:bodyPr wrap="none">
              <a:spAutoFit/>
            </a:bodyPr>
            <a:lstStyle/>
            <a:p>
              <a:pPr algn="ctr"/>
              <a:endParaRPr lang="en-US" sz="1400" b="1" dirty="0">
                <a:solidFill>
                  <a:schemeClr val="bg1"/>
                </a:solidFill>
                <a:cs typeface="Arial"/>
              </a:endParaRPr>
            </a:p>
          </p:txBody>
        </p:sp>
        <p:grpSp>
          <p:nvGrpSpPr>
            <p:cNvPr id="126" name="Group 125"/>
            <p:cNvGrpSpPr/>
            <p:nvPr/>
          </p:nvGrpSpPr>
          <p:grpSpPr>
            <a:xfrm>
              <a:off x="2075875" y="2105920"/>
              <a:ext cx="378653" cy="420352"/>
              <a:chOff x="2397506" y="2173514"/>
              <a:chExt cx="1881070" cy="2088220"/>
            </a:xfrm>
          </p:grpSpPr>
          <p:sp>
            <p:nvSpPr>
              <p:cNvPr id="128" name="Freeform 127"/>
              <p:cNvSpPr/>
              <p:nvPr/>
            </p:nvSpPr>
            <p:spPr>
              <a:xfrm>
                <a:off x="2782622" y="2405631"/>
                <a:ext cx="332424" cy="484016"/>
              </a:xfrm>
              <a:custGeom>
                <a:avLst/>
                <a:gdLst>
                  <a:gd name="connsiteX0" fmla="*/ 325536 w 332424"/>
                  <a:gd name="connsiteY0" fmla="*/ 685 h 484016"/>
                  <a:gd name="connsiteX1" fmla="*/ 237304 w 332424"/>
                  <a:gd name="connsiteY1" fmla="*/ 169127 h 484016"/>
                  <a:gd name="connsiteX2" fmla="*/ 44799 w 332424"/>
                  <a:gd name="connsiteY2" fmla="*/ 281422 h 484016"/>
                  <a:gd name="connsiteX3" fmla="*/ 683 w 332424"/>
                  <a:gd name="connsiteY3" fmla="*/ 417780 h 484016"/>
                  <a:gd name="connsiteX4" fmla="*/ 64852 w 332424"/>
                  <a:gd name="connsiteY4" fmla="*/ 481948 h 484016"/>
                  <a:gd name="connsiteX5" fmla="*/ 209231 w 332424"/>
                  <a:gd name="connsiteY5" fmla="*/ 445853 h 484016"/>
                  <a:gd name="connsiteX6" fmla="*/ 313504 w 332424"/>
                  <a:gd name="connsiteY6" fmla="*/ 237306 h 484016"/>
                  <a:gd name="connsiteX7" fmla="*/ 325536 w 332424"/>
                  <a:gd name="connsiteY7" fmla="*/ 685 h 48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424" h="484016">
                    <a:moveTo>
                      <a:pt x="325536" y="685"/>
                    </a:moveTo>
                    <a:cubicBezTo>
                      <a:pt x="312836" y="-10678"/>
                      <a:pt x="284093" y="122338"/>
                      <a:pt x="237304" y="169127"/>
                    </a:cubicBezTo>
                    <a:cubicBezTo>
                      <a:pt x="190515" y="215916"/>
                      <a:pt x="84236" y="239980"/>
                      <a:pt x="44799" y="281422"/>
                    </a:cubicBezTo>
                    <a:cubicBezTo>
                      <a:pt x="5362" y="322864"/>
                      <a:pt x="-2659" y="384359"/>
                      <a:pt x="683" y="417780"/>
                    </a:cubicBezTo>
                    <a:cubicBezTo>
                      <a:pt x="4025" y="451201"/>
                      <a:pt x="30094" y="477269"/>
                      <a:pt x="64852" y="481948"/>
                    </a:cubicBezTo>
                    <a:cubicBezTo>
                      <a:pt x="99610" y="486627"/>
                      <a:pt x="167789" y="486627"/>
                      <a:pt x="209231" y="445853"/>
                    </a:cubicBezTo>
                    <a:cubicBezTo>
                      <a:pt x="250673" y="405079"/>
                      <a:pt x="294120" y="310832"/>
                      <a:pt x="313504" y="237306"/>
                    </a:cubicBezTo>
                    <a:cubicBezTo>
                      <a:pt x="332888" y="163780"/>
                      <a:pt x="338236" y="12048"/>
                      <a:pt x="325536" y="685"/>
                    </a:cubicBezTo>
                    <a:close/>
                  </a:path>
                </a:pathLst>
              </a:cu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reeform 128"/>
              <p:cNvSpPr/>
              <p:nvPr/>
            </p:nvSpPr>
            <p:spPr>
              <a:xfrm>
                <a:off x="2793110" y="2696869"/>
                <a:ext cx="332424" cy="484016"/>
              </a:xfrm>
              <a:custGeom>
                <a:avLst/>
                <a:gdLst>
                  <a:gd name="connsiteX0" fmla="*/ 325536 w 332424"/>
                  <a:gd name="connsiteY0" fmla="*/ 685 h 484016"/>
                  <a:gd name="connsiteX1" fmla="*/ 237304 w 332424"/>
                  <a:gd name="connsiteY1" fmla="*/ 169127 h 484016"/>
                  <a:gd name="connsiteX2" fmla="*/ 44799 w 332424"/>
                  <a:gd name="connsiteY2" fmla="*/ 281422 h 484016"/>
                  <a:gd name="connsiteX3" fmla="*/ 683 w 332424"/>
                  <a:gd name="connsiteY3" fmla="*/ 417780 h 484016"/>
                  <a:gd name="connsiteX4" fmla="*/ 64852 w 332424"/>
                  <a:gd name="connsiteY4" fmla="*/ 481948 h 484016"/>
                  <a:gd name="connsiteX5" fmla="*/ 209231 w 332424"/>
                  <a:gd name="connsiteY5" fmla="*/ 445853 h 484016"/>
                  <a:gd name="connsiteX6" fmla="*/ 313504 w 332424"/>
                  <a:gd name="connsiteY6" fmla="*/ 237306 h 484016"/>
                  <a:gd name="connsiteX7" fmla="*/ 325536 w 332424"/>
                  <a:gd name="connsiteY7" fmla="*/ 685 h 48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424" h="484016">
                    <a:moveTo>
                      <a:pt x="325536" y="685"/>
                    </a:moveTo>
                    <a:cubicBezTo>
                      <a:pt x="312836" y="-10678"/>
                      <a:pt x="284093" y="122338"/>
                      <a:pt x="237304" y="169127"/>
                    </a:cubicBezTo>
                    <a:cubicBezTo>
                      <a:pt x="190515" y="215916"/>
                      <a:pt x="84236" y="239980"/>
                      <a:pt x="44799" y="281422"/>
                    </a:cubicBezTo>
                    <a:cubicBezTo>
                      <a:pt x="5362" y="322864"/>
                      <a:pt x="-2659" y="384359"/>
                      <a:pt x="683" y="417780"/>
                    </a:cubicBezTo>
                    <a:cubicBezTo>
                      <a:pt x="4025" y="451201"/>
                      <a:pt x="30094" y="477269"/>
                      <a:pt x="64852" y="481948"/>
                    </a:cubicBezTo>
                    <a:cubicBezTo>
                      <a:pt x="99610" y="486627"/>
                      <a:pt x="167789" y="486627"/>
                      <a:pt x="209231" y="445853"/>
                    </a:cubicBezTo>
                    <a:cubicBezTo>
                      <a:pt x="250673" y="405079"/>
                      <a:pt x="294120" y="310832"/>
                      <a:pt x="313504" y="237306"/>
                    </a:cubicBezTo>
                    <a:cubicBezTo>
                      <a:pt x="332888" y="163780"/>
                      <a:pt x="338236" y="12048"/>
                      <a:pt x="325536" y="685"/>
                    </a:cubicBezTo>
                    <a:close/>
                  </a:path>
                </a:pathLst>
              </a:cu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reeform 129"/>
              <p:cNvSpPr/>
              <p:nvPr/>
            </p:nvSpPr>
            <p:spPr>
              <a:xfrm>
                <a:off x="2784003" y="3012464"/>
                <a:ext cx="332424" cy="484016"/>
              </a:xfrm>
              <a:custGeom>
                <a:avLst/>
                <a:gdLst>
                  <a:gd name="connsiteX0" fmla="*/ 325536 w 332424"/>
                  <a:gd name="connsiteY0" fmla="*/ 685 h 484016"/>
                  <a:gd name="connsiteX1" fmla="*/ 237304 w 332424"/>
                  <a:gd name="connsiteY1" fmla="*/ 169127 h 484016"/>
                  <a:gd name="connsiteX2" fmla="*/ 44799 w 332424"/>
                  <a:gd name="connsiteY2" fmla="*/ 281422 h 484016"/>
                  <a:gd name="connsiteX3" fmla="*/ 683 w 332424"/>
                  <a:gd name="connsiteY3" fmla="*/ 417780 h 484016"/>
                  <a:gd name="connsiteX4" fmla="*/ 64852 w 332424"/>
                  <a:gd name="connsiteY4" fmla="*/ 481948 h 484016"/>
                  <a:gd name="connsiteX5" fmla="*/ 209231 w 332424"/>
                  <a:gd name="connsiteY5" fmla="*/ 445853 h 484016"/>
                  <a:gd name="connsiteX6" fmla="*/ 313504 w 332424"/>
                  <a:gd name="connsiteY6" fmla="*/ 237306 h 484016"/>
                  <a:gd name="connsiteX7" fmla="*/ 325536 w 332424"/>
                  <a:gd name="connsiteY7" fmla="*/ 685 h 48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424" h="484016">
                    <a:moveTo>
                      <a:pt x="325536" y="685"/>
                    </a:moveTo>
                    <a:cubicBezTo>
                      <a:pt x="312836" y="-10678"/>
                      <a:pt x="284093" y="122338"/>
                      <a:pt x="237304" y="169127"/>
                    </a:cubicBezTo>
                    <a:cubicBezTo>
                      <a:pt x="190515" y="215916"/>
                      <a:pt x="84236" y="239980"/>
                      <a:pt x="44799" y="281422"/>
                    </a:cubicBezTo>
                    <a:cubicBezTo>
                      <a:pt x="5362" y="322864"/>
                      <a:pt x="-2659" y="384359"/>
                      <a:pt x="683" y="417780"/>
                    </a:cubicBezTo>
                    <a:cubicBezTo>
                      <a:pt x="4025" y="451201"/>
                      <a:pt x="30094" y="477269"/>
                      <a:pt x="64852" y="481948"/>
                    </a:cubicBezTo>
                    <a:cubicBezTo>
                      <a:pt x="99610" y="486627"/>
                      <a:pt x="167789" y="486627"/>
                      <a:pt x="209231" y="445853"/>
                    </a:cubicBezTo>
                    <a:cubicBezTo>
                      <a:pt x="250673" y="405079"/>
                      <a:pt x="294120" y="310832"/>
                      <a:pt x="313504" y="237306"/>
                    </a:cubicBezTo>
                    <a:cubicBezTo>
                      <a:pt x="332888" y="163780"/>
                      <a:pt x="338236" y="12048"/>
                      <a:pt x="325536" y="685"/>
                    </a:cubicBezTo>
                    <a:close/>
                  </a:path>
                </a:pathLst>
              </a:cu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reeform 130"/>
              <p:cNvSpPr/>
              <p:nvPr/>
            </p:nvSpPr>
            <p:spPr>
              <a:xfrm>
                <a:off x="2789510" y="3328059"/>
                <a:ext cx="332424" cy="484016"/>
              </a:xfrm>
              <a:custGeom>
                <a:avLst/>
                <a:gdLst>
                  <a:gd name="connsiteX0" fmla="*/ 325536 w 332424"/>
                  <a:gd name="connsiteY0" fmla="*/ 685 h 484016"/>
                  <a:gd name="connsiteX1" fmla="*/ 237304 w 332424"/>
                  <a:gd name="connsiteY1" fmla="*/ 169127 h 484016"/>
                  <a:gd name="connsiteX2" fmla="*/ 44799 w 332424"/>
                  <a:gd name="connsiteY2" fmla="*/ 281422 h 484016"/>
                  <a:gd name="connsiteX3" fmla="*/ 683 w 332424"/>
                  <a:gd name="connsiteY3" fmla="*/ 417780 h 484016"/>
                  <a:gd name="connsiteX4" fmla="*/ 64852 w 332424"/>
                  <a:gd name="connsiteY4" fmla="*/ 481948 h 484016"/>
                  <a:gd name="connsiteX5" fmla="*/ 209231 w 332424"/>
                  <a:gd name="connsiteY5" fmla="*/ 445853 h 484016"/>
                  <a:gd name="connsiteX6" fmla="*/ 313504 w 332424"/>
                  <a:gd name="connsiteY6" fmla="*/ 237306 h 484016"/>
                  <a:gd name="connsiteX7" fmla="*/ 325536 w 332424"/>
                  <a:gd name="connsiteY7" fmla="*/ 685 h 48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424" h="484016">
                    <a:moveTo>
                      <a:pt x="325536" y="685"/>
                    </a:moveTo>
                    <a:cubicBezTo>
                      <a:pt x="312836" y="-10678"/>
                      <a:pt x="284093" y="122338"/>
                      <a:pt x="237304" y="169127"/>
                    </a:cubicBezTo>
                    <a:cubicBezTo>
                      <a:pt x="190515" y="215916"/>
                      <a:pt x="84236" y="239980"/>
                      <a:pt x="44799" y="281422"/>
                    </a:cubicBezTo>
                    <a:cubicBezTo>
                      <a:pt x="5362" y="322864"/>
                      <a:pt x="-2659" y="384359"/>
                      <a:pt x="683" y="417780"/>
                    </a:cubicBezTo>
                    <a:cubicBezTo>
                      <a:pt x="4025" y="451201"/>
                      <a:pt x="30094" y="477269"/>
                      <a:pt x="64852" y="481948"/>
                    </a:cubicBezTo>
                    <a:cubicBezTo>
                      <a:pt x="99610" y="486627"/>
                      <a:pt x="167789" y="486627"/>
                      <a:pt x="209231" y="445853"/>
                    </a:cubicBezTo>
                    <a:cubicBezTo>
                      <a:pt x="250673" y="405079"/>
                      <a:pt x="294120" y="310832"/>
                      <a:pt x="313504" y="237306"/>
                    </a:cubicBezTo>
                    <a:cubicBezTo>
                      <a:pt x="332888" y="163780"/>
                      <a:pt x="338236" y="12048"/>
                      <a:pt x="325536" y="685"/>
                    </a:cubicBezTo>
                    <a:close/>
                  </a:path>
                </a:pathLst>
              </a:cu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reeform 131"/>
              <p:cNvSpPr/>
              <p:nvPr/>
            </p:nvSpPr>
            <p:spPr>
              <a:xfrm rot="1647178">
                <a:off x="3946152" y="2636839"/>
                <a:ext cx="332424" cy="484016"/>
              </a:xfrm>
              <a:custGeom>
                <a:avLst/>
                <a:gdLst>
                  <a:gd name="connsiteX0" fmla="*/ 325536 w 332424"/>
                  <a:gd name="connsiteY0" fmla="*/ 685 h 484016"/>
                  <a:gd name="connsiteX1" fmla="*/ 237304 w 332424"/>
                  <a:gd name="connsiteY1" fmla="*/ 169127 h 484016"/>
                  <a:gd name="connsiteX2" fmla="*/ 44799 w 332424"/>
                  <a:gd name="connsiteY2" fmla="*/ 281422 h 484016"/>
                  <a:gd name="connsiteX3" fmla="*/ 683 w 332424"/>
                  <a:gd name="connsiteY3" fmla="*/ 417780 h 484016"/>
                  <a:gd name="connsiteX4" fmla="*/ 64852 w 332424"/>
                  <a:gd name="connsiteY4" fmla="*/ 481948 h 484016"/>
                  <a:gd name="connsiteX5" fmla="*/ 209231 w 332424"/>
                  <a:gd name="connsiteY5" fmla="*/ 445853 h 484016"/>
                  <a:gd name="connsiteX6" fmla="*/ 313504 w 332424"/>
                  <a:gd name="connsiteY6" fmla="*/ 237306 h 484016"/>
                  <a:gd name="connsiteX7" fmla="*/ 325536 w 332424"/>
                  <a:gd name="connsiteY7" fmla="*/ 685 h 48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424" h="484016">
                    <a:moveTo>
                      <a:pt x="325536" y="685"/>
                    </a:moveTo>
                    <a:cubicBezTo>
                      <a:pt x="312836" y="-10678"/>
                      <a:pt x="284093" y="122338"/>
                      <a:pt x="237304" y="169127"/>
                    </a:cubicBezTo>
                    <a:cubicBezTo>
                      <a:pt x="190515" y="215916"/>
                      <a:pt x="84236" y="239980"/>
                      <a:pt x="44799" y="281422"/>
                    </a:cubicBezTo>
                    <a:cubicBezTo>
                      <a:pt x="5362" y="322864"/>
                      <a:pt x="-2659" y="384359"/>
                      <a:pt x="683" y="417780"/>
                    </a:cubicBezTo>
                    <a:cubicBezTo>
                      <a:pt x="4025" y="451201"/>
                      <a:pt x="30094" y="477269"/>
                      <a:pt x="64852" y="481948"/>
                    </a:cubicBezTo>
                    <a:cubicBezTo>
                      <a:pt x="99610" y="486627"/>
                      <a:pt x="167789" y="486627"/>
                      <a:pt x="209231" y="445853"/>
                    </a:cubicBezTo>
                    <a:cubicBezTo>
                      <a:pt x="250673" y="405079"/>
                      <a:pt x="294120" y="310832"/>
                      <a:pt x="313504" y="237306"/>
                    </a:cubicBezTo>
                    <a:cubicBezTo>
                      <a:pt x="332888" y="163780"/>
                      <a:pt x="338236" y="12048"/>
                      <a:pt x="325536" y="685"/>
                    </a:cubicBezTo>
                    <a:close/>
                  </a:path>
                </a:pathLst>
              </a:cu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reeform 132"/>
              <p:cNvSpPr/>
              <p:nvPr/>
            </p:nvSpPr>
            <p:spPr>
              <a:xfrm rot="1647178">
                <a:off x="3830280" y="2897962"/>
                <a:ext cx="332424" cy="484016"/>
              </a:xfrm>
              <a:custGeom>
                <a:avLst/>
                <a:gdLst>
                  <a:gd name="connsiteX0" fmla="*/ 325536 w 332424"/>
                  <a:gd name="connsiteY0" fmla="*/ 685 h 484016"/>
                  <a:gd name="connsiteX1" fmla="*/ 237304 w 332424"/>
                  <a:gd name="connsiteY1" fmla="*/ 169127 h 484016"/>
                  <a:gd name="connsiteX2" fmla="*/ 44799 w 332424"/>
                  <a:gd name="connsiteY2" fmla="*/ 281422 h 484016"/>
                  <a:gd name="connsiteX3" fmla="*/ 683 w 332424"/>
                  <a:gd name="connsiteY3" fmla="*/ 417780 h 484016"/>
                  <a:gd name="connsiteX4" fmla="*/ 64852 w 332424"/>
                  <a:gd name="connsiteY4" fmla="*/ 481948 h 484016"/>
                  <a:gd name="connsiteX5" fmla="*/ 209231 w 332424"/>
                  <a:gd name="connsiteY5" fmla="*/ 445853 h 484016"/>
                  <a:gd name="connsiteX6" fmla="*/ 313504 w 332424"/>
                  <a:gd name="connsiteY6" fmla="*/ 237306 h 484016"/>
                  <a:gd name="connsiteX7" fmla="*/ 325536 w 332424"/>
                  <a:gd name="connsiteY7" fmla="*/ 685 h 48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424" h="484016">
                    <a:moveTo>
                      <a:pt x="325536" y="685"/>
                    </a:moveTo>
                    <a:cubicBezTo>
                      <a:pt x="312836" y="-10678"/>
                      <a:pt x="284093" y="122338"/>
                      <a:pt x="237304" y="169127"/>
                    </a:cubicBezTo>
                    <a:cubicBezTo>
                      <a:pt x="190515" y="215916"/>
                      <a:pt x="84236" y="239980"/>
                      <a:pt x="44799" y="281422"/>
                    </a:cubicBezTo>
                    <a:cubicBezTo>
                      <a:pt x="5362" y="322864"/>
                      <a:pt x="-2659" y="384359"/>
                      <a:pt x="683" y="417780"/>
                    </a:cubicBezTo>
                    <a:cubicBezTo>
                      <a:pt x="4025" y="451201"/>
                      <a:pt x="30094" y="477269"/>
                      <a:pt x="64852" y="481948"/>
                    </a:cubicBezTo>
                    <a:cubicBezTo>
                      <a:pt x="99610" y="486627"/>
                      <a:pt x="167789" y="486627"/>
                      <a:pt x="209231" y="445853"/>
                    </a:cubicBezTo>
                    <a:cubicBezTo>
                      <a:pt x="250673" y="405079"/>
                      <a:pt x="294120" y="310832"/>
                      <a:pt x="313504" y="237306"/>
                    </a:cubicBezTo>
                    <a:cubicBezTo>
                      <a:pt x="332888" y="163780"/>
                      <a:pt x="338236" y="12048"/>
                      <a:pt x="325536" y="685"/>
                    </a:cubicBezTo>
                    <a:close/>
                  </a:path>
                </a:pathLst>
              </a:cu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reeform 133"/>
              <p:cNvSpPr/>
              <p:nvPr/>
            </p:nvSpPr>
            <p:spPr>
              <a:xfrm rot="1647178">
                <a:off x="3694337" y="3182433"/>
                <a:ext cx="332424" cy="484016"/>
              </a:xfrm>
              <a:custGeom>
                <a:avLst/>
                <a:gdLst>
                  <a:gd name="connsiteX0" fmla="*/ 325536 w 332424"/>
                  <a:gd name="connsiteY0" fmla="*/ 685 h 484016"/>
                  <a:gd name="connsiteX1" fmla="*/ 237304 w 332424"/>
                  <a:gd name="connsiteY1" fmla="*/ 169127 h 484016"/>
                  <a:gd name="connsiteX2" fmla="*/ 44799 w 332424"/>
                  <a:gd name="connsiteY2" fmla="*/ 281422 h 484016"/>
                  <a:gd name="connsiteX3" fmla="*/ 683 w 332424"/>
                  <a:gd name="connsiteY3" fmla="*/ 417780 h 484016"/>
                  <a:gd name="connsiteX4" fmla="*/ 64852 w 332424"/>
                  <a:gd name="connsiteY4" fmla="*/ 481948 h 484016"/>
                  <a:gd name="connsiteX5" fmla="*/ 209231 w 332424"/>
                  <a:gd name="connsiteY5" fmla="*/ 445853 h 484016"/>
                  <a:gd name="connsiteX6" fmla="*/ 313504 w 332424"/>
                  <a:gd name="connsiteY6" fmla="*/ 237306 h 484016"/>
                  <a:gd name="connsiteX7" fmla="*/ 325536 w 332424"/>
                  <a:gd name="connsiteY7" fmla="*/ 685 h 48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424" h="484016">
                    <a:moveTo>
                      <a:pt x="325536" y="685"/>
                    </a:moveTo>
                    <a:cubicBezTo>
                      <a:pt x="312836" y="-10678"/>
                      <a:pt x="284093" y="122338"/>
                      <a:pt x="237304" y="169127"/>
                    </a:cubicBezTo>
                    <a:cubicBezTo>
                      <a:pt x="190515" y="215916"/>
                      <a:pt x="84236" y="239980"/>
                      <a:pt x="44799" y="281422"/>
                    </a:cubicBezTo>
                    <a:cubicBezTo>
                      <a:pt x="5362" y="322864"/>
                      <a:pt x="-2659" y="384359"/>
                      <a:pt x="683" y="417780"/>
                    </a:cubicBezTo>
                    <a:cubicBezTo>
                      <a:pt x="4025" y="451201"/>
                      <a:pt x="30094" y="477269"/>
                      <a:pt x="64852" y="481948"/>
                    </a:cubicBezTo>
                    <a:cubicBezTo>
                      <a:pt x="99610" y="486627"/>
                      <a:pt x="167789" y="486627"/>
                      <a:pt x="209231" y="445853"/>
                    </a:cubicBezTo>
                    <a:cubicBezTo>
                      <a:pt x="250673" y="405079"/>
                      <a:pt x="294120" y="310832"/>
                      <a:pt x="313504" y="237306"/>
                    </a:cubicBezTo>
                    <a:cubicBezTo>
                      <a:pt x="332888" y="163780"/>
                      <a:pt x="338236" y="12048"/>
                      <a:pt x="325536" y="685"/>
                    </a:cubicBezTo>
                    <a:close/>
                  </a:path>
                </a:pathLst>
              </a:cu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reeform 134"/>
              <p:cNvSpPr/>
              <p:nvPr/>
            </p:nvSpPr>
            <p:spPr>
              <a:xfrm rot="1647178">
                <a:off x="3552238" y="3478374"/>
                <a:ext cx="332424" cy="484016"/>
              </a:xfrm>
              <a:custGeom>
                <a:avLst/>
                <a:gdLst>
                  <a:gd name="connsiteX0" fmla="*/ 325536 w 332424"/>
                  <a:gd name="connsiteY0" fmla="*/ 685 h 484016"/>
                  <a:gd name="connsiteX1" fmla="*/ 237304 w 332424"/>
                  <a:gd name="connsiteY1" fmla="*/ 169127 h 484016"/>
                  <a:gd name="connsiteX2" fmla="*/ 44799 w 332424"/>
                  <a:gd name="connsiteY2" fmla="*/ 281422 h 484016"/>
                  <a:gd name="connsiteX3" fmla="*/ 683 w 332424"/>
                  <a:gd name="connsiteY3" fmla="*/ 417780 h 484016"/>
                  <a:gd name="connsiteX4" fmla="*/ 64852 w 332424"/>
                  <a:gd name="connsiteY4" fmla="*/ 481948 h 484016"/>
                  <a:gd name="connsiteX5" fmla="*/ 209231 w 332424"/>
                  <a:gd name="connsiteY5" fmla="*/ 445853 h 484016"/>
                  <a:gd name="connsiteX6" fmla="*/ 313504 w 332424"/>
                  <a:gd name="connsiteY6" fmla="*/ 237306 h 484016"/>
                  <a:gd name="connsiteX7" fmla="*/ 325536 w 332424"/>
                  <a:gd name="connsiteY7" fmla="*/ 685 h 48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424" h="484016">
                    <a:moveTo>
                      <a:pt x="325536" y="685"/>
                    </a:moveTo>
                    <a:cubicBezTo>
                      <a:pt x="312836" y="-10678"/>
                      <a:pt x="284093" y="122338"/>
                      <a:pt x="237304" y="169127"/>
                    </a:cubicBezTo>
                    <a:cubicBezTo>
                      <a:pt x="190515" y="215916"/>
                      <a:pt x="84236" y="239980"/>
                      <a:pt x="44799" y="281422"/>
                    </a:cubicBezTo>
                    <a:cubicBezTo>
                      <a:pt x="5362" y="322864"/>
                      <a:pt x="-2659" y="384359"/>
                      <a:pt x="683" y="417780"/>
                    </a:cubicBezTo>
                    <a:cubicBezTo>
                      <a:pt x="4025" y="451201"/>
                      <a:pt x="30094" y="477269"/>
                      <a:pt x="64852" y="481948"/>
                    </a:cubicBezTo>
                    <a:cubicBezTo>
                      <a:pt x="99610" y="486627"/>
                      <a:pt x="167789" y="486627"/>
                      <a:pt x="209231" y="445853"/>
                    </a:cubicBezTo>
                    <a:cubicBezTo>
                      <a:pt x="250673" y="405079"/>
                      <a:pt x="294120" y="310832"/>
                      <a:pt x="313504" y="237306"/>
                    </a:cubicBezTo>
                    <a:cubicBezTo>
                      <a:pt x="332888" y="163780"/>
                      <a:pt x="338236" y="12048"/>
                      <a:pt x="325536" y="685"/>
                    </a:cubicBezTo>
                    <a:close/>
                  </a:path>
                </a:pathLst>
              </a:cu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reeform 135"/>
              <p:cNvSpPr/>
              <p:nvPr/>
            </p:nvSpPr>
            <p:spPr>
              <a:xfrm flipH="1">
                <a:off x="2397506" y="2405631"/>
                <a:ext cx="332424" cy="484016"/>
              </a:xfrm>
              <a:custGeom>
                <a:avLst/>
                <a:gdLst>
                  <a:gd name="connsiteX0" fmla="*/ 325536 w 332424"/>
                  <a:gd name="connsiteY0" fmla="*/ 685 h 484016"/>
                  <a:gd name="connsiteX1" fmla="*/ 237304 w 332424"/>
                  <a:gd name="connsiteY1" fmla="*/ 169127 h 484016"/>
                  <a:gd name="connsiteX2" fmla="*/ 44799 w 332424"/>
                  <a:gd name="connsiteY2" fmla="*/ 281422 h 484016"/>
                  <a:gd name="connsiteX3" fmla="*/ 683 w 332424"/>
                  <a:gd name="connsiteY3" fmla="*/ 417780 h 484016"/>
                  <a:gd name="connsiteX4" fmla="*/ 64852 w 332424"/>
                  <a:gd name="connsiteY4" fmla="*/ 481948 h 484016"/>
                  <a:gd name="connsiteX5" fmla="*/ 209231 w 332424"/>
                  <a:gd name="connsiteY5" fmla="*/ 445853 h 484016"/>
                  <a:gd name="connsiteX6" fmla="*/ 313504 w 332424"/>
                  <a:gd name="connsiteY6" fmla="*/ 237306 h 484016"/>
                  <a:gd name="connsiteX7" fmla="*/ 325536 w 332424"/>
                  <a:gd name="connsiteY7" fmla="*/ 685 h 48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424" h="484016">
                    <a:moveTo>
                      <a:pt x="325536" y="685"/>
                    </a:moveTo>
                    <a:cubicBezTo>
                      <a:pt x="312836" y="-10678"/>
                      <a:pt x="284093" y="122338"/>
                      <a:pt x="237304" y="169127"/>
                    </a:cubicBezTo>
                    <a:cubicBezTo>
                      <a:pt x="190515" y="215916"/>
                      <a:pt x="84236" y="239980"/>
                      <a:pt x="44799" y="281422"/>
                    </a:cubicBezTo>
                    <a:cubicBezTo>
                      <a:pt x="5362" y="322864"/>
                      <a:pt x="-2659" y="384359"/>
                      <a:pt x="683" y="417780"/>
                    </a:cubicBezTo>
                    <a:cubicBezTo>
                      <a:pt x="4025" y="451201"/>
                      <a:pt x="30094" y="477269"/>
                      <a:pt x="64852" y="481948"/>
                    </a:cubicBezTo>
                    <a:cubicBezTo>
                      <a:pt x="99610" y="486627"/>
                      <a:pt x="167789" y="486627"/>
                      <a:pt x="209231" y="445853"/>
                    </a:cubicBezTo>
                    <a:cubicBezTo>
                      <a:pt x="250673" y="405079"/>
                      <a:pt x="294120" y="310832"/>
                      <a:pt x="313504" y="237306"/>
                    </a:cubicBezTo>
                    <a:cubicBezTo>
                      <a:pt x="332888" y="163780"/>
                      <a:pt x="338236" y="12048"/>
                      <a:pt x="325536" y="685"/>
                    </a:cubicBezTo>
                    <a:close/>
                  </a:path>
                </a:pathLst>
              </a:cu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136"/>
              <p:cNvSpPr/>
              <p:nvPr/>
            </p:nvSpPr>
            <p:spPr>
              <a:xfrm flipH="1">
                <a:off x="2407994" y="2696869"/>
                <a:ext cx="332424" cy="484016"/>
              </a:xfrm>
              <a:custGeom>
                <a:avLst/>
                <a:gdLst>
                  <a:gd name="connsiteX0" fmla="*/ 325536 w 332424"/>
                  <a:gd name="connsiteY0" fmla="*/ 685 h 484016"/>
                  <a:gd name="connsiteX1" fmla="*/ 237304 w 332424"/>
                  <a:gd name="connsiteY1" fmla="*/ 169127 h 484016"/>
                  <a:gd name="connsiteX2" fmla="*/ 44799 w 332424"/>
                  <a:gd name="connsiteY2" fmla="*/ 281422 h 484016"/>
                  <a:gd name="connsiteX3" fmla="*/ 683 w 332424"/>
                  <a:gd name="connsiteY3" fmla="*/ 417780 h 484016"/>
                  <a:gd name="connsiteX4" fmla="*/ 64852 w 332424"/>
                  <a:gd name="connsiteY4" fmla="*/ 481948 h 484016"/>
                  <a:gd name="connsiteX5" fmla="*/ 209231 w 332424"/>
                  <a:gd name="connsiteY5" fmla="*/ 445853 h 484016"/>
                  <a:gd name="connsiteX6" fmla="*/ 313504 w 332424"/>
                  <a:gd name="connsiteY6" fmla="*/ 237306 h 484016"/>
                  <a:gd name="connsiteX7" fmla="*/ 325536 w 332424"/>
                  <a:gd name="connsiteY7" fmla="*/ 685 h 48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424" h="484016">
                    <a:moveTo>
                      <a:pt x="325536" y="685"/>
                    </a:moveTo>
                    <a:cubicBezTo>
                      <a:pt x="312836" y="-10678"/>
                      <a:pt x="284093" y="122338"/>
                      <a:pt x="237304" y="169127"/>
                    </a:cubicBezTo>
                    <a:cubicBezTo>
                      <a:pt x="190515" y="215916"/>
                      <a:pt x="84236" y="239980"/>
                      <a:pt x="44799" y="281422"/>
                    </a:cubicBezTo>
                    <a:cubicBezTo>
                      <a:pt x="5362" y="322864"/>
                      <a:pt x="-2659" y="384359"/>
                      <a:pt x="683" y="417780"/>
                    </a:cubicBezTo>
                    <a:cubicBezTo>
                      <a:pt x="4025" y="451201"/>
                      <a:pt x="30094" y="477269"/>
                      <a:pt x="64852" y="481948"/>
                    </a:cubicBezTo>
                    <a:cubicBezTo>
                      <a:pt x="99610" y="486627"/>
                      <a:pt x="167789" y="486627"/>
                      <a:pt x="209231" y="445853"/>
                    </a:cubicBezTo>
                    <a:cubicBezTo>
                      <a:pt x="250673" y="405079"/>
                      <a:pt x="294120" y="310832"/>
                      <a:pt x="313504" y="237306"/>
                    </a:cubicBezTo>
                    <a:cubicBezTo>
                      <a:pt x="332888" y="163780"/>
                      <a:pt x="338236" y="12048"/>
                      <a:pt x="325536" y="685"/>
                    </a:cubicBezTo>
                    <a:close/>
                  </a:path>
                </a:pathLst>
              </a:cu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137"/>
              <p:cNvSpPr/>
              <p:nvPr/>
            </p:nvSpPr>
            <p:spPr>
              <a:xfrm flipH="1">
                <a:off x="2398887" y="3012464"/>
                <a:ext cx="332424" cy="484016"/>
              </a:xfrm>
              <a:custGeom>
                <a:avLst/>
                <a:gdLst>
                  <a:gd name="connsiteX0" fmla="*/ 325536 w 332424"/>
                  <a:gd name="connsiteY0" fmla="*/ 685 h 484016"/>
                  <a:gd name="connsiteX1" fmla="*/ 237304 w 332424"/>
                  <a:gd name="connsiteY1" fmla="*/ 169127 h 484016"/>
                  <a:gd name="connsiteX2" fmla="*/ 44799 w 332424"/>
                  <a:gd name="connsiteY2" fmla="*/ 281422 h 484016"/>
                  <a:gd name="connsiteX3" fmla="*/ 683 w 332424"/>
                  <a:gd name="connsiteY3" fmla="*/ 417780 h 484016"/>
                  <a:gd name="connsiteX4" fmla="*/ 64852 w 332424"/>
                  <a:gd name="connsiteY4" fmla="*/ 481948 h 484016"/>
                  <a:gd name="connsiteX5" fmla="*/ 209231 w 332424"/>
                  <a:gd name="connsiteY5" fmla="*/ 445853 h 484016"/>
                  <a:gd name="connsiteX6" fmla="*/ 313504 w 332424"/>
                  <a:gd name="connsiteY6" fmla="*/ 237306 h 484016"/>
                  <a:gd name="connsiteX7" fmla="*/ 325536 w 332424"/>
                  <a:gd name="connsiteY7" fmla="*/ 685 h 48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424" h="484016">
                    <a:moveTo>
                      <a:pt x="325536" y="685"/>
                    </a:moveTo>
                    <a:cubicBezTo>
                      <a:pt x="312836" y="-10678"/>
                      <a:pt x="284093" y="122338"/>
                      <a:pt x="237304" y="169127"/>
                    </a:cubicBezTo>
                    <a:cubicBezTo>
                      <a:pt x="190515" y="215916"/>
                      <a:pt x="84236" y="239980"/>
                      <a:pt x="44799" y="281422"/>
                    </a:cubicBezTo>
                    <a:cubicBezTo>
                      <a:pt x="5362" y="322864"/>
                      <a:pt x="-2659" y="384359"/>
                      <a:pt x="683" y="417780"/>
                    </a:cubicBezTo>
                    <a:cubicBezTo>
                      <a:pt x="4025" y="451201"/>
                      <a:pt x="30094" y="477269"/>
                      <a:pt x="64852" y="481948"/>
                    </a:cubicBezTo>
                    <a:cubicBezTo>
                      <a:pt x="99610" y="486627"/>
                      <a:pt x="167789" y="486627"/>
                      <a:pt x="209231" y="445853"/>
                    </a:cubicBezTo>
                    <a:cubicBezTo>
                      <a:pt x="250673" y="405079"/>
                      <a:pt x="294120" y="310832"/>
                      <a:pt x="313504" y="237306"/>
                    </a:cubicBezTo>
                    <a:cubicBezTo>
                      <a:pt x="332888" y="163780"/>
                      <a:pt x="338236" y="12048"/>
                      <a:pt x="325536" y="685"/>
                    </a:cubicBezTo>
                    <a:close/>
                  </a:path>
                </a:pathLst>
              </a:cu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138"/>
              <p:cNvSpPr/>
              <p:nvPr/>
            </p:nvSpPr>
            <p:spPr>
              <a:xfrm flipH="1">
                <a:off x="2404394" y="3328059"/>
                <a:ext cx="332424" cy="484016"/>
              </a:xfrm>
              <a:custGeom>
                <a:avLst/>
                <a:gdLst>
                  <a:gd name="connsiteX0" fmla="*/ 325536 w 332424"/>
                  <a:gd name="connsiteY0" fmla="*/ 685 h 484016"/>
                  <a:gd name="connsiteX1" fmla="*/ 237304 w 332424"/>
                  <a:gd name="connsiteY1" fmla="*/ 169127 h 484016"/>
                  <a:gd name="connsiteX2" fmla="*/ 44799 w 332424"/>
                  <a:gd name="connsiteY2" fmla="*/ 281422 h 484016"/>
                  <a:gd name="connsiteX3" fmla="*/ 683 w 332424"/>
                  <a:gd name="connsiteY3" fmla="*/ 417780 h 484016"/>
                  <a:gd name="connsiteX4" fmla="*/ 64852 w 332424"/>
                  <a:gd name="connsiteY4" fmla="*/ 481948 h 484016"/>
                  <a:gd name="connsiteX5" fmla="*/ 209231 w 332424"/>
                  <a:gd name="connsiteY5" fmla="*/ 445853 h 484016"/>
                  <a:gd name="connsiteX6" fmla="*/ 313504 w 332424"/>
                  <a:gd name="connsiteY6" fmla="*/ 237306 h 484016"/>
                  <a:gd name="connsiteX7" fmla="*/ 325536 w 332424"/>
                  <a:gd name="connsiteY7" fmla="*/ 685 h 48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424" h="484016">
                    <a:moveTo>
                      <a:pt x="325536" y="685"/>
                    </a:moveTo>
                    <a:cubicBezTo>
                      <a:pt x="312836" y="-10678"/>
                      <a:pt x="284093" y="122338"/>
                      <a:pt x="237304" y="169127"/>
                    </a:cubicBezTo>
                    <a:cubicBezTo>
                      <a:pt x="190515" y="215916"/>
                      <a:pt x="84236" y="239980"/>
                      <a:pt x="44799" y="281422"/>
                    </a:cubicBezTo>
                    <a:cubicBezTo>
                      <a:pt x="5362" y="322864"/>
                      <a:pt x="-2659" y="384359"/>
                      <a:pt x="683" y="417780"/>
                    </a:cubicBezTo>
                    <a:cubicBezTo>
                      <a:pt x="4025" y="451201"/>
                      <a:pt x="30094" y="477269"/>
                      <a:pt x="64852" y="481948"/>
                    </a:cubicBezTo>
                    <a:cubicBezTo>
                      <a:pt x="99610" y="486627"/>
                      <a:pt x="167789" y="486627"/>
                      <a:pt x="209231" y="445853"/>
                    </a:cubicBezTo>
                    <a:cubicBezTo>
                      <a:pt x="250673" y="405079"/>
                      <a:pt x="294120" y="310832"/>
                      <a:pt x="313504" y="237306"/>
                    </a:cubicBezTo>
                    <a:cubicBezTo>
                      <a:pt x="332888" y="163780"/>
                      <a:pt x="338236" y="12048"/>
                      <a:pt x="325536" y="685"/>
                    </a:cubicBezTo>
                    <a:close/>
                  </a:path>
                </a:pathLst>
              </a:cu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139"/>
              <p:cNvSpPr/>
              <p:nvPr/>
            </p:nvSpPr>
            <p:spPr>
              <a:xfrm rot="1498632" flipH="1">
                <a:off x="3606092" y="2482335"/>
                <a:ext cx="332424" cy="484016"/>
              </a:xfrm>
              <a:custGeom>
                <a:avLst/>
                <a:gdLst>
                  <a:gd name="connsiteX0" fmla="*/ 325536 w 332424"/>
                  <a:gd name="connsiteY0" fmla="*/ 685 h 484016"/>
                  <a:gd name="connsiteX1" fmla="*/ 237304 w 332424"/>
                  <a:gd name="connsiteY1" fmla="*/ 169127 h 484016"/>
                  <a:gd name="connsiteX2" fmla="*/ 44799 w 332424"/>
                  <a:gd name="connsiteY2" fmla="*/ 281422 h 484016"/>
                  <a:gd name="connsiteX3" fmla="*/ 683 w 332424"/>
                  <a:gd name="connsiteY3" fmla="*/ 417780 h 484016"/>
                  <a:gd name="connsiteX4" fmla="*/ 64852 w 332424"/>
                  <a:gd name="connsiteY4" fmla="*/ 481948 h 484016"/>
                  <a:gd name="connsiteX5" fmla="*/ 209231 w 332424"/>
                  <a:gd name="connsiteY5" fmla="*/ 445853 h 484016"/>
                  <a:gd name="connsiteX6" fmla="*/ 313504 w 332424"/>
                  <a:gd name="connsiteY6" fmla="*/ 237306 h 484016"/>
                  <a:gd name="connsiteX7" fmla="*/ 325536 w 332424"/>
                  <a:gd name="connsiteY7" fmla="*/ 685 h 48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424" h="484016">
                    <a:moveTo>
                      <a:pt x="325536" y="685"/>
                    </a:moveTo>
                    <a:cubicBezTo>
                      <a:pt x="312836" y="-10678"/>
                      <a:pt x="284093" y="122338"/>
                      <a:pt x="237304" y="169127"/>
                    </a:cubicBezTo>
                    <a:cubicBezTo>
                      <a:pt x="190515" y="215916"/>
                      <a:pt x="84236" y="239980"/>
                      <a:pt x="44799" y="281422"/>
                    </a:cubicBezTo>
                    <a:cubicBezTo>
                      <a:pt x="5362" y="322864"/>
                      <a:pt x="-2659" y="384359"/>
                      <a:pt x="683" y="417780"/>
                    </a:cubicBezTo>
                    <a:cubicBezTo>
                      <a:pt x="4025" y="451201"/>
                      <a:pt x="30094" y="477269"/>
                      <a:pt x="64852" y="481948"/>
                    </a:cubicBezTo>
                    <a:cubicBezTo>
                      <a:pt x="99610" y="486627"/>
                      <a:pt x="167789" y="486627"/>
                      <a:pt x="209231" y="445853"/>
                    </a:cubicBezTo>
                    <a:cubicBezTo>
                      <a:pt x="250673" y="405079"/>
                      <a:pt x="294120" y="310832"/>
                      <a:pt x="313504" y="237306"/>
                    </a:cubicBezTo>
                    <a:cubicBezTo>
                      <a:pt x="332888" y="163780"/>
                      <a:pt x="338236" y="12048"/>
                      <a:pt x="325536" y="685"/>
                    </a:cubicBezTo>
                    <a:close/>
                  </a:path>
                </a:pathLst>
              </a:cu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140"/>
              <p:cNvSpPr/>
              <p:nvPr/>
            </p:nvSpPr>
            <p:spPr>
              <a:xfrm rot="1498632" flipH="1">
                <a:off x="3490220" y="2743458"/>
                <a:ext cx="332424" cy="484016"/>
              </a:xfrm>
              <a:custGeom>
                <a:avLst/>
                <a:gdLst>
                  <a:gd name="connsiteX0" fmla="*/ 325536 w 332424"/>
                  <a:gd name="connsiteY0" fmla="*/ 685 h 484016"/>
                  <a:gd name="connsiteX1" fmla="*/ 237304 w 332424"/>
                  <a:gd name="connsiteY1" fmla="*/ 169127 h 484016"/>
                  <a:gd name="connsiteX2" fmla="*/ 44799 w 332424"/>
                  <a:gd name="connsiteY2" fmla="*/ 281422 h 484016"/>
                  <a:gd name="connsiteX3" fmla="*/ 683 w 332424"/>
                  <a:gd name="connsiteY3" fmla="*/ 417780 h 484016"/>
                  <a:gd name="connsiteX4" fmla="*/ 64852 w 332424"/>
                  <a:gd name="connsiteY4" fmla="*/ 481948 h 484016"/>
                  <a:gd name="connsiteX5" fmla="*/ 209231 w 332424"/>
                  <a:gd name="connsiteY5" fmla="*/ 445853 h 484016"/>
                  <a:gd name="connsiteX6" fmla="*/ 313504 w 332424"/>
                  <a:gd name="connsiteY6" fmla="*/ 237306 h 484016"/>
                  <a:gd name="connsiteX7" fmla="*/ 325536 w 332424"/>
                  <a:gd name="connsiteY7" fmla="*/ 685 h 48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424" h="484016">
                    <a:moveTo>
                      <a:pt x="325536" y="685"/>
                    </a:moveTo>
                    <a:cubicBezTo>
                      <a:pt x="312836" y="-10678"/>
                      <a:pt x="284093" y="122338"/>
                      <a:pt x="237304" y="169127"/>
                    </a:cubicBezTo>
                    <a:cubicBezTo>
                      <a:pt x="190515" y="215916"/>
                      <a:pt x="84236" y="239980"/>
                      <a:pt x="44799" y="281422"/>
                    </a:cubicBezTo>
                    <a:cubicBezTo>
                      <a:pt x="5362" y="322864"/>
                      <a:pt x="-2659" y="384359"/>
                      <a:pt x="683" y="417780"/>
                    </a:cubicBezTo>
                    <a:cubicBezTo>
                      <a:pt x="4025" y="451201"/>
                      <a:pt x="30094" y="477269"/>
                      <a:pt x="64852" y="481948"/>
                    </a:cubicBezTo>
                    <a:cubicBezTo>
                      <a:pt x="99610" y="486627"/>
                      <a:pt x="167789" y="486627"/>
                      <a:pt x="209231" y="445853"/>
                    </a:cubicBezTo>
                    <a:cubicBezTo>
                      <a:pt x="250673" y="405079"/>
                      <a:pt x="294120" y="310832"/>
                      <a:pt x="313504" y="237306"/>
                    </a:cubicBezTo>
                    <a:cubicBezTo>
                      <a:pt x="332888" y="163780"/>
                      <a:pt x="338236" y="12048"/>
                      <a:pt x="325536" y="685"/>
                    </a:cubicBezTo>
                    <a:close/>
                  </a:path>
                </a:pathLst>
              </a:cu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141"/>
              <p:cNvSpPr/>
              <p:nvPr/>
            </p:nvSpPr>
            <p:spPr>
              <a:xfrm rot="1498632" flipH="1">
                <a:off x="3354277" y="3027929"/>
                <a:ext cx="332424" cy="484016"/>
              </a:xfrm>
              <a:custGeom>
                <a:avLst/>
                <a:gdLst>
                  <a:gd name="connsiteX0" fmla="*/ 325536 w 332424"/>
                  <a:gd name="connsiteY0" fmla="*/ 685 h 484016"/>
                  <a:gd name="connsiteX1" fmla="*/ 237304 w 332424"/>
                  <a:gd name="connsiteY1" fmla="*/ 169127 h 484016"/>
                  <a:gd name="connsiteX2" fmla="*/ 44799 w 332424"/>
                  <a:gd name="connsiteY2" fmla="*/ 281422 h 484016"/>
                  <a:gd name="connsiteX3" fmla="*/ 683 w 332424"/>
                  <a:gd name="connsiteY3" fmla="*/ 417780 h 484016"/>
                  <a:gd name="connsiteX4" fmla="*/ 64852 w 332424"/>
                  <a:gd name="connsiteY4" fmla="*/ 481948 h 484016"/>
                  <a:gd name="connsiteX5" fmla="*/ 209231 w 332424"/>
                  <a:gd name="connsiteY5" fmla="*/ 445853 h 484016"/>
                  <a:gd name="connsiteX6" fmla="*/ 313504 w 332424"/>
                  <a:gd name="connsiteY6" fmla="*/ 237306 h 484016"/>
                  <a:gd name="connsiteX7" fmla="*/ 325536 w 332424"/>
                  <a:gd name="connsiteY7" fmla="*/ 685 h 48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424" h="484016">
                    <a:moveTo>
                      <a:pt x="325536" y="685"/>
                    </a:moveTo>
                    <a:cubicBezTo>
                      <a:pt x="312836" y="-10678"/>
                      <a:pt x="284093" y="122338"/>
                      <a:pt x="237304" y="169127"/>
                    </a:cubicBezTo>
                    <a:cubicBezTo>
                      <a:pt x="190515" y="215916"/>
                      <a:pt x="84236" y="239980"/>
                      <a:pt x="44799" y="281422"/>
                    </a:cubicBezTo>
                    <a:cubicBezTo>
                      <a:pt x="5362" y="322864"/>
                      <a:pt x="-2659" y="384359"/>
                      <a:pt x="683" y="417780"/>
                    </a:cubicBezTo>
                    <a:cubicBezTo>
                      <a:pt x="4025" y="451201"/>
                      <a:pt x="30094" y="477269"/>
                      <a:pt x="64852" y="481948"/>
                    </a:cubicBezTo>
                    <a:cubicBezTo>
                      <a:pt x="99610" y="486627"/>
                      <a:pt x="167789" y="486627"/>
                      <a:pt x="209231" y="445853"/>
                    </a:cubicBezTo>
                    <a:cubicBezTo>
                      <a:pt x="250673" y="405079"/>
                      <a:pt x="294120" y="310832"/>
                      <a:pt x="313504" y="237306"/>
                    </a:cubicBezTo>
                    <a:cubicBezTo>
                      <a:pt x="332888" y="163780"/>
                      <a:pt x="338236" y="12048"/>
                      <a:pt x="325536" y="685"/>
                    </a:cubicBezTo>
                    <a:close/>
                  </a:path>
                </a:pathLst>
              </a:cu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eeform 142"/>
              <p:cNvSpPr/>
              <p:nvPr/>
            </p:nvSpPr>
            <p:spPr>
              <a:xfrm rot="1498632" flipH="1">
                <a:off x="3212178" y="3323870"/>
                <a:ext cx="332424" cy="484016"/>
              </a:xfrm>
              <a:custGeom>
                <a:avLst/>
                <a:gdLst>
                  <a:gd name="connsiteX0" fmla="*/ 325536 w 332424"/>
                  <a:gd name="connsiteY0" fmla="*/ 685 h 484016"/>
                  <a:gd name="connsiteX1" fmla="*/ 237304 w 332424"/>
                  <a:gd name="connsiteY1" fmla="*/ 169127 h 484016"/>
                  <a:gd name="connsiteX2" fmla="*/ 44799 w 332424"/>
                  <a:gd name="connsiteY2" fmla="*/ 281422 h 484016"/>
                  <a:gd name="connsiteX3" fmla="*/ 683 w 332424"/>
                  <a:gd name="connsiteY3" fmla="*/ 417780 h 484016"/>
                  <a:gd name="connsiteX4" fmla="*/ 64852 w 332424"/>
                  <a:gd name="connsiteY4" fmla="*/ 481948 h 484016"/>
                  <a:gd name="connsiteX5" fmla="*/ 209231 w 332424"/>
                  <a:gd name="connsiteY5" fmla="*/ 445853 h 484016"/>
                  <a:gd name="connsiteX6" fmla="*/ 313504 w 332424"/>
                  <a:gd name="connsiteY6" fmla="*/ 237306 h 484016"/>
                  <a:gd name="connsiteX7" fmla="*/ 325536 w 332424"/>
                  <a:gd name="connsiteY7" fmla="*/ 685 h 48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424" h="484016">
                    <a:moveTo>
                      <a:pt x="325536" y="685"/>
                    </a:moveTo>
                    <a:cubicBezTo>
                      <a:pt x="312836" y="-10678"/>
                      <a:pt x="284093" y="122338"/>
                      <a:pt x="237304" y="169127"/>
                    </a:cubicBezTo>
                    <a:cubicBezTo>
                      <a:pt x="190515" y="215916"/>
                      <a:pt x="84236" y="239980"/>
                      <a:pt x="44799" y="281422"/>
                    </a:cubicBezTo>
                    <a:cubicBezTo>
                      <a:pt x="5362" y="322864"/>
                      <a:pt x="-2659" y="384359"/>
                      <a:pt x="683" y="417780"/>
                    </a:cubicBezTo>
                    <a:cubicBezTo>
                      <a:pt x="4025" y="451201"/>
                      <a:pt x="30094" y="477269"/>
                      <a:pt x="64852" y="481948"/>
                    </a:cubicBezTo>
                    <a:cubicBezTo>
                      <a:pt x="99610" y="486627"/>
                      <a:pt x="167789" y="486627"/>
                      <a:pt x="209231" y="445853"/>
                    </a:cubicBezTo>
                    <a:cubicBezTo>
                      <a:pt x="250673" y="405079"/>
                      <a:pt x="294120" y="310832"/>
                      <a:pt x="313504" y="237306"/>
                    </a:cubicBezTo>
                    <a:cubicBezTo>
                      <a:pt x="332888" y="163780"/>
                      <a:pt x="338236" y="12048"/>
                      <a:pt x="325536" y="685"/>
                    </a:cubicBezTo>
                    <a:close/>
                  </a:path>
                </a:pathLst>
              </a:cu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reeform 143"/>
              <p:cNvSpPr/>
              <p:nvPr/>
            </p:nvSpPr>
            <p:spPr>
              <a:xfrm>
                <a:off x="2659298" y="2173514"/>
                <a:ext cx="234280" cy="499648"/>
              </a:xfrm>
              <a:custGeom>
                <a:avLst/>
                <a:gdLst>
                  <a:gd name="connsiteX0" fmla="*/ 103955 w 234280"/>
                  <a:gd name="connsiteY0" fmla="*/ 191 h 499648"/>
                  <a:gd name="connsiteX1" fmla="*/ 3691 w 234280"/>
                  <a:gd name="connsiteY1" fmla="*/ 268897 h 499648"/>
                  <a:gd name="connsiteX2" fmla="*/ 35776 w 234280"/>
                  <a:gd name="connsiteY2" fmla="*/ 469423 h 499648"/>
                  <a:gd name="connsiteX3" fmla="*/ 168123 w 234280"/>
                  <a:gd name="connsiteY3" fmla="*/ 489475 h 499648"/>
                  <a:gd name="connsiteX4" fmla="*/ 232291 w 234280"/>
                  <a:gd name="connsiteY4" fmla="*/ 377181 h 499648"/>
                  <a:gd name="connsiteX5" fmla="*/ 208228 w 234280"/>
                  <a:gd name="connsiteY5" fmla="*/ 228791 h 499648"/>
                  <a:gd name="connsiteX6" fmla="*/ 103955 w 234280"/>
                  <a:gd name="connsiteY6" fmla="*/ 191 h 49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280" h="499648">
                    <a:moveTo>
                      <a:pt x="103955" y="191"/>
                    </a:moveTo>
                    <a:cubicBezTo>
                      <a:pt x="69865" y="6875"/>
                      <a:pt x="15054" y="190692"/>
                      <a:pt x="3691" y="268897"/>
                    </a:cubicBezTo>
                    <a:cubicBezTo>
                      <a:pt x="-7672" y="347102"/>
                      <a:pt x="8371" y="432660"/>
                      <a:pt x="35776" y="469423"/>
                    </a:cubicBezTo>
                    <a:cubicBezTo>
                      <a:pt x="63181" y="506186"/>
                      <a:pt x="135371" y="504849"/>
                      <a:pt x="168123" y="489475"/>
                    </a:cubicBezTo>
                    <a:cubicBezTo>
                      <a:pt x="200876" y="474101"/>
                      <a:pt x="225607" y="420628"/>
                      <a:pt x="232291" y="377181"/>
                    </a:cubicBezTo>
                    <a:cubicBezTo>
                      <a:pt x="238975" y="333734"/>
                      <a:pt x="228280" y="293628"/>
                      <a:pt x="208228" y="228791"/>
                    </a:cubicBezTo>
                    <a:cubicBezTo>
                      <a:pt x="188176" y="163954"/>
                      <a:pt x="138045" y="-6493"/>
                      <a:pt x="103955" y="191"/>
                    </a:cubicBezTo>
                    <a:close/>
                  </a:path>
                </a:pathLst>
              </a:cu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144"/>
              <p:cNvSpPr/>
              <p:nvPr/>
            </p:nvSpPr>
            <p:spPr>
              <a:xfrm rot="1641689">
                <a:off x="3943352" y="2339025"/>
                <a:ext cx="234280" cy="499648"/>
              </a:xfrm>
              <a:custGeom>
                <a:avLst/>
                <a:gdLst>
                  <a:gd name="connsiteX0" fmla="*/ 103955 w 234280"/>
                  <a:gd name="connsiteY0" fmla="*/ 191 h 499648"/>
                  <a:gd name="connsiteX1" fmla="*/ 3691 w 234280"/>
                  <a:gd name="connsiteY1" fmla="*/ 268897 h 499648"/>
                  <a:gd name="connsiteX2" fmla="*/ 35776 w 234280"/>
                  <a:gd name="connsiteY2" fmla="*/ 469423 h 499648"/>
                  <a:gd name="connsiteX3" fmla="*/ 168123 w 234280"/>
                  <a:gd name="connsiteY3" fmla="*/ 489475 h 499648"/>
                  <a:gd name="connsiteX4" fmla="*/ 232291 w 234280"/>
                  <a:gd name="connsiteY4" fmla="*/ 377181 h 499648"/>
                  <a:gd name="connsiteX5" fmla="*/ 208228 w 234280"/>
                  <a:gd name="connsiteY5" fmla="*/ 228791 h 499648"/>
                  <a:gd name="connsiteX6" fmla="*/ 103955 w 234280"/>
                  <a:gd name="connsiteY6" fmla="*/ 191 h 49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280" h="499648">
                    <a:moveTo>
                      <a:pt x="103955" y="191"/>
                    </a:moveTo>
                    <a:cubicBezTo>
                      <a:pt x="69865" y="6875"/>
                      <a:pt x="15054" y="190692"/>
                      <a:pt x="3691" y="268897"/>
                    </a:cubicBezTo>
                    <a:cubicBezTo>
                      <a:pt x="-7672" y="347102"/>
                      <a:pt x="8371" y="432660"/>
                      <a:pt x="35776" y="469423"/>
                    </a:cubicBezTo>
                    <a:cubicBezTo>
                      <a:pt x="63181" y="506186"/>
                      <a:pt x="135371" y="504849"/>
                      <a:pt x="168123" y="489475"/>
                    </a:cubicBezTo>
                    <a:cubicBezTo>
                      <a:pt x="200876" y="474101"/>
                      <a:pt x="225607" y="420628"/>
                      <a:pt x="232291" y="377181"/>
                    </a:cubicBezTo>
                    <a:cubicBezTo>
                      <a:pt x="238975" y="333734"/>
                      <a:pt x="228280" y="293628"/>
                      <a:pt x="208228" y="228791"/>
                    </a:cubicBezTo>
                    <a:cubicBezTo>
                      <a:pt x="188176" y="163954"/>
                      <a:pt x="138045" y="-6493"/>
                      <a:pt x="103955" y="191"/>
                    </a:cubicBezTo>
                    <a:close/>
                  </a:path>
                </a:pathLst>
              </a:cu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reeform 145"/>
              <p:cNvSpPr/>
              <p:nvPr/>
            </p:nvSpPr>
            <p:spPr>
              <a:xfrm>
                <a:off x="2667188" y="3826819"/>
                <a:ext cx="173325" cy="418225"/>
              </a:xfrm>
              <a:custGeom>
                <a:avLst/>
                <a:gdLst>
                  <a:gd name="connsiteX0" fmla="*/ 11 w 172654"/>
                  <a:gd name="connsiteY0" fmla="*/ 27279 h 420500"/>
                  <a:gd name="connsiteX1" fmla="*/ 56158 w 172654"/>
                  <a:gd name="connsiteY1" fmla="*/ 368174 h 420500"/>
                  <a:gd name="connsiteX2" fmla="*/ 128348 w 172654"/>
                  <a:gd name="connsiteY2" fmla="*/ 384216 h 420500"/>
                  <a:gd name="connsiteX3" fmla="*/ 172464 w 172654"/>
                  <a:gd name="connsiteY3" fmla="*/ 27279 h 420500"/>
                  <a:gd name="connsiteX4" fmla="*/ 140379 w 172654"/>
                  <a:gd name="connsiteY4" fmla="*/ 35300 h 420500"/>
                  <a:gd name="connsiteX5" fmla="*/ 52148 w 172654"/>
                  <a:gd name="connsiteY5" fmla="*/ 23269 h 420500"/>
                  <a:gd name="connsiteX6" fmla="*/ 11 w 172654"/>
                  <a:gd name="connsiteY6" fmla="*/ 27279 h 420500"/>
                  <a:gd name="connsiteX0" fmla="*/ 10 w 172736"/>
                  <a:gd name="connsiteY0" fmla="*/ 26792 h 420013"/>
                  <a:gd name="connsiteX1" fmla="*/ 56157 w 172736"/>
                  <a:gd name="connsiteY1" fmla="*/ 367687 h 420013"/>
                  <a:gd name="connsiteX2" fmla="*/ 128347 w 172736"/>
                  <a:gd name="connsiteY2" fmla="*/ 383729 h 420013"/>
                  <a:gd name="connsiteX3" fmla="*/ 172463 w 172736"/>
                  <a:gd name="connsiteY3" fmla="*/ 26792 h 420013"/>
                  <a:gd name="connsiteX4" fmla="*/ 108294 w 172736"/>
                  <a:gd name="connsiteY4" fmla="*/ 30803 h 420013"/>
                  <a:gd name="connsiteX5" fmla="*/ 52147 w 172736"/>
                  <a:gd name="connsiteY5" fmla="*/ 22782 h 420013"/>
                  <a:gd name="connsiteX6" fmla="*/ 10 w 172736"/>
                  <a:gd name="connsiteY6" fmla="*/ 26792 h 420013"/>
                  <a:gd name="connsiteX0" fmla="*/ 599 w 173325"/>
                  <a:gd name="connsiteY0" fmla="*/ 25401 h 418622"/>
                  <a:gd name="connsiteX1" fmla="*/ 56746 w 173325"/>
                  <a:gd name="connsiteY1" fmla="*/ 366296 h 418622"/>
                  <a:gd name="connsiteX2" fmla="*/ 128936 w 173325"/>
                  <a:gd name="connsiteY2" fmla="*/ 382338 h 418622"/>
                  <a:gd name="connsiteX3" fmla="*/ 173052 w 173325"/>
                  <a:gd name="connsiteY3" fmla="*/ 25401 h 418622"/>
                  <a:gd name="connsiteX4" fmla="*/ 108883 w 173325"/>
                  <a:gd name="connsiteY4" fmla="*/ 29412 h 418622"/>
                  <a:gd name="connsiteX5" fmla="*/ 92841 w 173325"/>
                  <a:gd name="connsiteY5" fmla="*/ 25402 h 418622"/>
                  <a:gd name="connsiteX6" fmla="*/ 599 w 173325"/>
                  <a:gd name="connsiteY6" fmla="*/ 25401 h 418622"/>
                  <a:gd name="connsiteX0" fmla="*/ 599 w 173325"/>
                  <a:gd name="connsiteY0" fmla="*/ 25004 h 418225"/>
                  <a:gd name="connsiteX1" fmla="*/ 56746 w 173325"/>
                  <a:gd name="connsiteY1" fmla="*/ 365899 h 418225"/>
                  <a:gd name="connsiteX2" fmla="*/ 128936 w 173325"/>
                  <a:gd name="connsiteY2" fmla="*/ 381941 h 418225"/>
                  <a:gd name="connsiteX3" fmla="*/ 173052 w 173325"/>
                  <a:gd name="connsiteY3" fmla="*/ 25004 h 418225"/>
                  <a:gd name="connsiteX4" fmla="*/ 108883 w 173325"/>
                  <a:gd name="connsiteY4" fmla="*/ 29015 h 418225"/>
                  <a:gd name="connsiteX5" fmla="*/ 92841 w 173325"/>
                  <a:gd name="connsiteY5" fmla="*/ 29015 h 418225"/>
                  <a:gd name="connsiteX6" fmla="*/ 599 w 173325"/>
                  <a:gd name="connsiteY6" fmla="*/ 25004 h 41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325" h="418225">
                    <a:moveTo>
                      <a:pt x="599" y="25004"/>
                    </a:moveTo>
                    <a:cubicBezTo>
                      <a:pt x="-5417" y="81151"/>
                      <a:pt x="35357" y="306410"/>
                      <a:pt x="56746" y="365899"/>
                    </a:cubicBezTo>
                    <a:cubicBezTo>
                      <a:pt x="78136" y="425389"/>
                      <a:pt x="109552" y="438757"/>
                      <a:pt x="128936" y="381941"/>
                    </a:cubicBezTo>
                    <a:cubicBezTo>
                      <a:pt x="148320" y="325125"/>
                      <a:pt x="176394" y="83825"/>
                      <a:pt x="173052" y="25004"/>
                    </a:cubicBezTo>
                    <a:cubicBezTo>
                      <a:pt x="169710" y="-33817"/>
                      <a:pt x="128936" y="29683"/>
                      <a:pt x="108883" y="29015"/>
                    </a:cubicBezTo>
                    <a:cubicBezTo>
                      <a:pt x="88830" y="28347"/>
                      <a:pt x="110888" y="29684"/>
                      <a:pt x="92841" y="29015"/>
                    </a:cubicBezTo>
                    <a:cubicBezTo>
                      <a:pt x="74794" y="28347"/>
                      <a:pt x="6615" y="-31143"/>
                      <a:pt x="599" y="25004"/>
                    </a:cubicBezTo>
                    <a:close/>
                  </a:path>
                </a:pathLst>
              </a:cu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reeform 146"/>
              <p:cNvSpPr/>
              <p:nvPr/>
            </p:nvSpPr>
            <p:spPr>
              <a:xfrm rot="1478986">
                <a:off x="3264465" y="3843509"/>
                <a:ext cx="173325" cy="418225"/>
              </a:xfrm>
              <a:custGeom>
                <a:avLst/>
                <a:gdLst>
                  <a:gd name="connsiteX0" fmla="*/ 11 w 172654"/>
                  <a:gd name="connsiteY0" fmla="*/ 27279 h 420500"/>
                  <a:gd name="connsiteX1" fmla="*/ 56158 w 172654"/>
                  <a:gd name="connsiteY1" fmla="*/ 368174 h 420500"/>
                  <a:gd name="connsiteX2" fmla="*/ 128348 w 172654"/>
                  <a:gd name="connsiteY2" fmla="*/ 384216 h 420500"/>
                  <a:gd name="connsiteX3" fmla="*/ 172464 w 172654"/>
                  <a:gd name="connsiteY3" fmla="*/ 27279 h 420500"/>
                  <a:gd name="connsiteX4" fmla="*/ 140379 w 172654"/>
                  <a:gd name="connsiteY4" fmla="*/ 35300 h 420500"/>
                  <a:gd name="connsiteX5" fmla="*/ 52148 w 172654"/>
                  <a:gd name="connsiteY5" fmla="*/ 23269 h 420500"/>
                  <a:gd name="connsiteX6" fmla="*/ 11 w 172654"/>
                  <a:gd name="connsiteY6" fmla="*/ 27279 h 420500"/>
                  <a:gd name="connsiteX0" fmla="*/ 10 w 172736"/>
                  <a:gd name="connsiteY0" fmla="*/ 26792 h 420013"/>
                  <a:gd name="connsiteX1" fmla="*/ 56157 w 172736"/>
                  <a:gd name="connsiteY1" fmla="*/ 367687 h 420013"/>
                  <a:gd name="connsiteX2" fmla="*/ 128347 w 172736"/>
                  <a:gd name="connsiteY2" fmla="*/ 383729 h 420013"/>
                  <a:gd name="connsiteX3" fmla="*/ 172463 w 172736"/>
                  <a:gd name="connsiteY3" fmla="*/ 26792 h 420013"/>
                  <a:gd name="connsiteX4" fmla="*/ 108294 w 172736"/>
                  <a:gd name="connsiteY4" fmla="*/ 30803 h 420013"/>
                  <a:gd name="connsiteX5" fmla="*/ 52147 w 172736"/>
                  <a:gd name="connsiteY5" fmla="*/ 22782 h 420013"/>
                  <a:gd name="connsiteX6" fmla="*/ 10 w 172736"/>
                  <a:gd name="connsiteY6" fmla="*/ 26792 h 420013"/>
                  <a:gd name="connsiteX0" fmla="*/ 599 w 173325"/>
                  <a:gd name="connsiteY0" fmla="*/ 25401 h 418622"/>
                  <a:gd name="connsiteX1" fmla="*/ 56746 w 173325"/>
                  <a:gd name="connsiteY1" fmla="*/ 366296 h 418622"/>
                  <a:gd name="connsiteX2" fmla="*/ 128936 w 173325"/>
                  <a:gd name="connsiteY2" fmla="*/ 382338 h 418622"/>
                  <a:gd name="connsiteX3" fmla="*/ 173052 w 173325"/>
                  <a:gd name="connsiteY3" fmla="*/ 25401 h 418622"/>
                  <a:gd name="connsiteX4" fmla="*/ 108883 w 173325"/>
                  <a:gd name="connsiteY4" fmla="*/ 29412 h 418622"/>
                  <a:gd name="connsiteX5" fmla="*/ 92841 w 173325"/>
                  <a:gd name="connsiteY5" fmla="*/ 25402 h 418622"/>
                  <a:gd name="connsiteX6" fmla="*/ 599 w 173325"/>
                  <a:gd name="connsiteY6" fmla="*/ 25401 h 418622"/>
                  <a:gd name="connsiteX0" fmla="*/ 599 w 173325"/>
                  <a:gd name="connsiteY0" fmla="*/ 25004 h 418225"/>
                  <a:gd name="connsiteX1" fmla="*/ 56746 w 173325"/>
                  <a:gd name="connsiteY1" fmla="*/ 365899 h 418225"/>
                  <a:gd name="connsiteX2" fmla="*/ 128936 w 173325"/>
                  <a:gd name="connsiteY2" fmla="*/ 381941 h 418225"/>
                  <a:gd name="connsiteX3" fmla="*/ 173052 w 173325"/>
                  <a:gd name="connsiteY3" fmla="*/ 25004 h 418225"/>
                  <a:gd name="connsiteX4" fmla="*/ 108883 w 173325"/>
                  <a:gd name="connsiteY4" fmla="*/ 29015 h 418225"/>
                  <a:gd name="connsiteX5" fmla="*/ 92841 w 173325"/>
                  <a:gd name="connsiteY5" fmla="*/ 29015 h 418225"/>
                  <a:gd name="connsiteX6" fmla="*/ 599 w 173325"/>
                  <a:gd name="connsiteY6" fmla="*/ 25004 h 41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325" h="418225">
                    <a:moveTo>
                      <a:pt x="599" y="25004"/>
                    </a:moveTo>
                    <a:cubicBezTo>
                      <a:pt x="-5417" y="81151"/>
                      <a:pt x="35357" y="306410"/>
                      <a:pt x="56746" y="365899"/>
                    </a:cubicBezTo>
                    <a:cubicBezTo>
                      <a:pt x="78136" y="425389"/>
                      <a:pt x="109552" y="438757"/>
                      <a:pt x="128936" y="381941"/>
                    </a:cubicBezTo>
                    <a:cubicBezTo>
                      <a:pt x="148320" y="325125"/>
                      <a:pt x="176394" y="83825"/>
                      <a:pt x="173052" y="25004"/>
                    </a:cubicBezTo>
                    <a:cubicBezTo>
                      <a:pt x="169710" y="-33817"/>
                      <a:pt x="128936" y="29683"/>
                      <a:pt x="108883" y="29015"/>
                    </a:cubicBezTo>
                    <a:cubicBezTo>
                      <a:pt x="88830" y="28347"/>
                      <a:pt x="110888" y="29684"/>
                      <a:pt x="92841" y="29015"/>
                    </a:cubicBezTo>
                    <a:cubicBezTo>
                      <a:pt x="74794" y="28347"/>
                      <a:pt x="6615" y="-31143"/>
                      <a:pt x="599" y="25004"/>
                    </a:cubicBezTo>
                    <a:close/>
                  </a:path>
                </a:pathLst>
              </a:cu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7" name="Freeform 126"/>
            <p:cNvSpPr/>
            <p:nvPr/>
          </p:nvSpPr>
          <p:spPr>
            <a:xfrm>
              <a:off x="2142876" y="2386198"/>
              <a:ext cx="528856" cy="274481"/>
            </a:xfrm>
            <a:custGeom>
              <a:avLst/>
              <a:gdLst>
                <a:gd name="connsiteX0" fmla="*/ 1579396 w 1772076"/>
                <a:gd name="connsiteY0" fmla="*/ 471732 h 919724"/>
                <a:gd name="connsiteX1" fmla="*/ 1533364 w 1772076"/>
                <a:gd name="connsiteY1" fmla="*/ 517764 h 919724"/>
                <a:gd name="connsiteX2" fmla="*/ 1579396 w 1772076"/>
                <a:gd name="connsiteY2" fmla="*/ 563796 h 919724"/>
                <a:gd name="connsiteX3" fmla="*/ 1625428 w 1772076"/>
                <a:gd name="connsiteY3" fmla="*/ 517764 h 919724"/>
                <a:gd name="connsiteX4" fmla="*/ 1579396 w 1772076"/>
                <a:gd name="connsiteY4" fmla="*/ 471732 h 919724"/>
                <a:gd name="connsiteX5" fmla="*/ 715435 w 1772076"/>
                <a:gd name="connsiteY5" fmla="*/ 931 h 919724"/>
                <a:gd name="connsiteX6" fmla="*/ 996172 w 1772076"/>
                <a:gd name="connsiteY6" fmla="*/ 241563 h 919724"/>
                <a:gd name="connsiteX7" fmla="*/ 1228782 w 1772076"/>
                <a:gd name="connsiteY7" fmla="*/ 249584 h 919724"/>
                <a:gd name="connsiteX8" fmla="*/ 1738119 w 1772076"/>
                <a:gd name="connsiteY8" fmla="*/ 510268 h 919724"/>
                <a:gd name="connsiteX9" fmla="*/ 1726088 w 1772076"/>
                <a:gd name="connsiteY9" fmla="*/ 558394 h 919724"/>
                <a:gd name="connsiteX10" fmla="*/ 1738119 w 1772076"/>
                <a:gd name="connsiteY10" fmla="*/ 594489 h 919724"/>
                <a:gd name="connsiteX11" fmla="*/ 1653898 w 1772076"/>
                <a:gd name="connsiteY11" fmla="*/ 662668 h 919724"/>
                <a:gd name="connsiteX12" fmla="*/ 1473424 w 1772076"/>
                <a:gd name="connsiteY12" fmla="*/ 750900 h 919724"/>
                <a:gd name="connsiteX13" fmla="*/ 1176645 w 1772076"/>
                <a:gd name="connsiteY13" fmla="*/ 782984 h 919724"/>
                <a:gd name="connsiteX14" fmla="*/ 915961 w 1772076"/>
                <a:gd name="connsiteY14" fmla="*/ 742879 h 919724"/>
                <a:gd name="connsiteX15" fmla="*/ 851793 w 1772076"/>
                <a:gd name="connsiteY15" fmla="*/ 718815 h 919724"/>
                <a:gd name="connsiteX16" fmla="*/ 719445 w 1772076"/>
                <a:gd name="connsiteY16" fmla="*/ 919342 h 919724"/>
                <a:gd name="connsiteX17" fmla="*/ 687361 w 1772076"/>
                <a:gd name="connsiteY17" fmla="*/ 762931 h 919724"/>
                <a:gd name="connsiteX18" fmla="*/ 486835 w 1772076"/>
                <a:gd name="connsiteY18" fmla="*/ 538342 h 919724"/>
                <a:gd name="connsiteX19" fmla="*/ 5572 w 1772076"/>
                <a:gd name="connsiteY19" fmla="*/ 774963 h 919724"/>
                <a:gd name="connsiteX20" fmla="*/ 218130 w 1772076"/>
                <a:gd name="connsiteY20" fmla="*/ 482194 h 919724"/>
                <a:gd name="connsiteX21" fmla="*/ 113856 w 1772076"/>
                <a:gd name="connsiteY21" fmla="*/ 305731 h 919724"/>
                <a:gd name="connsiteX22" fmla="*/ 81772 w 1772076"/>
                <a:gd name="connsiteY22" fmla="*/ 169373 h 919724"/>
                <a:gd name="connsiteX23" fmla="*/ 165993 w 1772076"/>
                <a:gd name="connsiteY23" fmla="*/ 265626 h 919724"/>
                <a:gd name="connsiteX24" fmla="*/ 414645 w 1772076"/>
                <a:gd name="connsiteY24" fmla="*/ 397973 h 919724"/>
                <a:gd name="connsiteX25" fmla="*/ 779603 w 1772076"/>
                <a:gd name="connsiteY25" fmla="*/ 301721 h 919724"/>
                <a:gd name="connsiteX26" fmla="*/ 739498 w 1772076"/>
                <a:gd name="connsiteY26" fmla="*/ 249584 h 919724"/>
                <a:gd name="connsiteX27" fmla="*/ 747519 w 1772076"/>
                <a:gd name="connsiteY27" fmla="*/ 217500 h 919724"/>
                <a:gd name="connsiteX28" fmla="*/ 763561 w 1772076"/>
                <a:gd name="connsiteY28" fmla="*/ 161352 h 919724"/>
                <a:gd name="connsiteX29" fmla="*/ 715435 w 1772076"/>
                <a:gd name="connsiteY29" fmla="*/ 931 h 91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72076" h="919724">
                  <a:moveTo>
                    <a:pt x="1579396" y="471732"/>
                  </a:moveTo>
                  <a:cubicBezTo>
                    <a:pt x="1553973" y="471732"/>
                    <a:pt x="1533364" y="492341"/>
                    <a:pt x="1533364" y="517764"/>
                  </a:cubicBezTo>
                  <a:cubicBezTo>
                    <a:pt x="1533364" y="543187"/>
                    <a:pt x="1553973" y="563796"/>
                    <a:pt x="1579396" y="563796"/>
                  </a:cubicBezTo>
                  <a:cubicBezTo>
                    <a:pt x="1604819" y="563796"/>
                    <a:pt x="1625428" y="543187"/>
                    <a:pt x="1625428" y="517764"/>
                  </a:cubicBezTo>
                  <a:cubicBezTo>
                    <a:pt x="1625428" y="492341"/>
                    <a:pt x="1604819" y="471732"/>
                    <a:pt x="1579396" y="471732"/>
                  </a:cubicBezTo>
                  <a:close/>
                  <a:moveTo>
                    <a:pt x="715435" y="931"/>
                  </a:moveTo>
                  <a:cubicBezTo>
                    <a:pt x="754203" y="14299"/>
                    <a:pt x="910614" y="200121"/>
                    <a:pt x="996172" y="241563"/>
                  </a:cubicBezTo>
                  <a:cubicBezTo>
                    <a:pt x="1081730" y="283005"/>
                    <a:pt x="1105124" y="204800"/>
                    <a:pt x="1228782" y="249584"/>
                  </a:cubicBezTo>
                  <a:cubicBezTo>
                    <a:pt x="1352440" y="294368"/>
                    <a:pt x="1655235" y="458800"/>
                    <a:pt x="1738119" y="510268"/>
                  </a:cubicBezTo>
                  <a:cubicBezTo>
                    <a:pt x="1821003" y="561736"/>
                    <a:pt x="1726088" y="544357"/>
                    <a:pt x="1726088" y="558394"/>
                  </a:cubicBezTo>
                  <a:cubicBezTo>
                    <a:pt x="1726088" y="572431"/>
                    <a:pt x="1750151" y="577110"/>
                    <a:pt x="1738119" y="594489"/>
                  </a:cubicBezTo>
                  <a:cubicBezTo>
                    <a:pt x="1726087" y="611868"/>
                    <a:pt x="1698014" y="636600"/>
                    <a:pt x="1653898" y="662668"/>
                  </a:cubicBezTo>
                  <a:cubicBezTo>
                    <a:pt x="1609782" y="688736"/>
                    <a:pt x="1552966" y="730847"/>
                    <a:pt x="1473424" y="750900"/>
                  </a:cubicBezTo>
                  <a:cubicBezTo>
                    <a:pt x="1393882" y="770953"/>
                    <a:pt x="1269555" y="784321"/>
                    <a:pt x="1176645" y="782984"/>
                  </a:cubicBezTo>
                  <a:cubicBezTo>
                    <a:pt x="1083735" y="781647"/>
                    <a:pt x="970103" y="753574"/>
                    <a:pt x="915961" y="742879"/>
                  </a:cubicBezTo>
                  <a:cubicBezTo>
                    <a:pt x="861819" y="732184"/>
                    <a:pt x="884546" y="689405"/>
                    <a:pt x="851793" y="718815"/>
                  </a:cubicBezTo>
                  <a:cubicBezTo>
                    <a:pt x="819040" y="748226"/>
                    <a:pt x="746850" y="911989"/>
                    <a:pt x="719445" y="919342"/>
                  </a:cubicBezTo>
                  <a:cubicBezTo>
                    <a:pt x="692040" y="926695"/>
                    <a:pt x="726129" y="826431"/>
                    <a:pt x="687361" y="762931"/>
                  </a:cubicBezTo>
                  <a:cubicBezTo>
                    <a:pt x="648593" y="699431"/>
                    <a:pt x="600466" y="536337"/>
                    <a:pt x="486835" y="538342"/>
                  </a:cubicBezTo>
                  <a:cubicBezTo>
                    <a:pt x="373204" y="540347"/>
                    <a:pt x="50356" y="784321"/>
                    <a:pt x="5572" y="774963"/>
                  </a:cubicBezTo>
                  <a:cubicBezTo>
                    <a:pt x="-39212" y="765605"/>
                    <a:pt x="200083" y="560399"/>
                    <a:pt x="218130" y="482194"/>
                  </a:cubicBezTo>
                  <a:cubicBezTo>
                    <a:pt x="236177" y="403989"/>
                    <a:pt x="136582" y="357868"/>
                    <a:pt x="113856" y="305731"/>
                  </a:cubicBezTo>
                  <a:cubicBezTo>
                    <a:pt x="91130" y="253594"/>
                    <a:pt x="73083" y="176057"/>
                    <a:pt x="81772" y="169373"/>
                  </a:cubicBezTo>
                  <a:cubicBezTo>
                    <a:pt x="90461" y="162689"/>
                    <a:pt x="110514" y="227526"/>
                    <a:pt x="165993" y="265626"/>
                  </a:cubicBezTo>
                  <a:cubicBezTo>
                    <a:pt x="221472" y="303726"/>
                    <a:pt x="312377" y="391957"/>
                    <a:pt x="414645" y="397973"/>
                  </a:cubicBezTo>
                  <a:cubicBezTo>
                    <a:pt x="516913" y="403989"/>
                    <a:pt x="725461" y="326452"/>
                    <a:pt x="779603" y="301721"/>
                  </a:cubicBezTo>
                  <a:cubicBezTo>
                    <a:pt x="833745" y="276990"/>
                    <a:pt x="744845" y="263621"/>
                    <a:pt x="739498" y="249584"/>
                  </a:cubicBezTo>
                  <a:cubicBezTo>
                    <a:pt x="734151" y="235547"/>
                    <a:pt x="743509" y="232205"/>
                    <a:pt x="747519" y="217500"/>
                  </a:cubicBezTo>
                  <a:cubicBezTo>
                    <a:pt x="751529" y="202795"/>
                    <a:pt x="772251" y="200789"/>
                    <a:pt x="763561" y="161352"/>
                  </a:cubicBezTo>
                  <a:cubicBezTo>
                    <a:pt x="754871" y="121915"/>
                    <a:pt x="676667" y="-12437"/>
                    <a:pt x="715435" y="931"/>
                  </a:cubicBezTo>
                  <a:close/>
                </a:path>
              </a:pathLst>
            </a:cu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0" name="Rectangle 149"/>
          <p:cNvSpPr/>
          <p:nvPr/>
        </p:nvSpPr>
        <p:spPr>
          <a:xfrm>
            <a:off x="2051190" y="4852638"/>
            <a:ext cx="3505017" cy="369332"/>
          </a:xfrm>
          <a:prstGeom prst="rect">
            <a:avLst/>
          </a:prstGeom>
        </p:spPr>
        <p:txBody>
          <a:bodyPr wrap="square">
            <a:spAutoFit/>
          </a:bodyPr>
          <a:lstStyle/>
          <a:p>
            <a:r>
              <a:rPr lang="en-US" dirty="0">
                <a:solidFill>
                  <a:schemeClr val="bg1"/>
                </a:solidFill>
              </a:rPr>
              <a:t>Outreach  •Workshops </a:t>
            </a:r>
            <a:r>
              <a:rPr lang="en-US">
                <a:solidFill>
                  <a:schemeClr val="bg1"/>
                </a:solidFill>
              </a:rPr>
              <a:t>• Training • </a:t>
            </a:r>
            <a:endParaRPr lang="en-US" dirty="0"/>
          </a:p>
        </p:txBody>
      </p:sp>
      <p:sp>
        <p:nvSpPr>
          <p:cNvPr id="152" name="Rectangle 151"/>
          <p:cNvSpPr/>
          <p:nvPr/>
        </p:nvSpPr>
        <p:spPr>
          <a:xfrm>
            <a:off x="5307838" y="4856273"/>
            <a:ext cx="3816301" cy="369332"/>
          </a:xfrm>
          <a:prstGeom prst="rect">
            <a:avLst/>
          </a:prstGeom>
        </p:spPr>
        <p:txBody>
          <a:bodyPr wrap="none">
            <a:spAutoFit/>
          </a:bodyPr>
          <a:lstStyle/>
          <a:p>
            <a:r>
              <a:rPr lang="en-US" dirty="0">
                <a:solidFill>
                  <a:schemeClr val="bg1"/>
                </a:solidFill>
              </a:rPr>
              <a:t>Infrastructure • Data • Tools • Services</a:t>
            </a:r>
          </a:p>
        </p:txBody>
      </p:sp>
      <p:sp>
        <p:nvSpPr>
          <p:cNvPr id="153" name="TextBox 152"/>
          <p:cNvSpPr txBox="1"/>
          <p:nvPr/>
        </p:nvSpPr>
        <p:spPr>
          <a:xfrm>
            <a:off x="9652291" y="3473729"/>
            <a:ext cx="2573888" cy="1384995"/>
          </a:xfrm>
          <a:prstGeom prst="rect">
            <a:avLst/>
          </a:prstGeom>
          <a:noFill/>
        </p:spPr>
        <p:txBody>
          <a:bodyPr wrap="square" rtlCol="0">
            <a:spAutoFit/>
          </a:bodyPr>
          <a:lstStyle/>
          <a:p>
            <a:endParaRPr lang="en-US" sz="1400" dirty="0">
              <a:solidFill>
                <a:schemeClr val="bg1"/>
              </a:solidFill>
            </a:endParaRPr>
          </a:p>
          <a:p>
            <a:pPr marL="120640" indent="-120640">
              <a:buFont typeface="Arial" charset="0"/>
              <a:buChar char="•"/>
            </a:pPr>
            <a:r>
              <a:rPr lang="en-US" sz="1400" dirty="0">
                <a:solidFill>
                  <a:schemeClr val="bg1"/>
                </a:solidFill>
              </a:rPr>
              <a:t>Establish ecosystem services</a:t>
            </a:r>
          </a:p>
          <a:p>
            <a:pPr marL="120640" indent="-120640">
              <a:buFont typeface="Arial" charset="0"/>
              <a:buChar char="•"/>
            </a:pPr>
            <a:r>
              <a:rPr lang="en-US" sz="1400" i="1" dirty="0">
                <a:solidFill>
                  <a:schemeClr val="bg1"/>
                </a:solidFill>
              </a:rPr>
              <a:t>Expand MBON</a:t>
            </a:r>
          </a:p>
          <a:p>
            <a:pPr marL="120640" indent="-120640">
              <a:buFont typeface="Arial" charset="0"/>
              <a:buChar char="•"/>
            </a:pPr>
            <a:r>
              <a:rPr lang="en-US" sz="1400" i="1" dirty="0">
                <a:solidFill>
                  <a:schemeClr val="bg1"/>
                </a:solidFill>
              </a:rPr>
              <a:t>Bon-in-a-box </a:t>
            </a:r>
          </a:p>
          <a:p>
            <a:pPr marL="120640" indent="-120640">
              <a:buFont typeface="Arial" charset="0"/>
              <a:buChar char="•"/>
            </a:pPr>
            <a:r>
              <a:rPr lang="en-US" sz="1400" i="1" dirty="0">
                <a:solidFill>
                  <a:schemeClr val="bg1"/>
                </a:solidFill>
              </a:rPr>
              <a:t>EO4SDGs</a:t>
            </a:r>
          </a:p>
          <a:p>
            <a:pPr marL="120640" indent="-120640">
              <a:buFont typeface="Arial" charset="0"/>
              <a:buChar char="•"/>
            </a:pPr>
            <a:r>
              <a:rPr lang="en-US" sz="1400" i="1" dirty="0">
                <a:solidFill>
                  <a:schemeClr val="bg1"/>
                </a:solidFill>
              </a:rPr>
              <a:t>Data Mobilization</a:t>
            </a:r>
            <a:endParaRPr lang="en-US" sz="1400" dirty="0">
              <a:solidFill>
                <a:schemeClr val="bg1"/>
              </a:solidFill>
            </a:endParaRPr>
          </a:p>
        </p:txBody>
      </p:sp>
      <p:pic>
        <p:nvPicPr>
          <p:cNvPr id="154" name="Picture 153"/>
          <p:cNvPicPr>
            <a:picLocks noChangeAspect="1"/>
          </p:cNvPicPr>
          <p:nvPr/>
        </p:nvPicPr>
        <p:blipFill>
          <a:blip r:embed="rId47" cstate="print">
            <a:extLst>
              <a:ext uri="{28A0092B-C50C-407E-A947-70E740481C1C}">
                <a14:useLocalDpi xmlns:a14="http://schemas.microsoft.com/office/drawing/2010/main"/>
              </a:ext>
            </a:extLst>
          </a:blip>
          <a:stretch>
            <a:fillRect/>
          </a:stretch>
        </p:blipFill>
        <p:spPr>
          <a:xfrm>
            <a:off x="9793025" y="5158858"/>
            <a:ext cx="1149211" cy="469871"/>
          </a:xfrm>
          <a:prstGeom prst="rect">
            <a:avLst/>
          </a:prstGeom>
          <a:effectLst>
            <a:outerShdw blurRad="50800" dist="38100" dir="5400000" algn="t" rotWithShape="0">
              <a:prstClr val="black">
                <a:alpha val="40000"/>
              </a:prstClr>
            </a:outerShdw>
            <a:reflection blurRad="6350" stA="50000" endA="300" endPos="90000" dir="5400000" sy="-100000" algn="bl" rotWithShape="0"/>
          </a:effectLst>
        </p:spPr>
      </p:pic>
      <p:pic>
        <p:nvPicPr>
          <p:cNvPr id="155" name="Picture 154"/>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9081617" y="5043537"/>
            <a:ext cx="627027" cy="627027"/>
          </a:xfrm>
          <a:prstGeom prst="rect">
            <a:avLst/>
          </a:prstGeom>
        </p:spPr>
      </p:pic>
      <p:pic>
        <p:nvPicPr>
          <p:cNvPr id="148" name="Picture 2"/>
          <p:cNvPicPr>
            <a:picLocks noChangeAspect="1"/>
          </p:cNvPicPr>
          <p:nvPr/>
        </p:nvPicPr>
        <p:blipFill>
          <a:blip r:embed="rId48">
            <a:extLst>
              <a:ext uri="{28A0092B-C50C-407E-A947-70E740481C1C}">
                <a14:useLocalDpi xmlns:a14="http://schemas.microsoft.com/office/drawing/2010/main"/>
              </a:ext>
            </a:extLst>
          </a:blip>
          <a:srcRect/>
          <a:stretch>
            <a:fillRect/>
          </a:stretch>
        </p:blipFill>
        <p:spPr bwMode="auto">
          <a:xfrm>
            <a:off x="2308795" y="5216810"/>
            <a:ext cx="1912413" cy="943892"/>
          </a:xfrm>
          <a:prstGeom prst="round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 name="Freeform 155"/>
          <p:cNvSpPr>
            <a:spLocks noChangeAspect="1" noEditPoints="1"/>
          </p:cNvSpPr>
          <p:nvPr/>
        </p:nvSpPr>
        <p:spPr bwMode="auto">
          <a:xfrm>
            <a:off x="6322092" y="3238211"/>
            <a:ext cx="351077" cy="304336"/>
          </a:xfrm>
          <a:custGeom>
            <a:avLst/>
            <a:gdLst>
              <a:gd name="T0" fmla="*/ 277 w 543"/>
              <a:gd name="T1" fmla="*/ 335 h 477"/>
              <a:gd name="T2" fmla="*/ 277 w 543"/>
              <a:gd name="T3" fmla="*/ 335 h 477"/>
              <a:gd name="T4" fmla="*/ 207 w 543"/>
              <a:gd name="T5" fmla="*/ 253 h 477"/>
              <a:gd name="T6" fmla="*/ 230 w 543"/>
              <a:gd name="T7" fmla="*/ 192 h 477"/>
              <a:gd name="T8" fmla="*/ 250 w 543"/>
              <a:gd name="T9" fmla="*/ 150 h 477"/>
              <a:gd name="T10" fmla="*/ 242 w 543"/>
              <a:gd name="T11" fmla="*/ 129 h 477"/>
              <a:gd name="T12" fmla="*/ 248 w 543"/>
              <a:gd name="T13" fmla="*/ 85 h 477"/>
              <a:gd name="T14" fmla="*/ 161 w 543"/>
              <a:gd name="T15" fmla="*/ 0 h 477"/>
              <a:gd name="T16" fmla="*/ 75 w 543"/>
              <a:gd name="T17" fmla="*/ 85 h 477"/>
              <a:gd name="T18" fmla="*/ 80 w 543"/>
              <a:gd name="T19" fmla="*/ 129 h 477"/>
              <a:gd name="T20" fmla="*/ 72 w 543"/>
              <a:gd name="T21" fmla="*/ 150 h 477"/>
              <a:gd name="T22" fmla="*/ 93 w 543"/>
              <a:gd name="T23" fmla="*/ 192 h 477"/>
              <a:gd name="T24" fmla="*/ 116 w 543"/>
              <a:gd name="T25" fmla="*/ 253 h 477"/>
              <a:gd name="T26" fmla="*/ 45 w 543"/>
              <a:gd name="T27" fmla="*/ 335 h 477"/>
              <a:gd name="T28" fmla="*/ 0 w 543"/>
              <a:gd name="T29" fmla="*/ 378 h 477"/>
              <a:gd name="T30" fmla="*/ 0 w 543"/>
              <a:gd name="T31" fmla="*/ 477 h 477"/>
              <a:gd name="T32" fmla="*/ 377 w 543"/>
              <a:gd name="T33" fmla="*/ 477 h 477"/>
              <a:gd name="T34" fmla="*/ 377 w 543"/>
              <a:gd name="T35" fmla="*/ 403 h 477"/>
              <a:gd name="T36" fmla="*/ 277 w 543"/>
              <a:gd name="T37" fmla="*/ 335 h 477"/>
              <a:gd name="T38" fmla="*/ 543 w 543"/>
              <a:gd name="T39" fmla="*/ 477 h 477"/>
              <a:gd name="T40" fmla="*/ 543 w 543"/>
              <a:gd name="T41" fmla="*/ 477 h 477"/>
              <a:gd name="T42" fmla="*/ 536 w 543"/>
              <a:gd name="T43" fmla="*/ 364 h 477"/>
              <a:gd name="T44" fmla="*/ 464 w 543"/>
              <a:gd name="T45" fmla="*/ 320 h 477"/>
              <a:gd name="T46" fmla="*/ 411 w 543"/>
              <a:gd name="T47" fmla="*/ 259 h 477"/>
              <a:gd name="T48" fmla="*/ 429 w 543"/>
              <a:gd name="T49" fmla="*/ 213 h 477"/>
              <a:gd name="T50" fmla="*/ 444 w 543"/>
              <a:gd name="T51" fmla="*/ 181 h 477"/>
              <a:gd name="T52" fmla="*/ 438 w 543"/>
              <a:gd name="T53" fmla="*/ 165 h 477"/>
              <a:gd name="T54" fmla="*/ 442 w 543"/>
              <a:gd name="T55" fmla="*/ 132 h 477"/>
              <a:gd name="T56" fmla="*/ 377 w 543"/>
              <a:gd name="T57" fmla="*/ 68 h 477"/>
              <a:gd name="T58" fmla="*/ 312 w 543"/>
              <a:gd name="T59" fmla="*/ 132 h 477"/>
              <a:gd name="T60" fmla="*/ 316 w 543"/>
              <a:gd name="T61" fmla="*/ 165 h 477"/>
              <a:gd name="T62" fmla="*/ 311 w 543"/>
              <a:gd name="T63" fmla="*/ 181 h 477"/>
              <a:gd name="T64" fmla="*/ 326 w 543"/>
              <a:gd name="T65" fmla="*/ 213 h 477"/>
              <a:gd name="T66" fmla="*/ 343 w 543"/>
              <a:gd name="T67" fmla="*/ 259 h 477"/>
              <a:gd name="T68" fmla="*/ 321 w 543"/>
              <a:gd name="T69" fmla="*/ 304 h 477"/>
              <a:gd name="T70" fmla="*/ 421 w 543"/>
              <a:gd name="T71" fmla="*/ 397 h 477"/>
              <a:gd name="T72" fmla="*/ 421 w 543"/>
              <a:gd name="T73" fmla="*/ 477 h 477"/>
              <a:gd name="T74" fmla="*/ 543 w 543"/>
              <a:gd name="T75" fmla="*/ 47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3" h="477">
                <a:moveTo>
                  <a:pt x="277" y="335"/>
                </a:moveTo>
                <a:lnTo>
                  <a:pt x="277" y="335"/>
                </a:lnTo>
                <a:cubicBezTo>
                  <a:pt x="224" y="313"/>
                  <a:pt x="207" y="294"/>
                  <a:pt x="207" y="253"/>
                </a:cubicBezTo>
                <a:cubicBezTo>
                  <a:pt x="207" y="229"/>
                  <a:pt x="223" y="237"/>
                  <a:pt x="230" y="192"/>
                </a:cubicBezTo>
                <a:cubicBezTo>
                  <a:pt x="233" y="174"/>
                  <a:pt x="248" y="192"/>
                  <a:pt x="250" y="150"/>
                </a:cubicBezTo>
                <a:cubicBezTo>
                  <a:pt x="250" y="133"/>
                  <a:pt x="242" y="129"/>
                  <a:pt x="242" y="129"/>
                </a:cubicBezTo>
                <a:cubicBezTo>
                  <a:pt x="242" y="129"/>
                  <a:pt x="247" y="104"/>
                  <a:pt x="248" y="85"/>
                </a:cubicBezTo>
                <a:cubicBezTo>
                  <a:pt x="250" y="61"/>
                  <a:pt x="236" y="0"/>
                  <a:pt x="161" y="0"/>
                </a:cubicBezTo>
                <a:cubicBezTo>
                  <a:pt x="87" y="0"/>
                  <a:pt x="73" y="61"/>
                  <a:pt x="75" y="85"/>
                </a:cubicBezTo>
                <a:cubicBezTo>
                  <a:pt x="76" y="104"/>
                  <a:pt x="80" y="129"/>
                  <a:pt x="80" y="129"/>
                </a:cubicBezTo>
                <a:cubicBezTo>
                  <a:pt x="80" y="129"/>
                  <a:pt x="72" y="133"/>
                  <a:pt x="72" y="150"/>
                </a:cubicBezTo>
                <a:cubicBezTo>
                  <a:pt x="75" y="192"/>
                  <a:pt x="90" y="174"/>
                  <a:pt x="93" y="192"/>
                </a:cubicBezTo>
                <a:cubicBezTo>
                  <a:pt x="100" y="237"/>
                  <a:pt x="116" y="229"/>
                  <a:pt x="116" y="253"/>
                </a:cubicBezTo>
                <a:cubicBezTo>
                  <a:pt x="116" y="294"/>
                  <a:pt x="99" y="313"/>
                  <a:pt x="45" y="335"/>
                </a:cubicBezTo>
                <a:cubicBezTo>
                  <a:pt x="29" y="342"/>
                  <a:pt x="0" y="353"/>
                  <a:pt x="0" y="378"/>
                </a:cubicBezTo>
                <a:lnTo>
                  <a:pt x="0" y="477"/>
                </a:lnTo>
                <a:lnTo>
                  <a:pt x="377" y="477"/>
                </a:lnTo>
                <a:lnTo>
                  <a:pt x="377" y="403"/>
                </a:lnTo>
                <a:cubicBezTo>
                  <a:pt x="377" y="380"/>
                  <a:pt x="331" y="358"/>
                  <a:pt x="277" y="335"/>
                </a:cubicBezTo>
                <a:close/>
                <a:moveTo>
                  <a:pt x="543" y="477"/>
                </a:moveTo>
                <a:lnTo>
                  <a:pt x="543" y="477"/>
                </a:lnTo>
                <a:cubicBezTo>
                  <a:pt x="543" y="477"/>
                  <a:pt x="542" y="375"/>
                  <a:pt x="536" y="364"/>
                </a:cubicBezTo>
                <a:cubicBezTo>
                  <a:pt x="527" y="348"/>
                  <a:pt x="505" y="337"/>
                  <a:pt x="464" y="320"/>
                </a:cubicBezTo>
                <a:cubicBezTo>
                  <a:pt x="424" y="303"/>
                  <a:pt x="411" y="289"/>
                  <a:pt x="411" y="259"/>
                </a:cubicBezTo>
                <a:cubicBezTo>
                  <a:pt x="411" y="240"/>
                  <a:pt x="423" y="246"/>
                  <a:pt x="429" y="213"/>
                </a:cubicBezTo>
                <a:cubicBezTo>
                  <a:pt x="431" y="199"/>
                  <a:pt x="442" y="213"/>
                  <a:pt x="444" y="181"/>
                </a:cubicBezTo>
                <a:cubicBezTo>
                  <a:pt x="444" y="168"/>
                  <a:pt x="438" y="165"/>
                  <a:pt x="438" y="165"/>
                </a:cubicBezTo>
                <a:cubicBezTo>
                  <a:pt x="438" y="165"/>
                  <a:pt x="441" y="146"/>
                  <a:pt x="442" y="132"/>
                </a:cubicBezTo>
                <a:cubicBezTo>
                  <a:pt x="444" y="114"/>
                  <a:pt x="433" y="68"/>
                  <a:pt x="377" y="68"/>
                </a:cubicBezTo>
                <a:cubicBezTo>
                  <a:pt x="321" y="68"/>
                  <a:pt x="311" y="114"/>
                  <a:pt x="312" y="132"/>
                </a:cubicBezTo>
                <a:cubicBezTo>
                  <a:pt x="313" y="146"/>
                  <a:pt x="316" y="165"/>
                  <a:pt x="316" y="165"/>
                </a:cubicBezTo>
                <a:cubicBezTo>
                  <a:pt x="316" y="165"/>
                  <a:pt x="311" y="168"/>
                  <a:pt x="311" y="181"/>
                </a:cubicBezTo>
                <a:cubicBezTo>
                  <a:pt x="313" y="213"/>
                  <a:pt x="323" y="199"/>
                  <a:pt x="326" y="213"/>
                </a:cubicBezTo>
                <a:cubicBezTo>
                  <a:pt x="331" y="246"/>
                  <a:pt x="343" y="240"/>
                  <a:pt x="343" y="259"/>
                </a:cubicBezTo>
                <a:cubicBezTo>
                  <a:pt x="343" y="279"/>
                  <a:pt x="337" y="292"/>
                  <a:pt x="321" y="304"/>
                </a:cubicBezTo>
                <a:cubicBezTo>
                  <a:pt x="409" y="348"/>
                  <a:pt x="421" y="357"/>
                  <a:pt x="421" y="397"/>
                </a:cubicBezTo>
                <a:lnTo>
                  <a:pt x="421" y="477"/>
                </a:lnTo>
                <a:lnTo>
                  <a:pt x="543" y="477"/>
                </a:lnTo>
                <a:close/>
              </a:path>
            </a:pathLst>
          </a:cu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w="0">
            <a:noFill/>
            <a:prstDash val="solid"/>
            <a:round/>
            <a:headEnd/>
            <a:tailEnd/>
          </a:ln>
          <a:effectLst>
            <a:outerShdw blurRad="50800" dist="38100" algn="l" rotWithShape="0">
              <a:schemeClr val="bg2">
                <a:lumMod val="75000"/>
                <a:alpha val="40000"/>
              </a:scheme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100" dirty="0"/>
          </a:p>
        </p:txBody>
      </p:sp>
      <p:grpSp>
        <p:nvGrpSpPr>
          <p:cNvPr id="23" name="Group 22"/>
          <p:cNvGrpSpPr/>
          <p:nvPr/>
        </p:nvGrpSpPr>
        <p:grpSpPr>
          <a:xfrm>
            <a:off x="8148531" y="1713550"/>
            <a:ext cx="749797" cy="500743"/>
            <a:chOff x="4985654" y="2485863"/>
            <a:chExt cx="749797" cy="500743"/>
          </a:xfrm>
        </p:grpSpPr>
        <p:sp>
          <p:nvSpPr>
            <p:cNvPr id="157" name="Freeform 156"/>
            <p:cNvSpPr/>
            <p:nvPr/>
          </p:nvSpPr>
          <p:spPr>
            <a:xfrm>
              <a:off x="4985654" y="2485863"/>
              <a:ext cx="620151" cy="500743"/>
            </a:xfrm>
            <a:custGeom>
              <a:avLst/>
              <a:gdLst>
                <a:gd name="connsiteX0" fmla="*/ 0 w 609600"/>
                <a:gd name="connsiteY0" fmla="*/ 283029 h 500743"/>
                <a:gd name="connsiteX1" fmla="*/ 141514 w 609600"/>
                <a:gd name="connsiteY1" fmla="*/ 293914 h 500743"/>
                <a:gd name="connsiteX2" fmla="*/ 174171 w 609600"/>
                <a:gd name="connsiteY2" fmla="*/ 152400 h 500743"/>
                <a:gd name="connsiteX3" fmla="*/ 272143 w 609600"/>
                <a:gd name="connsiteY3" fmla="*/ 500743 h 500743"/>
                <a:gd name="connsiteX4" fmla="*/ 304800 w 609600"/>
                <a:gd name="connsiteY4" fmla="*/ 0 h 500743"/>
                <a:gd name="connsiteX5" fmla="*/ 337457 w 609600"/>
                <a:gd name="connsiteY5" fmla="*/ 348343 h 500743"/>
                <a:gd name="connsiteX6" fmla="*/ 402771 w 609600"/>
                <a:gd name="connsiteY6" fmla="*/ 195943 h 500743"/>
                <a:gd name="connsiteX7" fmla="*/ 478971 w 609600"/>
                <a:gd name="connsiteY7" fmla="*/ 370114 h 500743"/>
                <a:gd name="connsiteX8" fmla="*/ 489857 w 609600"/>
                <a:gd name="connsiteY8" fmla="*/ 250371 h 500743"/>
                <a:gd name="connsiteX9" fmla="*/ 609600 w 609600"/>
                <a:gd name="connsiteY9" fmla="*/ 261257 h 500743"/>
                <a:gd name="connsiteX0" fmla="*/ 0 w 620151"/>
                <a:gd name="connsiteY0" fmla="*/ 283029 h 500743"/>
                <a:gd name="connsiteX1" fmla="*/ 141514 w 620151"/>
                <a:gd name="connsiteY1" fmla="*/ 293914 h 500743"/>
                <a:gd name="connsiteX2" fmla="*/ 174171 w 620151"/>
                <a:gd name="connsiteY2" fmla="*/ 152400 h 500743"/>
                <a:gd name="connsiteX3" fmla="*/ 272143 w 620151"/>
                <a:gd name="connsiteY3" fmla="*/ 500743 h 500743"/>
                <a:gd name="connsiteX4" fmla="*/ 304800 w 620151"/>
                <a:gd name="connsiteY4" fmla="*/ 0 h 500743"/>
                <a:gd name="connsiteX5" fmla="*/ 337457 w 620151"/>
                <a:gd name="connsiteY5" fmla="*/ 348343 h 500743"/>
                <a:gd name="connsiteX6" fmla="*/ 402771 w 620151"/>
                <a:gd name="connsiteY6" fmla="*/ 195943 h 500743"/>
                <a:gd name="connsiteX7" fmla="*/ 478971 w 620151"/>
                <a:gd name="connsiteY7" fmla="*/ 370114 h 500743"/>
                <a:gd name="connsiteX8" fmla="*/ 489857 w 620151"/>
                <a:gd name="connsiteY8" fmla="*/ 250371 h 500743"/>
                <a:gd name="connsiteX9" fmla="*/ 620151 w 620151"/>
                <a:gd name="connsiteY9" fmla="*/ 250706 h 500743"/>
                <a:gd name="connsiteX0" fmla="*/ 0 w 620151"/>
                <a:gd name="connsiteY0" fmla="*/ 293580 h 500743"/>
                <a:gd name="connsiteX1" fmla="*/ 141514 w 620151"/>
                <a:gd name="connsiteY1" fmla="*/ 293914 h 500743"/>
                <a:gd name="connsiteX2" fmla="*/ 174171 w 620151"/>
                <a:gd name="connsiteY2" fmla="*/ 152400 h 500743"/>
                <a:gd name="connsiteX3" fmla="*/ 272143 w 620151"/>
                <a:gd name="connsiteY3" fmla="*/ 500743 h 500743"/>
                <a:gd name="connsiteX4" fmla="*/ 304800 w 620151"/>
                <a:gd name="connsiteY4" fmla="*/ 0 h 500743"/>
                <a:gd name="connsiteX5" fmla="*/ 337457 w 620151"/>
                <a:gd name="connsiteY5" fmla="*/ 348343 h 500743"/>
                <a:gd name="connsiteX6" fmla="*/ 402771 w 620151"/>
                <a:gd name="connsiteY6" fmla="*/ 195943 h 500743"/>
                <a:gd name="connsiteX7" fmla="*/ 478971 w 620151"/>
                <a:gd name="connsiteY7" fmla="*/ 370114 h 500743"/>
                <a:gd name="connsiteX8" fmla="*/ 489857 w 620151"/>
                <a:gd name="connsiteY8" fmla="*/ 250371 h 500743"/>
                <a:gd name="connsiteX9" fmla="*/ 620151 w 620151"/>
                <a:gd name="connsiteY9" fmla="*/ 250706 h 50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151" h="500743">
                  <a:moveTo>
                    <a:pt x="0" y="293580"/>
                  </a:moveTo>
                  <a:lnTo>
                    <a:pt x="141514" y="293914"/>
                  </a:lnTo>
                  <a:lnTo>
                    <a:pt x="174171" y="152400"/>
                  </a:lnTo>
                  <a:lnTo>
                    <a:pt x="272143" y="500743"/>
                  </a:lnTo>
                  <a:lnTo>
                    <a:pt x="304800" y="0"/>
                  </a:lnTo>
                  <a:lnTo>
                    <a:pt x="337457" y="348343"/>
                  </a:lnTo>
                  <a:lnTo>
                    <a:pt x="402771" y="195943"/>
                  </a:lnTo>
                  <a:lnTo>
                    <a:pt x="478971" y="370114"/>
                  </a:lnTo>
                  <a:lnTo>
                    <a:pt x="489857" y="250371"/>
                  </a:lnTo>
                  <a:lnTo>
                    <a:pt x="620151" y="250706"/>
                  </a:lnTo>
                </a:path>
              </a:pathLst>
            </a:custGeom>
            <a:noFill/>
            <a:ln w="31750">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Freeform 157"/>
            <p:cNvSpPr/>
            <p:nvPr/>
          </p:nvSpPr>
          <p:spPr>
            <a:xfrm rot="10800000">
              <a:off x="5295729" y="2702645"/>
              <a:ext cx="439722" cy="239385"/>
            </a:xfrm>
            <a:custGeom>
              <a:avLst/>
              <a:gdLst>
                <a:gd name="connsiteX0" fmla="*/ 274255 w 433517"/>
                <a:gd name="connsiteY0" fmla="*/ 236007 h 236007"/>
                <a:gd name="connsiteX1" fmla="*/ 159264 w 433517"/>
                <a:gd name="connsiteY1" fmla="*/ 236007 h 236007"/>
                <a:gd name="connsiteX2" fmla="*/ 156033 w 433517"/>
                <a:gd name="connsiteY2" fmla="*/ 203958 h 236007"/>
                <a:gd name="connsiteX3" fmla="*/ 30444 w 433517"/>
                <a:gd name="connsiteY3" fmla="*/ 16525 h 236007"/>
                <a:gd name="connsiteX4" fmla="*/ 0 w 433517"/>
                <a:gd name="connsiteY4" fmla="*/ 0 h 236007"/>
                <a:gd name="connsiteX5" fmla="*/ 433517 w 433517"/>
                <a:gd name="connsiteY5" fmla="*/ 0 h 236007"/>
                <a:gd name="connsiteX6" fmla="*/ 403075 w 433517"/>
                <a:gd name="connsiteY6" fmla="*/ 16524 h 236007"/>
                <a:gd name="connsiteX7" fmla="*/ 277486 w 433517"/>
                <a:gd name="connsiteY7" fmla="*/ 203957 h 23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517" h="236007">
                  <a:moveTo>
                    <a:pt x="274255" y="236007"/>
                  </a:moveTo>
                  <a:lnTo>
                    <a:pt x="159264" y="236007"/>
                  </a:lnTo>
                  <a:lnTo>
                    <a:pt x="156033" y="203958"/>
                  </a:lnTo>
                  <a:cubicBezTo>
                    <a:pt x="140122" y="126202"/>
                    <a:pt x="93990" y="59455"/>
                    <a:pt x="30444" y="16525"/>
                  </a:cubicBezTo>
                  <a:lnTo>
                    <a:pt x="0" y="0"/>
                  </a:lnTo>
                  <a:lnTo>
                    <a:pt x="433517" y="0"/>
                  </a:lnTo>
                  <a:lnTo>
                    <a:pt x="403075" y="16524"/>
                  </a:lnTo>
                  <a:cubicBezTo>
                    <a:pt x="339530" y="59454"/>
                    <a:pt x="293397" y="126201"/>
                    <a:pt x="277486" y="203957"/>
                  </a:cubicBezTo>
                  <a:close/>
                </a:path>
              </a:pathLst>
            </a:cu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reeform 158"/>
            <p:cNvSpPr/>
            <p:nvPr/>
          </p:nvSpPr>
          <p:spPr>
            <a:xfrm>
              <a:off x="5475851" y="2545902"/>
              <a:ext cx="168828" cy="135430"/>
            </a:xfrm>
            <a:custGeom>
              <a:avLst/>
              <a:gdLst>
                <a:gd name="connsiteX0" fmla="*/ 25892 w 359128"/>
                <a:gd name="connsiteY0" fmla="*/ 274799 h 288085"/>
                <a:gd name="connsiteX1" fmla="*/ 46994 w 359128"/>
                <a:gd name="connsiteY1" fmla="*/ 225562 h 288085"/>
                <a:gd name="connsiteX2" fmla="*/ 18858 w 359128"/>
                <a:gd name="connsiteY2" fmla="*/ 186876 h 288085"/>
                <a:gd name="connsiteX3" fmla="*/ 1274 w 359128"/>
                <a:gd name="connsiteY3" fmla="*/ 141156 h 288085"/>
                <a:gd name="connsiteX4" fmla="*/ 54028 w 359128"/>
                <a:gd name="connsiteY4" fmla="*/ 105987 h 288085"/>
                <a:gd name="connsiteX5" fmla="*/ 113815 w 359128"/>
                <a:gd name="connsiteY5" fmla="*/ 127088 h 288085"/>
                <a:gd name="connsiteX6" fmla="*/ 173603 w 359128"/>
                <a:gd name="connsiteY6" fmla="*/ 49716 h 288085"/>
                <a:gd name="connsiteX7" fmla="*/ 240425 w 359128"/>
                <a:gd name="connsiteY7" fmla="*/ 3996 h 288085"/>
                <a:gd name="connsiteX8" fmla="*/ 307246 w 359128"/>
                <a:gd name="connsiteY8" fmla="*/ 7513 h 288085"/>
                <a:gd name="connsiteX9" fmla="*/ 352966 w 359128"/>
                <a:gd name="connsiteY9" fmla="*/ 49716 h 288085"/>
                <a:gd name="connsiteX10" fmla="*/ 352966 w 359128"/>
                <a:gd name="connsiteY10" fmla="*/ 95436 h 288085"/>
                <a:gd name="connsiteX11" fmla="*/ 300212 w 359128"/>
                <a:gd name="connsiteY11" fmla="*/ 123571 h 288085"/>
                <a:gd name="connsiteX12" fmla="*/ 236908 w 359128"/>
                <a:gd name="connsiteY12" fmla="*/ 109504 h 288085"/>
                <a:gd name="connsiteX13" fmla="*/ 212289 w 359128"/>
                <a:gd name="connsiteY13" fmla="*/ 148190 h 288085"/>
                <a:gd name="connsiteX14" fmla="*/ 208772 w 359128"/>
                <a:gd name="connsiteY14" fmla="*/ 186876 h 288085"/>
                <a:gd name="connsiteX15" fmla="*/ 156018 w 359128"/>
                <a:gd name="connsiteY15" fmla="*/ 193910 h 288085"/>
                <a:gd name="connsiteX16" fmla="*/ 99748 w 359128"/>
                <a:gd name="connsiteY16" fmla="*/ 179842 h 288085"/>
                <a:gd name="connsiteX17" fmla="*/ 75129 w 359128"/>
                <a:gd name="connsiteY17" fmla="*/ 200944 h 288085"/>
                <a:gd name="connsiteX18" fmla="*/ 110298 w 359128"/>
                <a:gd name="connsiteY18" fmla="*/ 281833 h 288085"/>
                <a:gd name="connsiteX19" fmla="*/ 25892 w 359128"/>
                <a:gd name="connsiteY19" fmla="*/ 274799 h 28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9128" h="288085">
                  <a:moveTo>
                    <a:pt x="25892" y="274799"/>
                  </a:moveTo>
                  <a:cubicBezTo>
                    <a:pt x="15341" y="265421"/>
                    <a:pt x="48166" y="240216"/>
                    <a:pt x="46994" y="225562"/>
                  </a:cubicBezTo>
                  <a:cubicBezTo>
                    <a:pt x="45822" y="210908"/>
                    <a:pt x="26478" y="200944"/>
                    <a:pt x="18858" y="186876"/>
                  </a:cubicBezTo>
                  <a:cubicBezTo>
                    <a:pt x="11238" y="172808"/>
                    <a:pt x="-4588" y="154637"/>
                    <a:pt x="1274" y="141156"/>
                  </a:cubicBezTo>
                  <a:cubicBezTo>
                    <a:pt x="7136" y="127674"/>
                    <a:pt x="35271" y="108332"/>
                    <a:pt x="54028" y="105987"/>
                  </a:cubicBezTo>
                  <a:cubicBezTo>
                    <a:pt x="72785" y="103642"/>
                    <a:pt x="93886" y="136466"/>
                    <a:pt x="113815" y="127088"/>
                  </a:cubicBezTo>
                  <a:cubicBezTo>
                    <a:pt x="133744" y="117710"/>
                    <a:pt x="152501" y="70231"/>
                    <a:pt x="173603" y="49716"/>
                  </a:cubicBezTo>
                  <a:cubicBezTo>
                    <a:pt x="194705" y="29201"/>
                    <a:pt x="218151" y="11030"/>
                    <a:pt x="240425" y="3996"/>
                  </a:cubicBezTo>
                  <a:cubicBezTo>
                    <a:pt x="262699" y="-3038"/>
                    <a:pt x="288489" y="-107"/>
                    <a:pt x="307246" y="7513"/>
                  </a:cubicBezTo>
                  <a:cubicBezTo>
                    <a:pt x="326003" y="15133"/>
                    <a:pt x="345346" y="35062"/>
                    <a:pt x="352966" y="49716"/>
                  </a:cubicBezTo>
                  <a:cubicBezTo>
                    <a:pt x="360586" y="64370"/>
                    <a:pt x="361758" y="83127"/>
                    <a:pt x="352966" y="95436"/>
                  </a:cubicBezTo>
                  <a:cubicBezTo>
                    <a:pt x="344174" y="107745"/>
                    <a:pt x="319555" y="121226"/>
                    <a:pt x="300212" y="123571"/>
                  </a:cubicBezTo>
                  <a:cubicBezTo>
                    <a:pt x="280869" y="125916"/>
                    <a:pt x="251562" y="105401"/>
                    <a:pt x="236908" y="109504"/>
                  </a:cubicBezTo>
                  <a:cubicBezTo>
                    <a:pt x="222254" y="113607"/>
                    <a:pt x="216978" y="135295"/>
                    <a:pt x="212289" y="148190"/>
                  </a:cubicBezTo>
                  <a:cubicBezTo>
                    <a:pt x="207600" y="161085"/>
                    <a:pt x="218150" y="179256"/>
                    <a:pt x="208772" y="186876"/>
                  </a:cubicBezTo>
                  <a:cubicBezTo>
                    <a:pt x="199394" y="194496"/>
                    <a:pt x="174188" y="195082"/>
                    <a:pt x="156018" y="193910"/>
                  </a:cubicBezTo>
                  <a:cubicBezTo>
                    <a:pt x="137848" y="192738"/>
                    <a:pt x="113229" y="178670"/>
                    <a:pt x="99748" y="179842"/>
                  </a:cubicBezTo>
                  <a:cubicBezTo>
                    <a:pt x="86267" y="181014"/>
                    <a:pt x="73371" y="183945"/>
                    <a:pt x="75129" y="200944"/>
                  </a:cubicBezTo>
                  <a:cubicBezTo>
                    <a:pt x="76887" y="217943"/>
                    <a:pt x="119090" y="268351"/>
                    <a:pt x="110298" y="281833"/>
                  </a:cubicBezTo>
                  <a:cubicBezTo>
                    <a:pt x="101506" y="295315"/>
                    <a:pt x="36443" y="284177"/>
                    <a:pt x="25892" y="274799"/>
                  </a:cubicBezTo>
                  <a:close/>
                </a:path>
              </a:pathLst>
            </a:cu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0" name="TextBox 159"/>
          <p:cNvSpPr txBox="1"/>
          <p:nvPr/>
        </p:nvSpPr>
        <p:spPr>
          <a:xfrm>
            <a:off x="9714177" y="5904430"/>
            <a:ext cx="1494970" cy="369332"/>
          </a:xfrm>
          <a:prstGeom prst="rect">
            <a:avLst/>
          </a:prstGeom>
          <a:noFill/>
        </p:spPr>
        <p:txBody>
          <a:bodyPr wrap="square" rtlCol="0" anchor="ctr">
            <a:spAutoFit/>
          </a:bodyPr>
          <a:lstStyle/>
          <a:p>
            <a:pPr algn="ctr" eaLnBrk="0" fontAlgn="base" hangingPunct="0">
              <a:spcBef>
                <a:spcPct val="0"/>
              </a:spcBef>
              <a:spcAft>
                <a:spcPct val="0"/>
              </a:spcAft>
            </a:pPr>
            <a:r>
              <a:rPr lang="en-US" b="1" i="1" dirty="0">
                <a:solidFill>
                  <a:srgbClr val="000099"/>
                </a:solidFill>
                <a:latin typeface="Candara" panose="020E0502030303020204" pitchFamily="34" charset="0"/>
              </a:rPr>
              <a:t>EO4SDGs</a:t>
            </a:r>
          </a:p>
        </p:txBody>
      </p:sp>
    </p:spTree>
    <p:extLst>
      <p:ext uri="{BB962C8B-B14F-4D97-AF65-F5344CB8AC3E}">
        <p14:creationId xmlns:p14="http://schemas.microsoft.com/office/powerpoint/2010/main" val="3690692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38CC3D-2D59-6348-9A65-58485CC0C9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6156" y="1201332"/>
            <a:ext cx="3623524" cy="4356094"/>
          </a:xfrm>
          <a:prstGeom prst="rect">
            <a:avLst/>
          </a:prstGeom>
          <a:effectLst>
            <a:outerShdw blurRad="50800" dist="38100" dir="2700000" algn="tl" rotWithShape="0">
              <a:prstClr val="black">
                <a:alpha val="40000"/>
              </a:prstClr>
            </a:outerShdw>
          </a:effectLst>
        </p:spPr>
      </p:pic>
      <p:sp>
        <p:nvSpPr>
          <p:cNvPr id="3" name="Shape 145">
            <a:extLst>
              <a:ext uri="{FF2B5EF4-FFF2-40B4-BE49-F238E27FC236}">
                <a16:creationId xmlns:a16="http://schemas.microsoft.com/office/drawing/2014/main" id="{4A59F17B-E902-8D43-8985-92940B40357A}"/>
              </a:ext>
            </a:extLst>
          </p:cNvPr>
          <p:cNvSpPr/>
          <p:nvPr/>
        </p:nvSpPr>
        <p:spPr>
          <a:xfrm>
            <a:off x="3565471" y="315213"/>
            <a:ext cx="4869923" cy="420628"/>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p>
            <a:pPr algn="l">
              <a:defRPr>
                <a:latin typeface="Arial"/>
                <a:ea typeface="Arial"/>
                <a:cs typeface="Arial"/>
                <a:sym typeface="Arial"/>
              </a:defRPr>
            </a:pPr>
            <a:r>
              <a:rPr lang="en-US" sz="2400" b="1" dirty="0" err="1">
                <a:solidFill>
                  <a:schemeClr val="accent6">
                    <a:lumOff val="-21524"/>
                  </a:schemeClr>
                </a:solidFill>
              </a:rPr>
              <a:t>AmeriGEOSS</a:t>
            </a:r>
            <a:r>
              <a:rPr lang="en-US" sz="2400" b="1" dirty="0">
                <a:solidFill>
                  <a:schemeClr val="accent6">
                    <a:lumOff val="-21524"/>
                  </a:schemeClr>
                </a:solidFill>
              </a:rPr>
              <a:t> </a:t>
            </a:r>
            <a:r>
              <a:rPr sz="2400" b="1" dirty="0">
                <a:solidFill>
                  <a:srgbClr val="A6AAA9"/>
                </a:solidFill>
              </a:rPr>
              <a:t>/</a:t>
            </a:r>
            <a:r>
              <a:rPr sz="2400" b="1" dirty="0"/>
              <a:t> </a:t>
            </a:r>
            <a:r>
              <a:rPr lang="en-US" sz="2400" b="1" dirty="0">
                <a:solidFill>
                  <a:srgbClr val="0070C0"/>
                </a:solidFill>
              </a:rPr>
              <a:t>Capacity Building</a:t>
            </a:r>
            <a:endParaRPr sz="2400" b="1" dirty="0">
              <a:solidFill>
                <a:srgbClr val="0070C0"/>
              </a:solidFill>
            </a:endParaRPr>
          </a:p>
        </p:txBody>
      </p:sp>
      <p:sp>
        <p:nvSpPr>
          <p:cNvPr id="4" name="TextBox 3">
            <a:extLst>
              <a:ext uri="{FF2B5EF4-FFF2-40B4-BE49-F238E27FC236}">
                <a16:creationId xmlns:a16="http://schemas.microsoft.com/office/drawing/2014/main" id="{CD656F7C-EABF-6C4B-AF4D-7444EAA383F6}"/>
              </a:ext>
            </a:extLst>
          </p:cNvPr>
          <p:cNvSpPr txBox="1"/>
          <p:nvPr/>
        </p:nvSpPr>
        <p:spPr>
          <a:xfrm>
            <a:off x="1185018" y="1196253"/>
            <a:ext cx="5765041" cy="3590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50" hangingPunct="0"/>
            <a:r>
              <a:rPr lang="en-US" sz="2000" b="1" i="1" dirty="0">
                <a:solidFill>
                  <a:srgbClr val="0070C0"/>
                </a:solidFill>
                <a:latin typeface="Calibri" panose="020F0502020204030204" pitchFamily="34" charset="0"/>
                <a:cs typeface="Calibri" panose="020F0502020204030204" pitchFamily="34" charset="0"/>
              </a:rPr>
              <a:t>Communication, Outreach, Training and Development</a:t>
            </a:r>
            <a:endParaRPr lang="en-US" sz="6000" b="1" i="1" dirty="0">
              <a:solidFill>
                <a:srgbClr val="0070C0"/>
              </a:solidFill>
              <a:latin typeface="Calibri" panose="020F0502020204030204" pitchFamily="34" charset="0"/>
              <a:cs typeface="Calibri" panose="020F0502020204030204" pitchFamily="34" charset="0"/>
              <a:sym typeface="Helvetica Light"/>
            </a:endParaRPr>
          </a:p>
        </p:txBody>
      </p:sp>
      <p:pic>
        <p:nvPicPr>
          <p:cNvPr id="7" name="Picture 6">
            <a:extLst>
              <a:ext uri="{FF2B5EF4-FFF2-40B4-BE49-F238E27FC236}">
                <a16:creationId xmlns:a16="http://schemas.microsoft.com/office/drawing/2014/main" id="{20328060-05AA-3948-B00B-E7013D5753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4646" y="1643406"/>
            <a:ext cx="4151575" cy="3801442"/>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5712E439-952D-624F-B35C-28B5AB5C1BB5}"/>
              </a:ext>
            </a:extLst>
          </p:cNvPr>
          <p:cNvPicPr>
            <a:picLocks noChangeAspect="1"/>
          </p:cNvPicPr>
          <p:nvPr/>
        </p:nvPicPr>
        <p:blipFill rotWithShape="1">
          <a:blip r:embed="rId4"/>
          <a:srcRect l="49452"/>
          <a:stretch/>
        </p:blipFill>
        <p:spPr>
          <a:xfrm>
            <a:off x="6780076" y="2312876"/>
            <a:ext cx="1201400" cy="732453"/>
          </a:xfrm>
          <a:prstGeom prst="rect">
            <a:avLst/>
          </a:prstGeom>
        </p:spPr>
      </p:pic>
      <p:pic>
        <p:nvPicPr>
          <p:cNvPr id="10" name="Picture 9">
            <a:extLst>
              <a:ext uri="{FF2B5EF4-FFF2-40B4-BE49-F238E27FC236}">
                <a16:creationId xmlns:a16="http://schemas.microsoft.com/office/drawing/2014/main" id="{E8070089-1A2C-B245-9321-F22A1CF7C5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647" y="1632531"/>
            <a:ext cx="2916701" cy="3812317"/>
          </a:xfrm>
          <a:prstGeom prst="rect">
            <a:avLst/>
          </a:prstGeom>
          <a:effectLst>
            <a:outerShdw blurRad="50800" dist="38100" dir="2700000" algn="tl" rotWithShape="0">
              <a:prstClr val="black">
                <a:alpha val="40000"/>
              </a:prstClr>
            </a:outerShdw>
          </a:effectLst>
        </p:spPr>
      </p:pic>
      <p:sp>
        <p:nvSpPr>
          <p:cNvPr id="15" name="Left-Right Arrow 14">
            <a:extLst>
              <a:ext uri="{FF2B5EF4-FFF2-40B4-BE49-F238E27FC236}">
                <a16:creationId xmlns:a16="http://schemas.microsoft.com/office/drawing/2014/main" id="{88A6A3C1-76F5-D844-998D-18B21FA2F40A}"/>
              </a:ext>
            </a:extLst>
          </p:cNvPr>
          <p:cNvSpPr/>
          <p:nvPr/>
        </p:nvSpPr>
        <p:spPr>
          <a:xfrm>
            <a:off x="1770078" y="5459950"/>
            <a:ext cx="8280920" cy="591006"/>
          </a:xfrm>
          <a:prstGeom prst="leftRight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sym typeface="Helvetica Light"/>
            </a:endParaRPr>
          </a:p>
        </p:txBody>
      </p:sp>
      <p:sp>
        <p:nvSpPr>
          <p:cNvPr id="13" name="TextBox 12">
            <a:extLst>
              <a:ext uri="{FF2B5EF4-FFF2-40B4-BE49-F238E27FC236}">
                <a16:creationId xmlns:a16="http://schemas.microsoft.com/office/drawing/2014/main" id="{391F86D0-5329-B548-8B3E-CA1A7CB3BCCD}"/>
              </a:ext>
            </a:extLst>
          </p:cNvPr>
          <p:cNvSpPr txBox="1"/>
          <p:nvPr/>
        </p:nvSpPr>
        <p:spPr>
          <a:xfrm>
            <a:off x="3336756" y="5557426"/>
            <a:ext cx="1148391"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50" hangingPunct="0"/>
            <a:r>
              <a:rPr lang="en-US" sz="2200" b="1" i="1" dirty="0">
                <a:solidFill>
                  <a:schemeClr val="bg1"/>
                </a:solidFill>
                <a:latin typeface="Calibri" panose="020F0502020204030204" pitchFamily="34" charset="0"/>
                <a:cs typeface="Calibri" panose="020F0502020204030204" pitchFamily="34" charset="0"/>
                <a:sym typeface="Helvetica Light"/>
              </a:rPr>
              <a:t>Advocate</a:t>
            </a:r>
          </a:p>
        </p:txBody>
      </p:sp>
      <p:sp>
        <p:nvSpPr>
          <p:cNvPr id="14" name="TextBox 13">
            <a:extLst>
              <a:ext uri="{FF2B5EF4-FFF2-40B4-BE49-F238E27FC236}">
                <a16:creationId xmlns:a16="http://schemas.microsoft.com/office/drawing/2014/main" id="{C74CD634-7834-9448-B883-3C0F8861110A}"/>
              </a:ext>
            </a:extLst>
          </p:cNvPr>
          <p:cNvSpPr txBox="1"/>
          <p:nvPr/>
        </p:nvSpPr>
        <p:spPr>
          <a:xfrm>
            <a:off x="7569473" y="5522317"/>
            <a:ext cx="986104"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50" hangingPunct="0"/>
            <a:r>
              <a:rPr lang="en-US" sz="2200" b="1" i="1" dirty="0">
                <a:solidFill>
                  <a:schemeClr val="bg1"/>
                </a:solidFill>
                <a:latin typeface="Calibri" panose="020F0502020204030204" pitchFamily="34" charset="0"/>
                <a:cs typeface="Calibri" panose="020F0502020204030204" pitchFamily="34" charset="0"/>
                <a:sym typeface="Helvetica Light"/>
              </a:rPr>
              <a:t>Engage </a:t>
            </a:r>
          </a:p>
        </p:txBody>
      </p:sp>
    </p:spTree>
    <p:extLst>
      <p:ext uri="{BB962C8B-B14F-4D97-AF65-F5344CB8AC3E}">
        <p14:creationId xmlns:p14="http://schemas.microsoft.com/office/powerpoint/2010/main" val="2344319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57053" y="1059808"/>
            <a:ext cx="7486475" cy="1029048"/>
          </a:xfrm>
          <a:prstGeom prst="rect">
            <a:avLst/>
          </a:prstGeom>
          <a:gradFill flip="none" rotWithShape="1">
            <a:gsLst>
              <a:gs pos="0">
                <a:schemeClr val="bg1">
                  <a:lumMod val="95000"/>
                </a:schemeClr>
              </a:gs>
              <a:gs pos="65000">
                <a:schemeClr val="bg1">
                  <a:lumMod val="85000"/>
                </a:schemeClr>
              </a:gs>
              <a:gs pos="100000">
                <a:schemeClr val="accent3">
                  <a:lumMod val="105000"/>
                  <a:satMod val="109000"/>
                  <a:tint val="81000"/>
                </a:scheme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82880" tIns="60960" rIns="548640" bIns="60960" numCol="1" spcCol="0" rtlCol="0" fromWordArt="0" anchor="ctr" anchorCtr="0" forceAA="0" compatLnSpc="1">
            <a:prstTxWarp prst="textNoShape">
              <a:avLst/>
            </a:prstTxWarp>
            <a:noAutofit/>
          </a:bodyPr>
          <a:lstStyle/>
          <a:p>
            <a:pPr lvl="0"/>
            <a:r>
              <a:rPr lang="es-CO" sz="2000" dirty="0"/>
              <a:t>The platform bringing together </a:t>
            </a:r>
            <a:r>
              <a:rPr lang="es-CO" sz="2000" b="1" i="1" dirty="0"/>
              <a:t>social, economic and environmental data </a:t>
            </a:r>
            <a:r>
              <a:rPr lang="es-CO" sz="2000" dirty="0"/>
              <a:t>through open data portals at the </a:t>
            </a:r>
            <a:r>
              <a:rPr lang="es-CO" sz="2000" b="1" i="1" dirty="0"/>
              <a:t>National, Regional and Global </a:t>
            </a:r>
            <a:r>
              <a:rPr lang="es-CO" sz="2000" dirty="0"/>
              <a:t>scale.</a:t>
            </a:r>
            <a:endParaRPr lang="en-US" sz="2000" dirty="0"/>
          </a:p>
        </p:txBody>
      </p:sp>
      <p:grpSp>
        <p:nvGrpSpPr>
          <p:cNvPr id="65" name="Group 64"/>
          <p:cNvGrpSpPr/>
          <p:nvPr/>
        </p:nvGrpSpPr>
        <p:grpSpPr>
          <a:xfrm>
            <a:off x="1248315" y="2288087"/>
            <a:ext cx="2579100" cy="3028248"/>
            <a:chOff x="7947995" y="1315965"/>
            <a:chExt cx="3396342" cy="3212393"/>
          </a:xfrm>
        </p:grpSpPr>
        <p:sp>
          <p:nvSpPr>
            <p:cNvPr id="66" name="bk object 16"/>
            <p:cNvSpPr/>
            <p:nvPr/>
          </p:nvSpPr>
          <p:spPr>
            <a:xfrm>
              <a:off x="7947995" y="1315965"/>
              <a:ext cx="3396342" cy="3211286"/>
            </a:xfrm>
            <a:prstGeom prst="rect">
              <a:avLst/>
            </a:prstGeom>
            <a:blipFill>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backgroundRemoval t="695" b="100000" l="9715" r="99314">
                            <a14:foregroundMark x1="45882" y1="43698" x2="45882" y2="43698"/>
                            <a14:foregroundMark x1="50106" y1="45227" x2="50106" y2="45227"/>
                            <a14:foregroundMark x1="53749" y1="45598" x2="53749" y2="45598"/>
                            <a14:foregroundMark x1="45512" y1="45737" x2="45512" y2="45737"/>
                            <a14:foregroundMark x1="35639" y1="48054" x2="35639" y2="48054"/>
                            <a14:foregroundMark x1="39493" y1="50093" x2="39493" y2="50093"/>
                            <a14:foregroundMark x1="53221" y1="53892" x2="53221" y2="53892"/>
                            <a14:foregroundMark x1="54593" y1="71409" x2="54593" y2="71409"/>
                            <a14:foregroundMark x1="63147" y1="83920" x2="63147" y2="83920"/>
                            <a14:foregroundMark x1="60243" y1="55561" x2="60243" y2="55561"/>
                            <a14:foregroundMark x1="36589" y1="49073" x2="36589" y2="49073"/>
                            <a14:foregroundMark x1="79737" y1="5072" x2="79737" y2="5072"/>
                            <a14:foregroundMark x1="65364" y1="97868" x2="65364" y2="97868"/>
                            <a14:backgroundMark x1="30676" y1="45737" x2="30676" y2="45737"/>
                            <a14:backgroundMark x1="31257" y1="31047" x2="31257" y2="31047"/>
                            <a14:backgroundMark x1="30676" y1="19416" x2="30676" y2="19416"/>
                            <a14:backgroundMark x1="25343" y1="26830" x2="42978" y2="33225"/>
                            <a14:backgroundMark x1="61563" y1="65894" x2="61563" y2="65894"/>
                            <a14:backgroundMark x1="46146" y1="60797" x2="67951" y2="69231"/>
                            <a14:backgroundMark x1="46251" y1="55422" x2="48680" y2="57229"/>
                            <a14:backgroundMark x1="57973" y1="80491" x2="52534" y2="86330"/>
                            <a14:backgroundMark x1="25238" y1="38601" x2="30201" y2="41381"/>
                            <a14:backgroundMark x1="38173" y1="47915" x2="38173" y2="47915"/>
                            <a14:backgroundMark x1="51795" y1="76506" x2="51795" y2="76506"/>
                            <a14:backgroundMark x1="59768" y1="76135" x2="59768" y2="76135"/>
                            <a14:backgroundMark x1="29356" y1="15755" x2="47466" y2="19323"/>
                            <a14:backgroundMark x1="66315" y1="2873" x2="66315" y2="2873"/>
                            <a14:backgroundMark x1="39704" y1="10890" x2="39704" y2="10890"/>
                            <a14:backgroundMark x1="20855" y1="9175" x2="55755" y2="22289"/>
                            <a14:backgroundMark x1="44245" y1="11724" x2="63094" y2="5375"/>
                            <a14:backgroundMark x1="17635" y1="9639" x2="41499" y2="29889"/>
                            <a14:backgroundMark x1="71806" y1="63253" x2="57603" y2="91520"/>
                            <a14:backgroundMark x1="42872" y1="59870" x2="48416" y2="69555"/>
                            <a14:backgroundMark x1="19007" y1="29055" x2="31890" y2="34940"/>
                          </a14:backgroundRemoval>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 name="bk object 16"/>
            <p:cNvSpPr/>
            <p:nvPr/>
          </p:nvSpPr>
          <p:spPr>
            <a:xfrm>
              <a:off x="7947995" y="1317072"/>
              <a:ext cx="3396342" cy="3211286"/>
            </a:xfrm>
            <a:prstGeom prst="rect">
              <a:avLst/>
            </a:prstGeom>
            <a:blipFill>
              <a:blip r:embed="rId5" cstate="email">
                <a:duotone>
                  <a:schemeClr val="accent2">
                    <a:shade val="45000"/>
                    <a:satMod val="135000"/>
                  </a:schemeClr>
                  <a:prstClr val="white"/>
                </a:duotone>
                <a:extLst>
                  <a:ext uri="{BEBA8EAE-BF5A-486C-A8C5-ECC9F3942E4B}">
                    <a14:imgProps xmlns:a14="http://schemas.microsoft.com/office/drawing/2010/main">
                      <a14:imgLayer r:embed="rId4">
                        <a14:imgEffect>
                          <a14:backgroundRemoval t="0" b="100000" l="0" r="78881">
                            <a14:foregroundMark x1="66209" y1="66404" x2="66209" y2="66404"/>
                            <a14:foregroundMark x1="64784" y1="3614" x2="64784" y2="3614"/>
                            <a14:foregroundMark x1="48363" y1="5144" x2="48363" y2="5144"/>
                            <a14:foregroundMark x1="41711" y1="53012" x2="41711" y2="53012"/>
                            <a14:foregroundMark x1="39440" y1="51946" x2="39440" y2="51946"/>
                            <a14:foregroundMark x1="55227" y1="5144" x2="55227" y2="5144"/>
                            <a14:foregroundMark x1="56705" y1="3383" x2="56705" y2="3383"/>
                            <a14:foregroundMark x1="58817" y1="3707" x2="58817" y2="3707"/>
                            <a14:foregroundMark x1="51214" y1="3846" x2="51214" y2="3846"/>
                            <a14:foregroundMark x1="62249" y1="22243" x2="62249" y2="22243"/>
                            <a14:foregroundMark x1="45723" y1="40639" x2="45723" y2="40639"/>
                            <a14:foregroundMark x1="46304" y1="39249" x2="46304" y2="39249"/>
                            <a14:foregroundMark x1="4752" y1="17702" x2="4752" y2="17702"/>
                            <a14:foregroundMark x1="2376" y1="18072" x2="2376" y2="18072"/>
                            <a14:foregroundMark x1="422" y1="18628" x2="422" y2="18628"/>
                            <a14:backgroundMark x1="53432" y1="53244" x2="53432" y2="53244"/>
                            <a14:backgroundMark x1="58237" y1="54634" x2="58237" y2="54634"/>
                            <a14:backgroundMark x1="60771" y1="55561" x2="60771" y2="55561"/>
                            <a14:backgroundMark x1="62830" y1="56163" x2="62830" y2="56163"/>
                            <a14:backgroundMark x1="53590" y1="72706" x2="53590" y2="72706"/>
                            <a14:backgroundMark x1="63411" y1="83411" x2="63411" y2="83411"/>
                            <a14:backgroundMark x1="35111" y1="48100" x2="35111" y2="48100"/>
                            <a14:backgroundMark x1="39599" y1="49954" x2="39599" y2="49954"/>
                          </a14:backgroundRemoval>
                        </a14:imgEffect>
                        <a14:imgEffect>
                          <a14:colorTemperature colorTemp="3768"/>
                        </a14:imgEffect>
                      </a14:imgLayer>
                    </a14:imgProps>
                  </a:ext>
                  <a:ext uri="{28A0092B-C50C-407E-A947-70E740481C1C}">
                    <a14:useLocalDpi xmlns:a14="http://schemas.microsoft.com/office/drawing/2010/main"/>
                  </a:ext>
                </a:extLst>
              </a:blip>
              <a:stretch>
                <a:fillRect/>
              </a:stretch>
            </a:blipFill>
            <a:effectLst>
              <a:outerShdw blurRad="50800" dist="38100" dir="2700000" algn="tl" rotWithShape="0">
                <a:prstClr val="black">
                  <a:alpha val="40000"/>
                </a:prstClr>
              </a:outerShdw>
            </a:effectLst>
          </p:spPr>
          <p:txBody>
            <a:bodyPr wrap="square" lIns="0" tIns="0" rIns="0" bIns="0" rtlCol="0"/>
            <a:lstStyle/>
            <a:p>
              <a:endParaRPr/>
            </a:p>
          </p:txBody>
        </p:sp>
      </p:grpSp>
      <p:sp>
        <p:nvSpPr>
          <p:cNvPr id="2" name="Slide Number Placeholder 1"/>
          <p:cNvSpPr>
            <a:spLocks noGrp="1"/>
          </p:cNvSpPr>
          <p:nvPr>
            <p:ph type="sldNum" sz="quarter" idx="12"/>
          </p:nvPr>
        </p:nvSpPr>
        <p:spPr/>
        <p:txBody>
          <a:bodyPr/>
          <a:lstStyle/>
          <a:p>
            <a:fld id="{7AB6C057-3F39-FE43-A7C0-F171DF79F8A9}" type="slidenum">
              <a:rPr lang="en-US" smtClean="0"/>
              <a:t>5</a:t>
            </a:fld>
            <a:endParaRPr lang="en-US"/>
          </a:p>
        </p:txBody>
      </p:sp>
      <p:sp>
        <p:nvSpPr>
          <p:cNvPr id="3" name="Rectangle 2"/>
          <p:cNvSpPr/>
          <p:nvPr/>
        </p:nvSpPr>
        <p:spPr>
          <a:xfrm>
            <a:off x="283686" y="1058307"/>
            <a:ext cx="1113183" cy="1026735"/>
          </a:xfrm>
          <a:prstGeom prst="rect">
            <a:avLst/>
          </a:prstGeom>
          <a:solidFill>
            <a:srgbClr val="618E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grpSp>
        <p:nvGrpSpPr>
          <p:cNvPr id="13" name="Group 12"/>
          <p:cNvGrpSpPr/>
          <p:nvPr/>
        </p:nvGrpSpPr>
        <p:grpSpPr>
          <a:xfrm>
            <a:off x="6331138" y="5809257"/>
            <a:ext cx="5499519" cy="915277"/>
            <a:chOff x="397820" y="5065717"/>
            <a:chExt cx="10913621" cy="1816342"/>
          </a:xfrm>
        </p:grpSpPr>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21324" y="506571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15" name="Picture 14"/>
            <p:cNvPicPr>
              <a:picLocks noChangeAspect="1"/>
            </p:cNvPicPr>
            <p:nvPr/>
          </p:nvPicPr>
          <p:blipFill>
            <a:blip r:embed="rId7" cstate="screen">
              <a:alphaModFix amt="96000"/>
              <a:extLst>
                <a:ext uri="{28A0092B-C50C-407E-A947-70E740481C1C}">
                  <a14:useLocalDpi xmlns:a14="http://schemas.microsoft.com/office/drawing/2010/main"/>
                </a:ext>
              </a:extLst>
            </a:blip>
            <a:stretch>
              <a:fillRect/>
            </a:stretch>
          </p:blipFill>
          <p:spPr>
            <a:xfrm>
              <a:off x="4118916" y="5067114"/>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16" name="Picture 15"/>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351319" y="581358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17" name="Picture 1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013948" y="506571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18" name="Picture 17"/>
            <p:cNvPicPr>
              <a:picLocks noChangeAspect="1"/>
            </p:cNvPicPr>
            <p:nvPr/>
          </p:nvPicPr>
          <p:blipFill>
            <a:blip r:embed="rId10" cstate="screen">
              <a:alphaModFix amt="90000"/>
              <a:extLst>
                <a:ext uri="{28A0092B-C50C-407E-A947-70E740481C1C}">
                  <a14:useLocalDpi xmlns:a14="http://schemas.microsoft.com/office/drawing/2010/main"/>
                </a:ext>
              </a:extLst>
            </a:blip>
            <a:stretch>
              <a:fillRect/>
            </a:stretch>
          </p:blipFill>
          <p:spPr>
            <a:xfrm>
              <a:off x="1927398" y="5067114"/>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19" name="Picture 1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50587" y="581810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0" name="Picture 1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22430" y="5067648"/>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1" name="Picture 2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549855" y="5811656"/>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2" name="Picture 2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243501" y="581810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3" name="Picture 22"/>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141383" y="581358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4" name="Picture 23"/>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030715" y="5802945"/>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grpSp>
          <p:nvGrpSpPr>
            <p:cNvPr id="25" name="Group 24"/>
            <p:cNvGrpSpPr/>
            <p:nvPr/>
          </p:nvGrpSpPr>
          <p:grpSpPr>
            <a:xfrm>
              <a:off x="397820" y="5639792"/>
              <a:ext cx="2790468" cy="1242267"/>
              <a:chOff x="7717116" y="1140194"/>
              <a:chExt cx="5018321" cy="2234069"/>
            </a:xfrm>
          </p:grpSpPr>
          <p:pic>
            <p:nvPicPr>
              <p:cNvPr id="31" name="Shape 341"/>
              <p:cNvPicPr preferRelativeResize="0"/>
              <p:nvPr/>
            </p:nvPicPr>
            <p:blipFill rotWithShape="1">
              <a:blip r:embed="rId17" cstate="print">
                <a:alphaModFix/>
                <a:extLst>
                  <a:ext uri="{BEBA8EAE-BF5A-486C-A8C5-ECC9F3942E4B}">
                    <a14:imgProps xmlns:a14="http://schemas.microsoft.com/office/drawing/2010/main">
                      <a14:imgLayer r:embed="rId18">
                        <a14:imgEffect>
                          <a14:backgroundRemoval t="0" b="100000" l="0" r="99903">
                            <a14:foregroundMark x1="64990" y1="69146" x2="64990" y2="69146"/>
                            <a14:foregroundMark x1="58511" y1="57437" x2="58511" y2="57437"/>
                            <a14:foregroundMark x1="70890" y1="61867" x2="70890" y2="61867"/>
                            <a14:foregroundMark x1="86170" y1="63133" x2="86170" y2="63133"/>
                            <a14:foregroundMark x1="24952" y1="29430" x2="24952" y2="29430"/>
                            <a14:foregroundMark x1="27273" y1="30380" x2="27273" y2="30380"/>
                            <a14:foregroundMark x1="35590" y1="32911" x2="35590" y2="32911"/>
                            <a14:foregroundMark x1="39942" y1="27532" x2="39942" y2="27532"/>
                            <a14:foregroundMark x1="39652" y1="21519" x2="39652" y2="21519"/>
                            <a14:foregroundMark x1="9188" y1="23576" x2="9188" y2="23576"/>
                            <a14:foregroundMark x1="53288" y1="21519" x2="53288" y2="21519"/>
                            <a14:foregroundMark x1="56480" y1="3323" x2="56480" y2="3323"/>
                            <a14:foregroundMark x1="70213" y1="14241" x2="70213" y2="14241"/>
                            <a14:foregroundMark x1="63443" y1="18038" x2="63443" y2="18038"/>
                            <a14:foregroundMark x1="48936" y1="36551" x2="48936" y2="36551"/>
                            <a14:foregroundMark x1="48162" y1="57437" x2="48162" y2="57437"/>
                            <a14:foregroundMark x1="50290" y1="40823" x2="50290" y2="40823"/>
                            <a14:foregroundMark x1="46712" y1="5222" x2="46712" y2="5222"/>
                            <a14:foregroundMark x1="42940" y1="28323" x2="42940" y2="28323"/>
                            <a14:foregroundMark x1="53482" y1="31487" x2="53482" y2="31487"/>
                            <a14:foregroundMark x1="75822" y1="21677" x2="75822" y2="21677"/>
                            <a14:foregroundMark x1="78046" y1="28323" x2="78046" y2="28323"/>
                            <a14:foregroundMark x1="76692" y1="23892" x2="76692" y2="23892"/>
                            <a14:foregroundMark x1="77369" y1="26108" x2="77369" y2="26108"/>
                            <a14:foregroundMark x1="77660" y1="27373" x2="77660" y2="27373"/>
                            <a14:foregroundMark x1="42166" y1="13924" x2="42166" y2="13924"/>
                            <a14:foregroundMark x1="43037" y1="13608" x2="43037" y2="13608"/>
                            <a14:foregroundMark x1="43810" y1="12816" x2="43810" y2="12816"/>
                            <a14:foregroundMark x1="50000" y1="33228" x2="50000" y2="33228"/>
                            <a14:foregroundMark x1="65764" y1="7120" x2="65764" y2="7120"/>
                            <a14:foregroundMark x1="60542" y1="4272" x2="60542" y2="4272"/>
                            <a14:foregroundMark x1="61896" y1="4589" x2="61896" y2="4589"/>
                            <a14:foregroundMark x1="64217" y1="6329" x2="64217" y2="6329"/>
                            <a14:foregroundMark x1="60735" y1="10918" x2="60735" y2="10918"/>
                            <a14:foregroundMark x1="57544" y1="7753" x2="57544" y2="7753"/>
                            <a14:foregroundMark x1="65474" y1="12658" x2="65474" y2="12658"/>
                            <a14:foregroundMark x1="44294" y1="6646" x2="44294" y2="6646"/>
                            <a14:foregroundMark x1="54449" y1="3165" x2="54449" y2="3165"/>
                            <a14:foregroundMark x1="50000" y1="3639" x2="50000" y2="3639"/>
                            <a14:foregroundMark x1="58607" y1="3481" x2="58607" y2="3481"/>
                            <a14:foregroundMark x1="51547" y1="3323" x2="51547" y2="3323"/>
                            <a14:foregroundMark x1="47872" y1="4430" x2="47872" y2="4430"/>
                            <a14:foregroundMark x1="53772" y1="34177" x2="53772" y2="34177"/>
                            <a14:foregroundMark x1="52708" y1="33070" x2="52708" y2="33070"/>
                            <a14:foregroundMark x1="54352" y1="35127" x2="54352" y2="35127"/>
                            <a14:foregroundMark x1="53191" y1="33544" x2="53191" y2="33544"/>
                            <a14:foregroundMark x1="42843" y1="26266" x2="42843" y2="26266"/>
                            <a14:foregroundMark x1="43037" y1="29747" x2="43037" y2="29747"/>
                            <a14:foregroundMark x1="63830" y1="13449" x2="63830" y2="13449"/>
                            <a14:foregroundMark x1="66634" y1="14241" x2="66634" y2="14241"/>
                            <a14:foregroundMark x1="51064" y1="41772" x2="51064" y2="41772"/>
                            <a14:foregroundMark x1="51934" y1="41456" x2="51934" y2="41456"/>
                            <a14:foregroundMark x1="78723" y1="31487" x2="78723" y2="31487"/>
                            <a14:foregroundMark x1="78337" y1="30063" x2="78337" y2="30063"/>
                            <a14:foregroundMark x1="78820" y1="32911" x2="78820" y2="32911"/>
                            <a14:foregroundMark x1="79207" y1="34494" x2="79207" y2="34494"/>
                            <a14:foregroundMark x1="79400" y1="36234" x2="79400" y2="36234"/>
                            <a14:foregroundMark x1="79691" y1="38608" x2="79691" y2="38608"/>
                            <a14:foregroundMark x1="79497" y1="37342" x2="79497" y2="37342"/>
                            <a14:foregroundMark x1="79787" y1="40032" x2="79787" y2="40032"/>
                            <a14:foregroundMark x1="65087" y1="22468" x2="65087" y2="22468"/>
                            <a14:foregroundMark x1="65957" y1="22785" x2="65957" y2="22785"/>
                            <a14:foregroundMark x1="63346" y1="23101" x2="63346" y2="23101"/>
                            <a14:foregroundMark x1="65764" y1="20570" x2="65764" y2="20570"/>
                            <a14:foregroundMark x1="44874" y1="6013" x2="44874" y2="6013"/>
                            <a14:foregroundMark x1="58801" y1="6329" x2="58801" y2="6329"/>
                            <a14:foregroundMark x1="61412" y1="10601" x2="61412" y2="10601"/>
                            <a14:foregroundMark x1="58027" y1="5854" x2="58027" y2="5854"/>
                            <a14:foregroundMark x1="60251" y1="6804" x2="60251" y2="6804"/>
                            <a14:foregroundMark x1="42263" y1="7911" x2="42263" y2="7911"/>
                            <a14:foregroundMark x1="43037" y1="7120" x2="43037" y2="7120"/>
                            <a14:foregroundMark x1="45551" y1="5380" x2="45551" y2="5380"/>
                            <a14:foregroundMark x1="39845" y1="10443" x2="39845" y2="10443"/>
                            <a14:foregroundMark x1="41006" y1="9177" x2="41006" y2="9177"/>
                            <a14:foregroundMark x1="40522" y1="9652" x2="40522" y2="9652"/>
                            <a14:foregroundMark x1="38685" y1="11867" x2="38685" y2="11867"/>
                            <a14:foregroundMark x1="37234" y1="13608" x2="37234" y2="13608"/>
                            <a14:foregroundMark x1="37911" y1="12816" x2="37911" y2="12816"/>
                            <a14:foregroundMark x1="35977" y1="15665" x2="35977" y2="15665"/>
                            <a14:foregroundMark x1="36654" y1="14557" x2="36654" y2="14557"/>
                            <a14:foregroundMark x1="35106" y1="17247" x2="35106" y2="17247"/>
                            <a14:foregroundMark x1="35590" y1="16614" x2="35590" y2="16614"/>
                            <a14:foregroundMark x1="41393" y1="14873" x2="41393" y2="14873"/>
                            <a14:foregroundMark x1="40716" y1="15506" x2="40716" y2="15506"/>
                            <a14:foregroundMark x1="34236" y1="18671" x2="34236" y2="18671"/>
                            <a14:foregroundMark x1="34720" y1="18196" x2="34720" y2="18196"/>
                            <a14:foregroundMark x1="79884" y1="42089" x2="79884" y2="42089"/>
                            <a14:foregroundMark x1="79787" y1="41139" x2="79787" y2="41139"/>
                            <a14:foregroundMark x1="79981" y1="43987" x2="79981" y2="43987"/>
                            <a14:foregroundMark x1="55996" y1="7278" x2="55996" y2="7278"/>
                            <a14:foregroundMark x1="60735" y1="8386" x2="60735" y2="8386"/>
                            <a14:foregroundMark x1="62669" y1="11234" x2="62669" y2="11234"/>
                            <a14:foregroundMark x1="62476" y1="8228" x2="62476" y2="8228"/>
                            <a14:backgroundMark x1="64217" y1="61076" x2="64217" y2="61076"/>
                            <a14:backgroundMark x1="65184" y1="58544" x2="65184" y2="58544"/>
                            <a14:backgroundMark x1="63540" y1="63291" x2="63540" y2="63291"/>
                            <a14:backgroundMark x1="51547" y1="57120" x2="51547" y2="57120"/>
                            <a14:backgroundMark x1="50484" y1="52848" x2="50484" y2="52848"/>
                            <a14:backgroundMark x1="50580" y1="54430" x2="50580" y2="54430"/>
                            <a14:backgroundMark x1="59574" y1="17563" x2="59574" y2="17563"/>
                            <a14:backgroundMark x1="43327" y1="26899" x2="43327" y2="26899"/>
                            <a14:backgroundMark x1="53385" y1="32753" x2="53385" y2="32753"/>
                            <a14:backgroundMark x1="43520" y1="26108" x2="43520" y2="26108"/>
                            <a14:backgroundMark x1="43424" y1="28639" x2="43424" y2="28639"/>
                            <a14:backgroundMark x1="64797" y1="15823" x2="64797" y2="15823"/>
                            <a14:backgroundMark x1="64217" y1="14873" x2="64217" y2="14873"/>
                            <a14:backgroundMark x1="63250" y1="13924" x2="63250" y2="13924"/>
                            <a14:backgroundMark x1="63926" y1="21677" x2="63926" y2="21677"/>
                            <a14:backgroundMark x1="62959" y1="20570" x2="62959" y2="20570"/>
                            <a14:backgroundMark x1="64797" y1="21361" x2="64797" y2="21361"/>
                            <a14:backgroundMark x1="61122" y1="5696" x2="61122" y2="5696"/>
                            <a14:backgroundMark x1="63153" y1="6804" x2="63153" y2="6804"/>
                            <a14:backgroundMark x1="58704" y1="7278" x2="58704" y2="7278"/>
                            <a14:backgroundMark x1="60155" y1="9177" x2="60155" y2="9177"/>
                            <a14:backgroundMark x1="64797" y1="59335" x2="64797" y2="59335"/>
                            <a14:backgroundMark x1="55609" y1="8228" x2="55609" y2="8228"/>
                            <a14:backgroundMark x1="62089" y1="9652" x2="62089" y2="9652"/>
                            <a14:backgroundMark x1="64217" y1="16297" x2="64217" y2="16297"/>
                            <a14:backgroundMark x1="65377" y1="10127" x2="65377" y2="10127"/>
                            <a14:backgroundMark x1="63636" y1="6804" x2="63636" y2="6804"/>
                          </a14:backgroundRemoval>
                        </a14:imgEffect>
                        <a14:imgEffect>
                          <a14:sharpenSoften amount="92000"/>
                        </a14:imgEffect>
                      </a14:imgLayer>
                    </a14:imgProps>
                  </a:ext>
                  <a:ext uri="{28A0092B-C50C-407E-A947-70E740481C1C}">
                    <a14:useLocalDpi xmlns:a14="http://schemas.microsoft.com/office/drawing/2010/main"/>
                  </a:ext>
                </a:extLst>
              </a:blip>
              <a:srcRect/>
              <a:stretch/>
            </p:blipFill>
            <p:spPr>
              <a:xfrm>
                <a:off x="7717116" y="1140194"/>
                <a:ext cx="2416114" cy="1463538"/>
              </a:xfrm>
              <a:prstGeom prst="rect">
                <a:avLst/>
              </a:prstGeom>
              <a:noFill/>
              <a:ln>
                <a:noFill/>
              </a:ln>
              <a:effectLst>
                <a:glow rad="63500">
                  <a:schemeClr val="bg1">
                    <a:alpha val="40000"/>
                  </a:schemeClr>
                </a:glow>
                <a:reflection blurRad="6350" stA="52000" endA="300" endPos="35000" dir="5400000" sy="-100000" algn="bl" rotWithShape="0"/>
              </a:effectLst>
              <a:scene3d>
                <a:camera prst="orthographicFront"/>
                <a:lightRig rig="threePt" dir="t"/>
              </a:scene3d>
              <a:sp3d prstMaterial="matte"/>
            </p:spPr>
          </p:pic>
          <p:sp>
            <p:nvSpPr>
              <p:cNvPr id="32" name="TextBox 31"/>
              <p:cNvSpPr txBox="1"/>
              <p:nvPr/>
            </p:nvSpPr>
            <p:spPr>
              <a:xfrm>
                <a:off x="7717116" y="2440620"/>
                <a:ext cx="5018321" cy="933643"/>
              </a:xfrm>
              <a:prstGeom prst="rect">
                <a:avLst/>
              </a:prstGeom>
              <a:noFill/>
            </p:spPr>
            <p:txBody>
              <a:bodyPr wrap="none" rtlCol="0">
                <a:spAutoFit/>
              </a:bodyPr>
              <a:lstStyle/>
              <a:p>
                <a:r>
                  <a:rPr lang="en-US" sz="1100" b="1" i="1" dirty="0"/>
                  <a:t>Community Platform</a:t>
                </a:r>
              </a:p>
            </p:txBody>
          </p:sp>
        </p:grpSp>
        <p:pic>
          <p:nvPicPr>
            <p:cNvPr id="26" name="Picture 25"/>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323732" y="506571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7" name="Picture 26"/>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429280" y="506571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8" name="Picture 27"/>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8528548" y="506571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9" name="Picture 28"/>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8651973" y="581810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0" name="Picture 29"/>
            <p:cNvPicPr>
              <a:picLocks noChangeAspect="1"/>
            </p:cNvPicPr>
            <p:nvPr/>
          </p:nvPicPr>
          <p:blipFill>
            <a:blip r:embed="rId23" cstate="screen">
              <a:alphaModFix amt="92000"/>
              <a:extLst>
                <a:ext uri="{28A0092B-C50C-407E-A947-70E740481C1C}">
                  <a14:useLocalDpi xmlns:a14="http://schemas.microsoft.com/office/drawing/2010/main"/>
                </a:ext>
              </a:extLst>
            </a:blip>
            <a:stretch>
              <a:fillRect/>
            </a:stretch>
          </p:blipFill>
          <p:spPr>
            <a:xfrm>
              <a:off x="9769659" y="581810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grpSp>
      <p:sp>
        <p:nvSpPr>
          <p:cNvPr id="72" name="Rounded Rectangle 71"/>
          <p:cNvSpPr/>
          <p:nvPr/>
        </p:nvSpPr>
        <p:spPr>
          <a:xfrm flipH="1">
            <a:off x="3264863" y="2396495"/>
            <a:ext cx="91440" cy="3017520"/>
          </a:xfrm>
          <a:prstGeom prst="roundRect">
            <a:avLst>
              <a:gd name="adj" fmla="val 50000"/>
            </a:avLst>
          </a:prstGeom>
          <a:gradFill flip="none" rotWithShape="1">
            <a:gsLst>
              <a:gs pos="0">
                <a:schemeClr val="bg1">
                  <a:lumMod val="95000"/>
                  <a:alpha val="20000"/>
                </a:schemeClr>
              </a:gs>
              <a:gs pos="65000">
                <a:schemeClr val="bg1">
                  <a:lumMod val="85000"/>
                  <a:alpha val="28000"/>
                </a:schemeClr>
              </a:gs>
              <a:gs pos="100000">
                <a:schemeClr val="accent3">
                  <a:lumMod val="105000"/>
                  <a:satMod val="109000"/>
                  <a:tint val="81000"/>
                  <a:alpha val="24000"/>
                </a:schemeClr>
              </a:gs>
            </a:gsLst>
            <a:lin ang="5400000" scaled="1"/>
            <a:tileRect/>
          </a:gradFill>
          <a:ln>
            <a:noFill/>
          </a:ln>
          <a:scene3d>
            <a:camera prst="orthographicFront"/>
            <a:lightRig rig="threePt" dir="t"/>
          </a:scene3d>
          <a:sp3d>
            <a:bevelT w="19050" h="44450" prst="softRound"/>
          </a:sp3d>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36" name="Straight Connector 35"/>
          <p:cNvCxnSpPr/>
          <p:nvPr/>
        </p:nvCxnSpPr>
        <p:spPr>
          <a:xfrm>
            <a:off x="571741" y="2651160"/>
            <a:ext cx="2493819" cy="0"/>
          </a:xfrm>
          <a:prstGeom prst="line">
            <a:avLst/>
          </a:prstGeom>
          <a:ln w="22225"/>
          <a:effectLst/>
          <a:scene3d>
            <a:camera prst="orthographicFront"/>
            <a:lightRig rig="chilly" dir="t"/>
          </a:scene3d>
          <a:sp3d prstMaterial="softEdge">
            <a:bevelT w="152400" h="88900" prst="softRound"/>
          </a:sp3d>
        </p:spPr>
        <p:style>
          <a:lnRef idx="1">
            <a:schemeClr val="accent3"/>
          </a:lnRef>
          <a:fillRef idx="0">
            <a:schemeClr val="accent3"/>
          </a:fillRef>
          <a:effectRef idx="0">
            <a:schemeClr val="accent3"/>
          </a:effectRef>
          <a:fontRef idx="minor">
            <a:schemeClr val="tx1"/>
          </a:fontRef>
        </p:style>
      </p:cxnSp>
      <p:sp>
        <p:nvSpPr>
          <p:cNvPr id="37" name="Half Frame 36"/>
          <p:cNvSpPr/>
          <p:nvPr/>
        </p:nvSpPr>
        <p:spPr>
          <a:xfrm rot="8045732">
            <a:off x="7971373" y="1334085"/>
            <a:ext cx="492143" cy="492143"/>
          </a:xfrm>
          <a:prstGeom prst="halfFrame">
            <a:avLst>
              <a:gd name="adj1" fmla="val 15927"/>
              <a:gd name="adj2" fmla="val 14476"/>
            </a:avLst>
          </a:prstGeom>
          <a:solidFill>
            <a:schemeClr val="tx1">
              <a:lumMod val="75000"/>
              <a:lumOff val="25000"/>
              <a:alpha val="81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91440" rIns="0" bIns="0" rtlCol="0" anchor="ctr"/>
          <a:lstStyle/>
          <a:p>
            <a:pPr algn="ctr"/>
            <a:endParaRPr lang="en-US" sz="2000"/>
          </a:p>
        </p:txBody>
      </p:sp>
      <p:cxnSp>
        <p:nvCxnSpPr>
          <p:cNvPr id="75" name="Straight Connector 74"/>
          <p:cNvCxnSpPr/>
          <p:nvPr/>
        </p:nvCxnSpPr>
        <p:spPr>
          <a:xfrm>
            <a:off x="571741" y="3360929"/>
            <a:ext cx="2493819" cy="0"/>
          </a:xfrm>
          <a:prstGeom prst="line">
            <a:avLst/>
          </a:prstGeom>
          <a:ln w="22225"/>
          <a:effectLst/>
          <a:scene3d>
            <a:camera prst="orthographicFront"/>
            <a:lightRig rig="chilly" dir="t"/>
          </a:scene3d>
          <a:sp3d prstMaterial="softEdge">
            <a:bevelT w="152400" h="88900" prst="softRound"/>
          </a:sp3d>
        </p:spPr>
        <p:style>
          <a:lnRef idx="1">
            <a:schemeClr val="accent3"/>
          </a:lnRef>
          <a:fillRef idx="0">
            <a:schemeClr val="accent3"/>
          </a:fillRef>
          <a:effectRef idx="0">
            <a:schemeClr val="accent3"/>
          </a:effectRef>
          <a:fontRef idx="minor">
            <a:schemeClr val="tx1"/>
          </a:fontRef>
        </p:style>
      </p:cxnSp>
      <p:cxnSp>
        <p:nvCxnSpPr>
          <p:cNvPr id="77" name="Straight Connector 76"/>
          <p:cNvCxnSpPr/>
          <p:nvPr/>
        </p:nvCxnSpPr>
        <p:spPr>
          <a:xfrm>
            <a:off x="571741" y="4053581"/>
            <a:ext cx="2493819" cy="0"/>
          </a:xfrm>
          <a:prstGeom prst="line">
            <a:avLst/>
          </a:prstGeom>
          <a:ln w="22225"/>
          <a:effectLst/>
          <a:scene3d>
            <a:camera prst="orthographicFront"/>
            <a:lightRig rig="chilly" dir="t"/>
          </a:scene3d>
          <a:sp3d prstMaterial="softEdge">
            <a:bevelT w="152400" h="88900" prst="softRound"/>
          </a:sp3d>
        </p:spPr>
        <p:style>
          <a:lnRef idx="1">
            <a:schemeClr val="accent3"/>
          </a:lnRef>
          <a:fillRef idx="0">
            <a:schemeClr val="accent3"/>
          </a:fillRef>
          <a:effectRef idx="0">
            <a:schemeClr val="accent3"/>
          </a:effectRef>
          <a:fontRef idx="minor">
            <a:schemeClr val="tx1"/>
          </a:fontRef>
        </p:style>
      </p:cxnSp>
      <p:cxnSp>
        <p:nvCxnSpPr>
          <p:cNvPr id="78" name="Straight Connector 77"/>
          <p:cNvCxnSpPr/>
          <p:nvPr/>
        </p:nvCxnSpPr>
        <p:spPr>
          <a:xfrm>
            <a:off x="571741" y="4734651"/>
            <a:ext cx="2493819" cy="0"/>
          </a:xfrm>
          <a:prstGeom prst="line">
            <a:avLst/>
          </a:prstGeom>
          <a:ln w="22225"/>
          <a:effectLst/>
          <a:scene3d>
            <a:camera prst="orthographicFront"/>
            <a:lightRig rig="chilly" dir="t"/>
          </a:scene3d>
          <a:sp3d prstMaterial="softEdge">
            <a:bevelT w="152400" h="88900" prst="softRound"/>
          </a:sp3d>
        </p:spPr>
        <p:style>
          <a:lnRef idx="1">
            <a:schemeClr val="accent3"/>
          </a:lnRef>
          <a:fillRef idx="0">
            <a:schemeClr val="accent3"/>
          </a:fillRef>
          <a:effectRef idx="0">
            <a:schemeClr val="accent3"/>
          </a:effectRef>
          <a:fontRef idx="minor">
            <a:schemeClr val="tx1"/>
          </a:fontRef>
        </p:style>
      </p:cxnSp>
      <p:cxnSp>
        <p:nvCxnSpPr>
          <p:cNvPr id="79" name="Straight Connector 78"/>
          <p:cNvCxnSpPr/>
          <p:nvPr/>
        </p:nvCxnSpPr>
        <p:spPr>
          <a:xfrm>
            <a:off x="571741" y="5406607"/>
            <a:ext cx="2493819" cy="0"/>
          </a:xfrm>
          <a:prstGeom prst="line">
            <a:avLst/>
          </a:prstGeom>
          <a:ln w="22225"/>
          <a:effectLst/>
          <a:scene3d>
            <a:camera prst="orthographicFront"/>
            <a:lightRig rig="chilly" dir="t"/>
          </a:scene3d>
          <a:sp3d prstMaterial="softEdge">
            <a:bevelT w="152400" h="88900" prst="softRound"/>
          </a:sp3d>
        </p:spPr>
        <p:style>
          <a:lnRef idx="1">
            <a:schemeClr val="accent3"/>
          </a:lnRef>
          <a:fillRef idx="0">
            <a:schemeClr val="accent3"/>
          </a:fillRef>
          <a:effectRef idx="0">
            <a:schemeClr val="accent3"/>
          </a:effectRef>
          <a:fontRef idx="minor">
            <a:schemeClr val="tx1"/>
          </a:fontRef>
        </p:style>
      </p:cxnSp>
      <p:pic>
        <p:nvPicPr>
          <p:cNvPr id="85" name="Shape 341" descr="Presentation Author/Graphics: &#10;Eldrich L. Frazier&#10;Federal Geographic Data Committee&#10;https://www.fgdc.gov "/>
          <p:cNvPicPr preferRelativeResize="0"/>
          <p:nvPr/>
        </p:nvPicPr>
        <p:blipFill rotWithShape="1">
          <a:blip r:embed="rId24" cstate="screen">
            <a:alphaModFix/>
            <a:duotone>
              <a:schemeClr val="bg2">
                <a:shade val="45000"/>
                <a:satMod val="135000"/>
              </a:schemeClr>
              <a:prstClr val="white"/>
            </a:duotone>
            <a:extLst>
              <a:ext uri="{BEBA8EAE-BF5A-486C-A8C5-ECC9F3942E4B}">
                <a14:imgProps xmlns:a14="http://schemas.microsoft.com/office/drawing/2010/main">
                  <a14:imgLayer r:embed="rId18">
                    <a14:imgEffect>
                      <a14:backgroundRemoval t="0" b="100000" l="0" r="99903">
                        <a14:foregroundMark x1="64990" y1="69146" x2="64990" y2="69146"/>
                        <a14:foregroundMark x1="58511" y1="57437" x2="58511" y2="57437"/>
                        <a14:foregroundMark x1="70890" y1="61867" x2="70890" y2="61867"/>
                        <a14:foregroundMark x1="86170" y1="63133" x2="86170" y2="63133"/>
                        <a14:foregroundMark x1="24952" y1="29430" x2="24952" y2="29430"/>
                        <a14:foregroundMark x1="27273" y1="30380" x2="27273" y2="30380"/>
                        <a14:foregroundMark x1="35590" y1="32911" x2="35590" y2="32911"/>
                        <a14:foregroundMark x1="39942" y1="27532" x2="39942" y2="27532"/>
                        <a14:foregroundMark x1="39652" y1="21519" x2="39652" y2="21519"/>
                        <a14:foregroundMark x1="9188" y1="23576" x2="9188" y2="23576"/>
                        <a14:foregroundMark x1="53288" y1="21519" x2="53288" y2="21519"/>
                        <a14:foregroundMark x1="56480" y1="3323" x2="56480" y2="3323"/>
                        <a14:foregroundMark x1="70213" y1="14241" x2="70213" y2="14241"/>
                        <a14:foregroundMark x1="63443" y1="18038" x2="63443" y2="18038"/>
                        <a14:foregroundMark x1="48936" y1="36551" x2="48936" y2="36551"/>
                        <a14:foregroundMark x1="48162" y1="57437" x2="48162" y2="57437"/>
                        <a14:foregroundMark x1="50290" y1="40823" x2="50290" y2="40823"/>
                        <a14:foregroundMark x1="46712" y1="5222" x2="46712" y2="5222"/>
                        <a14:foregroundMark x1="42940" y1="28323" x2="42940" y2="28323"/>
                        <a14:foregroundMark x1="53482" y1="31487" x2="53482" y2="31487"/>
                        <a14:foregroundMark x1="75822" y1="21677" x2="75822" y2="21677"/>
                        <a14:foregroundMark x1="78046" y1="28323" x2="78046" y2="28323"/>
                        <a14:foregroundMark x1="76692" y1="23892" x2="76692" y2="23892"/>
                        <a14:foregroundMark x1="77369" y1="26108" x2="77369" y2="26108"/>
                        <a14:foregroundMark x1="77660" y1="27373" x2="77660" y2="27373"/>
                        <a14:foregroundMark x1="42166" y1="13924" x2="42166" y2="13924"/>
                        <a14:foregroundMark x1="43037" y1="13608" x2="43037" y2="13608"/>
                        <a14:foregroundMark x1="43810" y1="12816" x2="43810" y2="12816"/>
                        <a14:foregroundMark x1="50000" y1="33228" x2="50000" y2="33228"/>
                        <a14:foregroundMark x1="65764" y1="7120" x2="65764" y2="7120"/>
                        <a14:foregroundMark x1="60542" y1="4272" x2="60542" y2="4272"/>
                        <a14:foregroundMark x1="61896" y1="4589" x2="61896" y2="4589"/>
                        <a14:foregroundMark x1="64217" y1="6329" x2="64217" y2="6329"/>
                        <a14:foregroundMark x1="60735" y1="10918" x2="60735" y2="10918"/>
                        <a14:foregroundMark x1="57544" y1="7753" x2="57544" y2="7753"/>
                        <a14:foregroundMark x1="65474" y1="12658" x2="65474" y2="12658"/>
                        <a14:foregroundMark x1="44294" y1="6646" x2="44294" y2="6646"/>
                        <a14:foregroundMark x1="54449" y1="3165" x2="54449" y2="3165"/>
                        <a14:foregroundMark x1="50000" y1="3639" x2="50000" y2="3639"/>
                        <a14:foregroundMark x1="58607" y1="3481" x2="58607" y2="3481"/>
                        <a14:foregroundMark x1="51547" y1="3323" x2="51547" y2="3323"/>
                        <a14:foregroundMark x1="47872" y1="4430" x2="47872" y2="4430"/>
                        <a14:foregroundMark x1="53772" y1="34177" x2="53772" y2="34177"/>
                        <a14:foregroundMark x1="52708" y1="33070" x2="52708" y2="33070"/>
                        <a14:foregroundMark x1="54352" y1="35127" x2="54352" y2="35127"/>
                        <a14:foregroundMark x1="53191" y1="33544" x2="53191" y2="33544"/>
                        <a14:foregroundMark x1="42843" y1="26266" x2="42843" y2="26266"/>
                        <a14:foregroundMark x1="43037" y1="29747" x2="43037" y2="29747"/>
                        <a14:foregroundMark x1="63830" y1="13449" x2="63830" y2="13449"/>
                        <a14:foregroundMark x1="66634" y1="14241" x2="66634" y2="14241"/>
                        <a14:foregroundMark x1="51064" y1="41772" x2="51064" y2="41772"/>
                        <a14:foregroundMark x1="51934" y1="41456" x2="51934" y2="41456"/>
                        <a14:foregroundMark x1="78723" y1="31487" x2="78723" y2="31487"/>
                        <a14:foregroundMark x1="78337" y1="30063" x2="78337" y2="30063"/>
                        <a14:foregroundMark x1="78820" y1="32911" x2="78820" y2="32911"/>
                        <a14:foregroundMark x1="79207" y1="34494" x2="79207" y2="34494"/>
                        <a14:foregroundMark x1="79400" y1="36234" x2="79400" y2="36234"/>
                        <a14:foregroundMark x1="79691" y1="38608" x2="79691" y2="38608"/>
                        <a14:foregroundMark x1="79497" y1="37342" x2="79497" y2="37342"/>
                        <a14:foregroundMark x1="79787" y1="40032" x2="79787" y2="40032"/>
                        <a14:foregroundMark x1="65087" y1="22468" x2="65087" y2="22468"/>
                        <a14:foregroundMark x1="65957" y1="22785" x2="65957" y2="22785"/>
                        <a14:foregroundMark x1="63346" y1="23101" x2="63346" y2="23101"/>
                        <a14:foregroundMark x1="65764" y1="20570" x2="65764" y2="20570"/>
                        <a14:foregroundMark x1="44874" y1="6013" x2="44874" y2="6013"/>
                        <a14:foregroundMark x1="58801" y1="6329" x2="58801" y2="6329"/>
                        <a14:foregroundMark x1="61412" y1="10601" x2="61412" y2="10601"/>
                        <a14:foregroundMark x1="58027" y1="5854" x2="58027" y2="5854"/>
                        <a14:foregroundMark x1="60251" y1="6804" x2="60251" y2="6804"/>
                        <a14:foregroundMark x1="42263" y1="7911" x2="42263" y2="7911"/>
                        <a14:foregroundMark x1="43037" y1="7120" x2="43037" y2="7120"/>
                        <a14:foregroundMark x1="45551" y1="5380" x2="45551" y2="5380"/>
                        <a14:foregroundMark x1="39845" y1="10443" x2="39845" y2="10443"/>
                        <a14:foregroundMark x1="41006" y1="9177" x2="41006" y2="9177"/>
                        <a14:foregroundMark x1="40522" y1="9652" x2="40522" y2="9652"/>
                        <a14:foregroundMark x1="38685" y1="11867" x2="38685" y2="11867"/>
                        <a14:foregroundMark x1="37234" y1="13608" x2="37234" y2="13608"/>
                        <a14:foregroundMark x1="37911" y1="12816" x2="37911" y2="12816"/>
                        <a14:foregroundMark x1="35977" y1="15665" x2="35977" y2="15665"/>
                        <a14:foregroundMark x1="36654" y1="14557" x2="36654" y2="14557"/>
                        <a14:foregroundMark x1="35106" y1="17247" x2="35106" y2="17247"/>
                        <a14:foregroundMark x1="35590" y1="16614" x2="35590" y2="16614"/>
                        <a14:foregroundMark x1="41393" y1="14873" x2="41393" y2="14873"/>
                        <a14:foregroundMark x1="40716" y1="15506" x2="40716" y2="15506"/>
                        <a14:foregroundMark x1="34236" y1="18671" x2="34236" y2="18671"/>
                        <a14:foregroundMark x1="34720" y1="18196" x2="34720" y2="18196"/>
                        <a14:foregroundMark x1="79884" y1="42089" x2="79884" y2="42089"/>
                        <a14:foregroundMark x1="79787" y1="41139" x2="79787" y2="41139"/>
                        <a14:foregroundMark x1="79981" y1="43987" x2="79981" y2="43987"/>
                        <a14:foregroundMark x1="55996" y1="7278" x2="55996" y2="7278"/>
                        <a14:foregroundMark x1="60735" y1="8386" x2="60735" y2="8386"/>
                        <a14:foregroundMark x1="62669" y1="11234" x2="62669" y2="11234"/>
                        <a14:foregroundMark x1="62476" y1="8228" x2="62476" y2="8228"/>
                        <a14:backgroundMark x1="64217" y1="61076" x2="64217" y2="61076"/>
                        <a14:backgroundMark x1="65184" y1="58544" x2="65184" y2="58544"/>
                        <a14:backgroundMark x1="63540" y1="63291" x2="63540" y2="63291"/>
                        <a14:backgroundMark x1="51547" y1="57120" x2="51547" y2="57120"/>
                        <a14:backgroundMark x1="50484" y1="52848" x2="50484" y2="52848"/>
                        <a14:backgroundMark x1="50580" y1="54430" x2="50580" y2="54430"/>
                        <a14:backgroundMark x1="59574" y1="17563" x2="59574" y2="17563"/>
                        <a14:backgroundMark x1="43327" y1="26899" x2="43327" y2="26899"/>
                        <a14:backgroundMark x1="53385" y1="32753" x2="53385" y2="32753"/>
                        <a14:backgroundMark x1="43520" y1="26108" x2="43520" y2="26108"/>
                        <a14:backgroundMark x1="43424" y1="28639" x2="43424" y2="28639"/>
                        <a14:backgroundMark x1="64797" y1="15823" x2="64797" y2="15823"/>
                        <a14:backgroundMark x1="64217" y1="14873" x2="64217" y2="14873"/>
                        <a14:backgroundMark x1="63250" y1="13924" x2="63250" y2="13924"/>
                        <a14:backgroundMark x1="63926" y1="21677" x2="63926" y2="21677"/>
                        <a14:backgroundMark x1="62959" y1="20570" x2="62959" y2="20570"/>
                        <a14:backgroundMark x1="64797" y1="21361" x2="64797" y2="21361"/>
                        <a14:backgroundMark x1="61122" y1="5696" x2="61122" y2="5696"/>
                        <a14:backgroundMark x1="63153" y1="6804" x2="63153" y2="6804"/>
                        <a14:backgroundMark x1="58704" y1="7278" x2="58704" y2="7278"/>
                        <a14:backgroundMark x1="60155" y1="9177" x2="60155" y2="9177"/>
                        <a14:backgroundMark x1="64797" y1="59335" x2="64797" y2="59335"/>
                        <a14:backgroundMark x1="55609" y1="8228" x2="55609" y2="8228"/>
                        <a14:backgroundMark x1="62089" y1="9652" x2="62089" y2="9652"/>
                        <a14:backgroundMark x1="64217" y1="16297" x2="64217" y2="16297"/>
                        <a14:backgroundMark x1="65377" y1="10127" x2="65377" y2="10127"/>
                        <a14:backgroundMark x1="63636" y1="6804" x2="63636" y2="6804"/>
                      </a14:backgroundRemoval>
                    </a14:imgEffect>
                  </a14:imgLayer>
                </a14:imgProps>
              </a:ext>
              <a:ext uri="{28A0092B-C50C-407E-A947-70E740481C1C}">
                <a14:useLocalDpi xmlns:a14="http://schemas.microsoft.com/office/drawing/2010/main"/>
              </a:ext>
            </a:extLst>
          </a:blip>
          <a:srcRect/>
          <a:stretch/>
        </p:blipFill>
        <p:spPr>
          <a:xfrm>
            <a:off x="297557" y="1251302"/>
            <a:ext cx="1068608" cy="608471"/>
          </a:xfrm>
          <a:prstGeom prst="rect">
            <a:avLst/>
          </a:prstGeom>
          <a:noFill/>
          <a:ln>
            <a:noFill/>
          </a:ln>
          <a:effectLst>
            <a:innerShdw blurRad="12700" dist="12700" dir="13500000">
              <a:prstClr val="black">
                <a:alpha val="50000"/>
              </a:prstClr>
            </a:innerShdw>
          </a:effectLst>
        </p:spPr>
      </p:pic>
      <p:sp>
        <p:nvSpPr>
          <p:cNvPr id="86" name="TextBox 85"/>
          <p:cNvSpPr txBox="1"/>
          <p:nvPr/>
        </p:nvSpPr>
        <p:spPr>
          <a:xfrm>
            <a:off x="255634" y="1287764"/>
            <a:ext cx="606256" cy="292388"/>
          </a:xfrm>
          <a:prstGeom prst="rect">
            <a:avLst/>
          </a:prstGeom>
          <a:noFill/>
        </p:spPr>
        <p:txBody>
          <a:bodyPr wrap="none" rtlCol="0">
            <a:spAutoFit/>
          </a:bodyPr>
          <a:lstStyle/>
          <a:p>
            <a:r>
              <a:rPr lang="en-US" sz="1300" b="1">
                <a:solidFill>
                  <a:schemeClr val="bg1"/>
                </a:solidFill>
                <a:effectLst>
                  <a:innerShdw blurRad="63500" dist="101600" dir="13500000">
                    <a:prstClr val="black">
                      <a:alpha val="42000"/>
                    </a:prstClr>
                  </a:innerShdw>
                </a:effectLst>
              </a:rPr>
              <a:t>Ameri</a:t>
            </a:r>
            <a:endParaRPr lang="en-US" sz="1300" b="1" dirty="0">
              <a:solidFill>
                <a:schemeClr val="bg1"/>
              </a:solidFill>
              <a:effectLst>
                <a:innerShdw blurRad="63500" dist="101600" dir="13500000">
                  <a:prstClr val="black">
                    <a:alpha val="42000"/>
                  </a:prstClr>
                </a:innerShdw>
              </a:effectLst>
            </a:endParaRPr>
          </a:p>
        </p:txBody>
      </p:sp>
      <p:sp>
        <p:nvSpPr>
          <p:cNvPr id="73" name="TextBox 72"/>
          <p:cNvSpPr txBox="1"/>
          <p:nvPr/>
        </p:nvSpPr>
        <p:spPr>
          <a:xfrm>
            <a:off x="2993428" y="393435"/>
            <a:ext cx="6264152" cy="424732"/>
          </a:xfrm>
          <a:prstGeom prst="rect">
            <a:avLst/>
          </a:prstGeom>
        </p:spPr>
        <p:txBody>
          <a:bodyPr vert="horz" wrap="square" lIns="91440" tIns="45720" rIns="91440" bIns="45720" rtlCol="0" anchor="ctr">
            <a:spAutoFit/>
          </a:bodyPr>
          <a:lstStyle>
            <a:defPPr>
              <a:defRPr lang="en-US"/>
            </a:defPPr>
            <a:lvl1pPr algn="ctr">
              <a:lnSpc>
                <a:spcPct val="90000"/>
              </a:lnSpc>
              <a:spcBef>
                <a:spcPct val="0"/>
              </a:spcBef>
              <a:buNone/>
              <a:defRPr sz="2400" b="1">
                <a:solidFill>
                  <a:srgbClr val="005FAA"/>
                </a:solidFill>
                <a:latin typeface="Arial"/>
                <a:ea typeface="Arial"/>
                <a:cs typeface="Arial"/>
              </a:defRPr>
            </a:lvl1pPr>
          </a:lstStyle>
          <a:p>
            <a:r>
              <a:rPr lang="en-US" dirty="0" err="1"/>
              <a:t>AmeriGEOSS</a:t>
            </a:r>
            <a:r>
              <a:rPr lang="en-US" dirty="0"/>
              <a:t> Community Platform</a:t>
            </a:r>
          </a:p>
        </p:txBody>
      </p:sp>
      <p:pic>
        <p:nvPicPr>
          <p:cNvPr id="80" name="Picture 79"/>
          <p:cNvPicPr>
            <a:picLocks/>
          </p:cNvPicPr>
          <p:nvPr/>
        </p:nvPicPr>
        <p:blipFill rotWithShape="1">
          <a:blip r:embed="rId25" cstate="screen">
            <a:extLst>
              <a:ext uri="{28A0092B-C50C-407E-A947-70E740481C1C}">
                <a14:useLocalDpi xmlns:a14="http://schemas.microsoft.com/office/drawing/2010/main"/>
              </a:ext>
            </a:extLst>
          </a:blip>
          <a:srcRect b="41906"/>
          <a:stretch/>
        </p:blipFill>
        <p:spPr>
          <a:xfrm>
            <a:off x="3491725" y="3209355"/>
            <a:ext cx="1229673" cy="1154452"/>
          </a:xfrm>
          <a:prstGeom prst="rect">
            <a:avLst/>
          </a:prstGeom>
          <a:ln>
            <a:solidFill>
              <a:schemeClr val="bg1">
                <a:lumMod val="85000"/>
              </a:schemeClr>
            </a:solidFill>
          </a:ln>
          <a:effectLst>
            <a:outerShdw blurRad="50800" dist="76200" dir="2700000" algn="tl" rotWithShape="0">
              <a:prstClr val="black">
                <a:alpha val="40000"/>
              </a:prstClr>
            </a:outerShdw>
          </a:effectLst>
        </p:spPr>
      </p:pic>
      <p:pic>
        <p:nvPicPr>
          <p:cNvPr id="81" name="Picture 80"/>
          <p:cNvPicPr>
            <a:picLocks/>
          </p:cNvPicPr>
          <p:nvPr/>
        </p:nvPicPr>
        <p:blipFill>
          <a:blip r:embed="rId26" cstate="screen">
            <a:extLst>
              <a:ext uri="{28A0092B-C50C-407E-A947-70E740481C1C}">
                <a14:useLocalDpi xmlns:a14="http://schemas.microsoft.com/office/drawing/2010/main"/>
              </a:ext>
            </a:extLst>
          </a:blip>
          <a:stretch>
            <a:fillRect/>
          </a:stretch>
        </p:blipFill>
        <p:spPr>
          <a:xfrm>
            <a:off x="3487715" y="3994813"/>
            <a:ext cx="652936" cy="369051"/>
          </a:xfrm>
          <a:prstGeom prst="rect">
            <a:avLst/>
          </a:prstGeom>
          <a:ln>
            <a:noFill/>
          </a:ln>
          <a:effectLst>
            <a:outerShdw blurRad="292100" dist="139700" dir="2700000" algn="tl" rotWithShape="0">
              <a:srgbClr val="333333">
                <a:alpha val="65000"/>
              </a:srgbClr>
            </a:outerShdw>
          </a:effectLst>
        </p:spPr>
      </p:pic>
      <p:pic>
        <p:nvPicPr>
          <p:cNvPr id="84" name="Picture 83">
            <a:hlinkClick r:id="rId27"/>
          </p:cNvPr>
          <p:cNvPicPr>
            <a:picLocks/>
          </p:cNvPicPr>
          <p:nvPr/>
        </p:nvPicPr>
        <p:blipFill rotWithShape="1">
          <a:blip r:embed="rId28" cstate="screen">
            <a:extLst>
              <a:ext uri="{28A0092B-C50C-407E-A947-70E740481C1C}">
                <a14:useLocalDpi xmlns:a14="http://schemas.microsoft.com/office/drawing/2010/main"/>
              </a:ext>
            </a:extLst>
          </a:blip>
          <a:srcRect b="40963"/>
          <a:stretch/>
        </p:blipFill>
        <p:spPr>
          <a:xfrm>
            <a:off x="4870277" y="3195093"/>
            <a:ext cx="1229673" cy="1173183"/>
          </a:xfrm>
          <a:prstGeom prst="rect">
            <a:avLst/>
          </a:prstGeom>
          <a:ln>
            <a:solidFill>
              <a:schemeClr val="bg1">
                <a:lumMod val="85000"/>
              </a:schemeClr>
            </a:solidFill>
          </a:ln>
          <a:effectLst>
            <a:outerShdw blurRad="50800" dist="76200" dir="2700000" algn="tl" rotWithShape="0">
              <a:prstClr val="black">
                <a:alpha val="40000"/>
              </a:prstClr>
            </a:outerShdw>
          </a:effectLst>
        </p:spPr>
      </p:pic>
      <p:pic>
        <p:nvPicPr>
          <p:cNvPr id="87" name="Picture 86"/>
          <p:cNvPicPr>
            <a:picLocks/>
          </p:cNvPicPr>
          <p:nvPr/>
        </p:nvPicPr>
        <p:blipFill>
          <a:blip r:embed="rId29" cstate="screen">
            <a:extLst>
              <a:ext uri="{28A0092B-C50C-407E-A947-70E740481C1C}">
                <a14:useLocalDpi xmlns:a14="http://schemas.microsoft.com/office/drawing/2010/main"/>
              </a:ext>
            </a:extLst>
          </a:blip>
          <a:stretch>
            <a:fillRect/>
          </a:stretch>
        </p:blipFill>
        <p:spPr>
          <a:xfrm>
            <a:off x="4863500" y="4010573"/>
            <a:ext cx="652936" cy="369051"/>
          </a:xfrm>
          <a:prstGeom prst="rect">
            <a:avLst/>
          </a:prstGeom>
          <a:ln>
            <a:noFill/>
          </a:ln>
          <a:effectLst>
            <a:outerShdw blurRad="292100" dist="139700" dir="2700000" algn="tl" rotWithShape="0">
              <a:srgbClr val="333333">
                <a:alpha val="65000"/>
              </a:srgbClr>
            </a:outerShdw>
          </a:effectLst>
        </p:spPr>
      </p:pic>
      <p:pic>
        <p:nvPicPr>
          <p:cNvPr id="89" name="Picture 88"/>
          <p:cNvPicPr>
            <a:picLocks/>
          </p:cNvPicPr>
          <p:nvPr/>
        </p:nvPicPr>
        <p:blipFill rotWithShape="1">
          <a:blip r:embed="rId30" cstate="screen">
            <a:extLst>
              <a:ext uri="{28A0092B-C50C-407E-A947-70E740481C1C}">
                <a14:useLocalDpi xmlns:a14="http://schemas.microsoft.com/office/drawing/2010/main"/>
              </a:ext>
            </a:extLst>
          </a:blip>
          <a:srcRect b="41906"/>
          <a:stretch/>
        </p:blipFill>
        <p:spPr>
          <a:xfrm>
            <a:off x="6229088" y="3209355"/>
            <a:ext cx="1229673" cy="1154452"/>
          </a:xfrm>
          <a:prstGeom prst="rect">
            <a:avLst/>
          </a:prstGeom>
          <a:ln>
            <a:solidFill>
              <a:schemeClr val="bg1">
                <a:lumMod val="85000"/>
              </a:schemeClr>
            </a:solidFill>
          </a:ln>
          <a:effectLst>
            <a:outerShdw blurRad="50800" dist="76200" dir="2700000" algn="tl" rotWithShape="0">
              <a:prstClr val="black">
                <a:alpha val="40000"/>
              </a:prstClr>
            </a:outerShdw>
          </a:effectLst>
        </p:spPr>
      </p:pic>
      <p:pic>
        <p:nvPicPr>
          <p:cNvPr id="90" name="Picture 89"/>
          <p:cNvPicPr>
            <a:picLocks/>
          </p:cNvPicPr>
          <p:nvPr/>
        </p:nvPicPr>
        <p:blipFill>
          <a:blip r:embed="rId31" cstate="screen">
            <a:extLst>
              <a:ext uri="{28A0092B-C50C-407E-A947-70E740481C1C}">
                <a14:useLocalDpi xmlns:a14="http://schemas.microsoft.com/office/drawing/2010/main"/>
              </a:ext>
            </a:extLst>
          </a:blip>
          <a:stretch>
            <a:fillRect/>
          </a:stretch>
        </p:blipFill>
        <p:spPr>
          <a:xfrm>
            <a:off x="6225948" y="4024841"/>
            <a:ext cx="652936" cy="369051"/>
          </a:xfrm>
          <a:prstGeom prst="rect">
            <a:avLst/>
          </a:prstGeom>
          <a:ln>
            <a:noFill/>
          </a:ln>
          <a:effectLst>
            <a:outerShdw blurRad="292100" dist="139700" dir="2700000" algn="tl" rotWithShape="0">
              <a:srgbClr val="333333">
                <a:alpha val="65000"/>
              </a:srgbClr>
            </a:outerShdw>
          </a:effectLst>
        </p:spPr>
      </p:pic>
      <p:pic>
        <p:nvPicPr>
          <p:cNvPr id="93" name="Picture 92"/>
          <p:cNvPicPr>
            <a:picLocks/>
          </p:cNvPicPr>
          <p:nvPr/>
        </p:nvPicPr>
        <p:blipFill rotWithShape="1">
          <a:blip r:embed="rId32" cstate="screen">
            <a:extLst>
              <a:ext uri="{28A0092B-C50C-407E-A947-70E740481C1C}">
                <a14:useLocalDpi xmlns:a14="http://schemas.microsoft.com/office/drawing/2010/main"/>
              </a:ext>
            </a:extLst>
          </a:blip>
          <a:srcRect b="43842"/>
          <a:stretch/>
        </p:blipFill>
        <p:spPr>
          <a:xfrm>
            <a:off x="7624774" y="2201289"/>
            <a:ext cx="1229673" cy="1115971"/>
          </a:xfrm>
          <a:prstGeom prst="rect">
            <a:avLst/>
          </a:prstGeom>
          <a:ln>
            <a:solidFill>
              <a:schemeClr val="bg1">
                <a:lumMod val="85000"/>
              </a:schemeClr>
            </a:solidFill>
          </a:ln>
          <a:effectLst>
            <a:outerShdw blurRad="50800" dist="76200" dir="2700000" algn="tl" rotWithShape="0">
              <a:prstClr val="black">
                <a:alpha val="40000"/>
              </a:prstClr>
            </a:outerShdw>
          </a:effectLst>
        </p:spPr>
      </p:pic>
      <p:pic>
        <p:nvPicPr>
          <p:cNvPr id="94" name="Picture 93"/>
          <p:cNvPicPr>
            <a:picLocks/>
          </p:cNvPicPr>
          <p:nvPr/>
        </p:nvPicPr>
        <p:blipFill>
          <a:blip r:embed="rId33" cstate="screen">
            <a:extLst>
              <a:ext uri="{28A0092B-C50C-407E-A947-70E740481C1C}">
                <a14:useLocalDpi xmlns:a14="http://schemas.microsoft.com/office/drawing/2010/main"/>
              </a:ext>
            </a:extLst>
          </a:blip>
          <a:stretch>
            <a:fillRect/>
          </a:stretch>
        </p:blipFill>
        <p:spPr>
          <a:xfrm>
            <a:off x="7621467" y="2976945"/>
            <a:ext cx="652936" cy="369051"/>
          </a:xfrm>
          <a:prstGeom prst="rect">
            <a:avLst/>
          </a:prstGeom>
          <a:ln>
            <a:noFill/>
          </a:ln>
          <a:effectLst>
            <a:outerShdw blurRad="292100" dist="139700" dir="2700000" algn="tl" rotWithShape="0">
              <a:srgbClr val="333333">
                <a:alpha val="65000"/>
              </a:srgbClr>
            </a:outerShdw>
          </a:effectLst>
        </p:spPr>
      </p:pic>
      <p:pic>
        <p:nvPicPr>
          <p:cNvPr id="96" name="Picture 95"/>
          <p:cNvPicPr>
            <a:picLocks/>
          </p:cNvPicPr>
          <p:nvPr/>
        </p:nvPicPr>
        <p:blipFill rotWithShape="1">
          <a:blip r:embed="rId34" cstate="screen">
            <a:extLst>
              <a:ext uri="{28A0092B-C50C-407E-A947-70E740481C1C}">
                <a14:useLocalDpi xmlns:a14="http://schemas.microsoft.com/office/drawing/2010/main"/>
              </a:ext>
            </a:extLst>
          </a:blip>
          <a:srcRect b="39692"/>
          <a:stretch/>
        </p:blipFill>
        <p:spPr>
          <a:xfrm>
            <a:off x="6225509" y="4433756"/>
            <a:ext cx="1229675" cy="1177464"/>
          </a:xfrm>
          <a:prstGeom prst="rect">
            <a:avLst/>
          </a:prstGeom>
          <a:ln>
            <a:solidFill>
              <a:schemeClr val="bg1">
                <a:lumMod val="85000"/>
              </a:schemeClr>
            </a:solidFill>
          </a:ln>
          <a:effectLst>
            <a:outerShdw blurRad="50800" dist="76200" dir="2700000" algn="tl" rotWithShape="0">
              <a:prstClr val="black">
                <a:alpha val="40000"/>
              </a:prstClr>
            </a:outerShdw>
            <a:reflection blurRad="6350" stA="52000" endA="300" endPos="35000" dir="5400000" sy="-100000" algn="bl" rotWithShape="0"/>
          </a:effectLst>
        </p:spPr>
      </p:pic>
      <p:pic>
        <p:nvPicPr>
          <p:cNvPr id="97" name="Picture 96"/>
          <p:cNvPicPr>
            <a:picLocks/>
          </p:cNvPicPr>
          <p:nvPr/>
        </p:nvPicPr>
        <p:blipFill>
          <a:blip r:embed="rId35" cstate="screen">
            <a:extLst>
              <a:ext uri="{28A0092B-C50C-407E-A947-70E740481C1C}">
                <a14:useLocalDpi xmlns:a14="http://schemas.microsoft.com/office/drawing/2010/main"/>
              </a:ext>
            </a:extLst>
          </a:blip>
          <a:stretch>
            <a:fillRect/>
          </a:stretch>
        </p:blipFill>
        <p:spPr>
          <a:xfrm>
            <a:off x="6231021" y="5242373"/>
            <a:ext cx="652936" cy="369051"/>
          </a:xfrm>
          <a:prstGeom prst="rect">
            <a:avLst/>
          </a:prstGeom>
          <a:ln>
            <a:noFill/>
          </a:ln>
          <a:effectLst>
            <a:outerShdw blurRad="292100" dist="139700" dir="2700000" algn="tl" rotWithShape="0">
              <a:srgbClr val="333333">
                <a:alpha val="65000"/>
              </a:srgbClr>
            </a:outerShdw>
          </a:effectLst>
        </p:spPr>
      </p:pic>
      <p:pic>
        <p:nvPicPr>
          <p:cNvPr id="99" name="Picture 98"/>
          <p:cNvPicPr>
            <a:picLocks/>
          </p:cNvPicPr>
          <p:nvPr/>
        </p:nvPicPr>
        <p:blipFill rotWithShape="1">
          <a:blip r:embed="rId36" cstate="screen">
            <a:extLst>
              <a:ext uri="{28A0092B-C50C-407E-A947-70E740481C1C}">
                <a14:useLocalDpi xmlns:a14="http://schemas.microsoft.com/office/drawing/2010/main"/>
              </a:ext>
            </a:extLst>
          </a:blip>
          <a:srcRect t="1" b="51720"/>
          <a:stretch/>
        </p:blipFill>
        <p:spPr>
          <a:xfrm>
            <a:off x="7624774" y="3409246"/>
            <a:ext cx="1229673" cy="959399"/>
          </a:xfrm>
          <a:prstGeom prst="rect">
            <a:avLst/>
          </a:prstGeom>
          <a:ln>
            <a:solidFill>
              <a:schemeClr val="bg1">
                <a:lumMod val="50000"/>
              </a:schemeClr>
            </a:solidFill>
          </a:ln>
          <a:effectLst>
            <a:outerShdw blurRad="50800" dist="76200" dir="2700000" algn="tl" rotWithShape="0">
              <a:prstClr val="black">
                <a:alpha val="40000"/>
              </a:prstClr>
            </a:outerShdw>
          </a:effectLst>
        </p:spPr>
      </p:pic>
      <p:pic>
        <p:nvPicPr>
          <p:cNvPr id="100" name="Picture 99"/>
          <p:cNvPicPr>
            <a:picLocks/>
          </p:cNvPicPr>
          <p:nvPr/>
        </p:nvPicPr>
        <p:blipFill>
          <a:blip r:embed="rId37" cstate="screen">
            <a:extLst>
              <a:ext uri="{28A0092B-C50C-407E-A947-70E740481C1C}">
                <a14:useLocalDpi xmlns:a14="http://schemas.microsoft.com/office/drawing/2010/main"/>
              </a:ext>
            </a:extLst>
          </a:blip>
          <a:stretch>
            <a:fillRect/>
          </a:stretch>
        </p:blipFill>
        <p:spPr>
          <a:xfrm>
            <a:off x="7617148" y="4020817"/>
            <a:ext cx="652936" cy="369051"/>
          </a:xfrm>
          <a:prstGeom prst="rect">
            <a:avLst/>
          </a:prstGeom>
          <a:ln>
            <a:noFill/>
          </a:ln>
          <a:effectLst>
            <a:outerShdw blurRad="292100" dist="139700" dir="2700000" algn="tl" rotWithShape="0">
              <a:srgbClr val="333333">
                <a:alpha val="65000"/>
              </a:srgbClr>
            </a:outerShdw>
          </a:effectLst>
        </p:spPr>
      </p:pic>
      <p:pic>
        <p:nvPicPr>
          <p:cNvPr id="102" name="Picture 101"/>
          <p:cNvPicPr>
            <a:picLocks/>
          </p:cNvPicPr>
          <p:nvPr/>
        </p:nvPicPr>
        <p:blipFill rotWithShape="1">
          <a:blip r:embed="rId38" cstate="screen">
            <a:extLst>
              <a:ext uri="{28A0092B-C50C-407E-A947-70E740481C1C}">
                <a14:useLocalDpi xmlns:a14="http://schemas.microsoft.com/office/drawing/2010/main"/>
              </a:ext>
            </a:extLst>
          </a:blip>
          <a:srcRect b="39977"/>
          <a:stretch/>
        </p:blipFill>
        <p:spPr>
          <a:xfrm>
            <a:off x="7613857" y="4441367"/>
            <a:ext cx="1229673" cy="1192784"/>
          </a:xfrm>
          <a:prstGeom prst="rect">
            <a:avLst/>
          </a:prstGeom>
          <a:ln>
            <a:solidFill>
              <a:schemeClr val="bg1">
                <a:lumMod val="85000"/>
              </a:schemeClr>
            </a:solidFill>
          </a:ln>
          <a:effectLst>
            <a:outerShdw blurRad="50800" dist="76200" dir="2700000" algn="tl" rotWithShape="0">
              <a:prstClr val="black">
                <a:alpha val="40000"/>
              </a:prstClr>
            </a:outerShdw>
            <a:reflection blurRad="6350" stA="52000" endA="300" endPos="35000" dir="5400000" sy="-100000" algn="bl" rotWithShape="0"/>
          </a:effectLst>
        </p:spPr>
      </p:pic>
      <p:pic>
        <p:nvPicPr>
          <p:cNvPr id="103" name="Picture 102"/>
          <p:cNvPicPr>
            <a:picLocks/>
          </p:cNvPicPr>
          <p:nvPr/>
        </p:nvPicPr>
        <p:blipFill>
          <a:blip r:embed="rId39" cstate="screen">
            <a:extLst>
              <a:ext uri="{28A0092B-C50C-407E-A947-70E740481C1C}">
                <a14:useLocalDpi xmlns:a14="http://schemas.microsoft.com/office/drawing/2010/main"/>
              </a:ext>
            </a:extLst>
          </a:blip>
          <a:stretch>
            <a:fillRect/>
          </a:stretch>
        </p:blipFill>
        <p:spPr>
          <a:xfrm>
            <a:off x="7616109" y="5285109"/>
            <a:ext cx="652936" cy="369051"/>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105" name="Picture 104">
            <a:hlinkClick r:id="rId40"/>
          </p:cNvPr>
          <p:cNvPicPr>
            <a:picLocks/>
          </p:cNvPicPr>
          <p:nvPr/>
        </p:nvPicPr>
        <p:blipFill rotWithShape="1">
          <a:blip r:embed="rId41" cstate="screen">
            <a:extLst>
              <a:ext uri="{28A0092B-C50C-407E-A947-70E740481C1C}">
                <a14:useLocalDpi xmlns:a14="http://schemas.microsoft.com/office/drawing/2010/main"/>
              </a:ext>
            </a:extLst>
          </a:blip>
          <a:srcRect b="41182"/>
          <a:stretch/>
        </p:blipFill>
        <p:spPr>
          <a:xfrm>
            <a:off x="3490701" y="4435139"/>
            <a:ext cx="1229673" cy="1168824"/>
          </a:xfrm>
          <a:prstGeom prst="rect">
            <a:avLst/>
          </a:prstGeom>
          <a:ln>
            <a:solidFill>
              <a:schemeClr val="bg1">
                <a:lumMod val="85000"/>
              </a:schemeClr>
            </a:solidFill>
          </a:ln>
          <a:effectLst>
            <a:outerShdw blurRad="50800" dist="76200" dir="2700000" algn="tl" rotWithShape="0">
              <a:prstClr val="black">
                <a:alpha val="40000"/>
              </a:prstClr>
            </a:outerShdw>
          </a:effectLst>
        </p:spPr>
      </p:pic>
      <p:pic>
        <p:nvPicPr>
          <p:cNvPr id="106" name="Picture 105" title="Chile"/>
          <p:cNvPicPr>
            <a:picLocks/>
          </p:cNvPicPr>
          <p:nvPr/>
        </p:nvPicPr>
        <p:blipFill>
          <a:blip r:embed="rId42" cstate="screen">
            <a:extLst>
              <a:ext uri="{28A0092B-C50C-407E-A947-70E740481C1C}">
                <a14:useLocalDpi xmlns:a14="http://schemas.microsoft.com/office/drawing/2010/main"/>
              </a:ext>
            </a:extLst>
          </a:blip>
          <a:stretch>
            <a:fillRect/>
          </a:stretch>
        </p:blipFill>
        <p:spPr>
          <a:xfrm>
            <a:off x="3484156" y="5246249"/>
            <a:ext cx="652936" cy="369051"/>
          </a:xfrm>
          <a:prstGeom prst="rect">
            <a:avLst/>
          </a:prstGeom>
          <a:ln>
            <a:noFill/>
          </a:ln>
          <a:effectLst>
            <a:outerShdw blurRad="292100" dist="139700" dir="2700000" algn="tl" rotWithShape="0">
              <a:srgbClr val="333333">
                <a:alpha val="65000"/>
              </a:srgbClr>
            </a:outerShdw>
          </a:effectLst>
        </p:spPr>
      </p:pic>
      <p:pic>
        <p:nvPicPr>
          <p:cNvPr id="108" name="Picture 107"/>
          <p:cNvPicPr>
            <a:picLocks/>
          </p:cNvPicPr>
          <p:nvPr/>
        </p:nvPicPr>
        <p:blipFill rotWithShape="1">
          <a:blip r:embed="rId43" cstate="screen">
            <a:extLst>
              <a:ext uri="{28A0092B-C50C-407E-A947-70E740481C1C}">
                <a14:useLocalDpi xmlns:a14="http://schemas.microsoft.com/office/drawing/2010/main"/>
              </a:ext>
            </a:extLst>
          </a:blip>
          <a:srcRect b="40565"/>
          <a:stretch/>
        </p:blipFill>
        <p:spPr>
          <a:xfrm>
            <a:off x="4866849" y="4439800"/>
            <a:ext cx="1229673" cy="1181093"/>
          </a:xfrm>
          <a:prstGeom prst="rect">
            <a:avLst/>
          </a:prstGeom>
          <a:ln>
            <a:solidFill>
              <a:schemeClr val="bg1">
                <a:lumMod val="85000"/>
              </a:schemeClr>
            </a:solidFill>
          </a:ln>
          <a:effectLst>
            <a:outerShdw blurRad="50800" dist="76200" dir="2700000" algn="tl" rotWithShape="0">
              <a:prstClr val="black">
                <a:alpha val="40000"/>
              </a:prstClr>
            </a:outerShdw>
          </a:effectLst>
        </p:spPr>
      </p:pic>
      <p:pic>
        <p:nvPicPr>
          <p:cNvPr id="109" name="Picture 108" title="Mexico"/>
          <p:cNvPicPr>
            <a:picLocks/>
          </p:cNvPicPr>
          <p:nvPr/>
        </p:nvPicPr>
        <p:blipFill>
          <a:blip r:embed="rId44" cstate="screen">
            <a:extLst>
              <a:ext uri="{28A0092B-C50C-407E-A947-70E740481C1C}">
                <a14:useLocalDpi xmlns:a14="http://schemas.microsoft.com/office/drawing/2010/main"/>
              </a:ext>
            </a:extLst>
          </a:blip>
          <a:stretch>
            <a:fillRect/>
          </a:stretch>
        </p:blipFill>
        <p:spPr>
          <a:xfrm>
            <a:off x="4859088" y="5251193"/>
            <a:ext cx="652936" cy="369051"/>
          </a:xfrm>
          <a:prstGeom prst="rect">
            <a:avLst/>
          </a:prstGeom>
          <a:ln>
            <a:noFill/>
          </a:ln>
          <a:effectLst>
            <a:outerShdw blurRad="292100" dist="139700" dir="2700000" algn="tl" rotWithShape="0">
              <a:srgbClr val="333333">
                <a:alpha val="65000"/>
              </a:srgbClr>
            </a:outerShdw>
          </a:effectLst>
        </p:spPr>
      </p:pic>
      <p:pic>
        <p:nvPicPr>
          <p:cNvPr id="166" name="Picture 165"/>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9022513" y="4101477"/>
            <a:ext cx="1347443" cy="1569551"/>
          </a:xfrm>
          <a:prstGeom prst="rect">
            <a:avLst/>
          </a:prstGeom>
          <a:ln>
            <a:solidFill>
              <a:schemeClr val="bg1">
                <a:lumMod val="75000"/>
              </a:schemeClr>
            </a:solidFill>
          </a:ln>
          <a:effectLst>
            <a:outerShdw blurRad="50800" dist="76200" dir="2700000" algn="tl" rotWithShape="0">
              <a:prstClr val="black">
                <a:alpha val="40000"/>
              </a:prstClr>
            </a:outerShdw>
          </a:effectLst>
        </p:spPr>
      </p:pic>
      <p:pic>
        <p:nvPicPr>
          <p:cNvPr id="167" name="Picture 166"/>
          <p:cNvPicPr>
            <a:picLocks noChangeAspect="1"/>
          </p:cNvPicPr>
          <p:nvPr/>
        </p:nvPicPr>
        <p:blipFill rotWithShape="1">
          <a:blip r:embed="rId46" cstate="screen">
            <a:extLst>
              <a:ext uri="{28A0092B-C50C-407E-A947-70E740481C1C}">
                <a14:useLocalDpi xmlns:a14="http://schemas.microsoft.com/office/drawing/2010/main"/>
              </a:ext>
            </a:extLst>
          </a:blip>
          <a:srcRect b="22506"/>
          <a:stretch/>
        </p:blipFill>
        <p:spPr>
          <a:xfrm>
            <a:off x="10556079" y="4078906"/>
            <a:ext cx="1344079" cy="1592121"/>
          </a:xfrm>
          <a:prstGeom prst="rect">
            <a:avLst/>
          </a:prstGeom>
          <a:ln>
            <a:solidFill>
              <a:schemeClr val="bg1">
                <a:lumMod val="75000"/>
              </a:schemeClr>
            </a:solidFill>
          </a:ln>
          <a:effectLst>
            <a:outerShdw blurRad="50800" dist="76200" dir="2700000" algn="tl" rotWithShape="0">
              <a:prstClr val="black">
                <a:alpha val="40000"/>
              </a:prstClr>
            </a:outerShdw>
          </a:effectLst>
        </p:spPr>
      </p:pic>
      <p:pic>
        <p:nvPicPr>
          <p:cNvPr id="168" name="Picture 167"/>
          <p:cNvPicPr>
            <a:picLocks noChangeAspect="1"/>
          </p:cNvPicPr>
          <p:nvPr/>
        </p:nvPicPr>
        <p:blipFill rotWithShape="1">
          <a:blip r:embed="rId47" cstate="screen">
            <a:extLst>
              <a:ext uri="{28A0092B-C50C-407E-A947-70E740481C1C}">
                <a14:useLocalDpi xmlns:a14="http://schemas.microsoft.com/office/drawing/2010/main"/>
              </a:ext>
            </a:extLst>
          </a:blip>
          <a:srcRect b="7234"/>
          <a:stretch/>
        </p:blipFill>
        <p:spPr>
          <a:xfrm>
            <a:off x="8983174" y="1737474"/>
            <a:ext cx="1335943" cy="1348631"/>
          </a:xfrm>
          <a:prstGeom prst="rect">
            <a:avLst/>
          </a:prstGeom>
          <a:ln>
            <a:noFill/>
          </a:ln>
          <a:effectLst>
            <a:outerShdw blurRad="50800" dist="76200" dir="2700000" algn="tl" rotWithShape="0">
              <a:prstClr val="black">
                <a:alpha val="40000"/>
              </a:prstClr>
            </a:outerShdw>
          </a:effectLst>
        </p:spPr>
      </p:pic>
      <p:pic>
        <p:nvPicPr>
          <p:cNvPr id="169" name="Picture 168"/>
          <p:cNvPicPr>
            <a:picLocks noChangeAspect="1"/>
          </p:cNvPicPr>
          <p:nvPr/>
        </p:nvPicPr>
        <p:blipFill rotWithShape="1">
          <a:blip r:embed="rId48" cstate="screen">
            <a:extLst>
              <a:ext uri="{BEBA8EAE-BF5A-486C-A8C5-ECC9F3942E4B}">
                <a14:imgProps xmlns:a14="http://schemas.microsoft.com/office/drawing/2010/main">
                  <a14:imgLayer r:embed="rId49">
                    <a14:imgEffect>
                      <a14:backgroundRemoval t="0" b="98065" l="5667" r="93500">
                        <a14:foregroundMark x1="29333" y1="85161" x2="29333" y2="85161"/>
                        <a14:foregroundMark x1="20833" y1="20645" x2="15167" y2="16774"/>
                        <a14:foregroundMark x1="11000" y1="22581" x2="8000" y2="55484"/>
                        <a14:foregroundMark x1="8500" y1="63871" x2="13333" y2="86452"/>
                        <a14:foregroundMark x1="14500" y1="87742" x2="64333" y2="80645"/>
                        <a14:foregroundMark x1="66000" y1="82581" x2="88833" y2="85806"/>
                      </a14:backgroundRemoval>
                    </a14:imgEffect>
                  </a14:imgLayer>
                </a14:imgProps>
              </a:ext>
              <a:ext uri="{28A0092B-C50C-407E-A947-70E740481C1C}">
                <a14:useLocalDpi xmlns:a14="http://schemas.microsoft.com/office/drawing/2010/main"/>
              </a:ext>
            </a:extLst>
          </a:blip>
          <a:srcRect/>
          <a:stretch/>
        </p:blipFill>
        <p:spPr>
          <a:xfrm>
            <a:off x="8901287" y="2731534"/>
            <a:ext cx="1284600" cy="476815"/>
          </a:xfrm>
          <a:prstGeom prst="rect">
            <a:avLst/>
          </a:prstGeom>
          <a:effectLst>
            <a:outerShdw blurRad="63500" sx="102000" sy="102000" algn="ctr" rotWithShape="0">
              <a:prstClr val="black">
                <a:alpha val="40000"/>
              </a:prstClr>
            </a:outerShdw>
            <a:reflection blurRad="6350" stA="50000" endA="300" endPos="55000" dir="5400000" sy="-100000" algn="bl" rotWithShape="0"/>
          </a:effectLst>
        </p:spPr>
      </p:pic>
      <p:pic>
        <p:nvPicPr>
          <p:cNvPr id="170" name="Picture 169"/>
          <p:cNvPicPr>
            <a:picLocks noChangeAspect="1"/>
          </p:cNvPicPr>
          <p:nvPr/>
        </p:nvPicPr>
        <p:blipFill rotWithShape="1">
          <a:blip r:embed="rId50" cstate="screen">
            <a:extLst>
              <a:ext uri="{28A0092B-C50C-407E-A947-70E740481C1C}">
                <a14:useLocalDpi xmlns:a14="http://schemas.microsoft.com/office/drawing/2010/main"/>
              </a:ext>
            </a:extLst>
          </a:blip>
          <a:srcRect l="10303"/>
          <a:stretch/>
        </p:blipFill>
        <p:spPr>
          <a:xfrm>
            <a:off x="10394754" y="1730785"/>
            <a:ext cx="1470313" cy="1355315"/>
          </a:xfrm>
          <a:prstGeom prst="rect">
            <a:avLst/>
          </a:prstGeom>
          <a:ln>
            <a:solidFill>
              <a:schemeClr val="bg1">
                <a:lumMod val="75000"/>
              </a:schemeClr>
            </a:solidFill>
          </a:ln>
          <a:effectLst>
            <a:outerShdw blurRad="50800" dist="76200" dir="2700000" algn="tl" rotWithShape="0">
              <a:prstClr val="black">
                <a:alpha val="40000"/>
              </a:prstClr>
            </a:outerShdw>
          </a:effectLst>
        </p:spPr>
      </p:pic>
      <p:pic>
        <p:nvPicPr>
          <p:cNvPr id="171" name="Picture 170"/>
          <p:cNvPicPr>
            <a:picLocks noChangeAspect="1"/>
          </p:cNvPicPr>
          <p:nvPr/>
        </p:nvPicPr>
        <p:blipFill rotWithShape="1">
          <a:blip r:embed="rId51" cstate="screen">
            <a:extLst>
              <a:ext uri="{28A0092B-C50C-407E-A947-70E740481C1C}">
                <a14:useLocalDpi xmlns:a14="http://schemas.microsoft.com/office/drawing/2010/main"/>
              </a:ext>
            </a:extLst>
          </a:blip>
          <a:srcRect/>
          <a:stretch/>
        </p:blipFill>
        <p:spPr>
          <a:xfrm>
            <a:off x="10410011" y="2725727"/>
            <a:ext cx="1420644" cy="533156"/>
          </a:xfrm>
          <a:prstGeom prst="rect">
            <a:avLst/>
          </a:prstGeom>
          <a:effectLst>
            <a:glow rad="12700">
              <a:schemeClr val="bg2">
                <a:alpha val="40000"/>
              </a:schemeClr>
            </a:glow>
            <a:outerShdw blurRad="50800" dist="38100" dir="5400000" algn="t" rotWithShape="0">
              <a:schemeClr val="bg1">
                <a:alpha val="40000"/>
              </a:schemeClr>
            </a:outerShdw>
          </a:effectLst>
        </p:spPr>
      </p:pic>
      <p:pic>
        <p:nvPicPr>
          <p:cNvPr id="172" name="Picture 171"/>
          <p:cNvPicPr>
            <a:picLocks noChangeAspect="1"/>
          </p:cNvPicPr>
          <p:nvPr/>
        </p:nvPicPr>
        <p:blipFill>
          <a:blip r:embed="rId52" cstate="screen">
            <a:extLst>
              <a:ext uri="{28A0092B-C50C-407E-A947-70E740481C1C}">
                <a14:useLocalDpi xmlns:a14="http://schemas.microsoft.com/office/drawing/2010/main"/>
              </a:ext>
            </a:extLst>
          </a:blip>
          <a:stretch>
            <a:fillRect/>
          </a:stretch>
        </p:blipFill>
        <p:spPr>
          <a:xfrm>
            <a:off x="10556077" y="5253687"/>
            <a:ext cx="997899" cy="354260"/>
          </a:xfrm>
          <a:prstGeom prst="rect">
            <a:avLst/>
          </a:prstGeom>
          <a:effectLst>
            <a:reflection blurRad="6350" stA="52000" endA="300" endPos="35000" dir="5400000" sy="-100000" algn="bl" rotWithShape="0"/>
          </a:effectLst>
        </p:spPr>
      </p:pic>
      <p:pic>
        <p:nvPicPr>
          <p:cNvPr id="173" name="Picture 172"/>
          <p:cNvPicPr>
            <a:picLocks noChangeAspect="1"/>
          </p:cNvPicPr>
          <p:nvPr/>
        </p:nvPicPr>
        <p:blipFill>
          <a:blip r:embed="rId53">
            <a:clrChange>
              <a:clrFrom>
                <a:srgbClr val="FFFFFF"/>
              </a:clrFrom>
              <a:clrTo>
                <a:srgbClr val="FFFFFF">
                  <a:alpha val="0"/>
                </a:srgbClr>
              </a:clrTo>
            </a:clrChange>
          </a:blip>
          <a:stretch>
            <a:fillRect/>
          </a:stretch>
        </p:blipFill>
        <p:spPr>
          <a:xfrm>
            <a:off x="8914474" y="4991441"/>
            <a:ext cx="1503735" cy="946795"/>
          </a:xfrm>
          <a:prstGeom prst="rect">
            <a:avLst/>
          </a:prstGeom>
        </p:spPr>
      </p:pic>
      <p:sp>
        <p:nvSpPr>
          <p:cNvPr id="176" name="Rectangle 175"/>
          <p:cNvSpPr/>
          <p:nvPr/>
        </p:nvSpPr>
        <p:spPr>
          <a:xfrm>
            <a:off x="8930134" y="1062869"/>
            <a:ext cx="2982207" cy="614088"/>
          </a:xfrm>
          <a:prstGeom prst="rect">
            <a:avLst/>
          </a:prstGeom>
          <a:solidFill>
            <a:schemeClr val="tx1">
              <a:lumMod val="75000"/>
              <a:lumOff val="25000"/>
              <a:alpha val="81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Regional</a:t>
            </a:r>
          </a:p>
        </p:txBody>
      </p:sp>
      <p:sp>
        <p:nvSpPr>
          <p:cNvPr id="177" name="Rectangle 176"/>
          <p:cNvSpPr/>
          <p:nvPr/>
        </p:nvSpPr>
        <p:spPr>
          <a:xfrm>
            <a:off x="8965226" y="3343251"/>
            <a:ext cx="2982207" cy="614088"/>
          </a:xfrm>
          <a:prstGeom prst="rect">
            <a:avLst/>
          </a:prstGeom>
          <a:solidFill>
            <a:schemeClr val="tx1">
              <a:lumMod val="75000"/>
              <a:lumOff val="25000"/>
              <a:alpha val="81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Global</a:t>
            </a:r>
          </a:p>
        </p:txBody>
      </p:sp>
      <p:sp>
        <p:nvSpPr>
          <p:cNvPr id="178" name="Rectangle 177"/>
          <p:cNvSpPr/>
          <p:nvPr/>
        </p:nvSpPr>
        <p:spPr>
          <a:xfrm>
            <a:off x="3470973" y="2186965"/>
            <a:ext cx="4074859" cy="931995"/>
          </a:xfrm>
          <a:prstGeom prst="rect">
            <a:avLst/>
          </a:prstGeom>
          <a:solidFill>
            <a:schemeClr val="tx1">
              <a:lumMod val="75000"/>
              <a:lumOff val="25000"/>
              <a:alpha val="81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a:t>National </a:t>
            </a:r>
            <a:endParaRPr lang="en-US" sz="2400" dirty="0"/>
          </a:p>
        </p:txBody>
      </p:sp>
      <p:grpSp>
        <p:nvGrpSpPr>
          <p:cNvPr id="180" name="Group 179"/>
          <p:cNvGrpSpPr/>
          <p:nvPr/>
        </p:nvGrpSpPr>
        <p:grpSpPr>
          <a:xfrm>
            <a:off x="287189" y="2164530"/>
            <a:ext cx="3108033" cy="3448719"/>
            <a:chOff x="287184" y="2164526"/>
            <a:chExt cx="3108033" cy="3448718"/>
          </a:xfrm>
        </p:grpSpPr>
        <p:grpSp>
          <p:nvGrpSpPr>
            <p:cNvPr id="181" name="Group 180"/>
            <p:cNvGrpSpPr/>
            <p:nvPr/>
          </p:nvGrpSpPr>
          <p:grpSpPr>
            <a:xfrm>
              <a:off x="287184" y="2164526"/>
              <a:ext cx="3108033" cy="3448718"/>
              <a:chOff x="366609" y="2879532"/>
              <a:chExt cx="3346768" cy="3543872"/>
            </a:xfrm>
            <a:effectLst>
              <a:outerShdw blurRad="50800" dist="76200" dir="2700000" algn="tl" rotWithShape="0">
                <a:prstClr val="black">
                  <a:alpha val="40000"/>
                </a:prstClr>
              </a:outerShdw>
            </a:effectLst>
          </p:grpSpPr>
          <p:sp>
            <p:nvSpPr>
              <p:cNvPr id="188" name="Rectangle 187"/>
              <p:cNvSpPr/>
              <p:nvPr/>
            </p:nvSpPr>
            <p:spPr>
              <a:xfrm>
                <a:off x="366609" y="2879532"/>
                <a:ext cx="3337560" cy="727150"/>
              </a:xfrm>
              <a:prstGeom prst="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91440" rIns="0" bIns="0" rtlCol="0" anchor="t"/>
              <a:lstStyle/>
              <a:p>
                <a:r>
                  <a:rPr lang="en-US" sz="2800" dirty="0">
                    <a:effectLst>
                      <a:innerShdw blurRad="63500" dist="38100" dir="13500000">
                        <a:prstClr val="black">
                          <a:alpha val="50000"/>
                        </a:prstClr>
                      </a:innerShdw>
                    </a:effectLst>
                  </a:rPr>
                  <a:t>Data</a:t>
                </a:r>
              </a:p>
            </p:txBody>
          </p:sp>
          <p:sp>
            <p:nvSpPr>
              <p:cNvPr id="189" name="Rectangle 188"/>
              <p:cNvSpPr/>
              <p:nvPr/>
            </p:nvSpPr>
            <p:spPr>
              <a:xfrm>
                <a:off x="366609" y="3595537"/>
                <a:ext cx="3337560" cy="727150"/>
              </a:xfrm>
              <a:prstGeom prst="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91440" rIns="0" bIns="0" rtlCol="0" anchor="t"/>
              <a:lstStyle/>
              <a:p>
                <a:r>
                  <a:rPr lang="en-US" sz="2800" dirty="0">
                    <a:effectLst>
                      <a:innerShdw blurRad="63500" dist="38100" dir="13500000">
                        <a:prstClr val="black">
                          <a:alpha val="50000"/>
                        </a:prstClr>
                      </a:innerShdw>
                    </a:effectLst>
                  </a:rPr>
                  <a:t>Tools</a:t>
                </a:r>
              </a:p>
            </p:txBody>
          </p:sp>
          <p:sp>
            <p:nvSpPr>
              <p:cNvPr id="190" name="Rectangle 189"/>
              <p:cNvSpPr/>
              <p:nvPr/>
            </p:nvSpPr>
            <p:spPr>
              <a:xfrm>
                <a:off x="372746" y="4295776"/>
                <a:ext cx="3337560" cy="727150"/>
              </a:xfrm>
              <a:prstGeom prst="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91440" rIns="0" bIns="0" rtlCol="0" anchor="t"/>
              <a:lstStyle/>
              <a:p>
                <a:r>
                  <a:rPr lang="en-US" sz="2800" dirty="0">
                    <a:effectLst>
                      <a:innerShdw blurRad="63500" dist="38100" dir="13500000">
                        <a:prstClr val="black">
                          <a:alpha val="50000"/>
                        </a:prstClr>
                      </a:innerShdw>
                    </a:effectLst>
                  </a:rPr>
                  <a:t>Products</a:t>
                </a:r>
              </a:p>
            </p:txBody>
          </p:sp>
          <p:sp>
            <p:nvSpPr>
              <p:cNvPr id="191" name="Rectangle 190"/>
              <p:cNvSpPr/>
              <p:nvPr/>
            </p:nvSpPr>
            <p:spPr>
              <a:xfrm>
                <a:off x="372746" y="4996015"/>
                <a:ext cx="3337560" cy="727150"/>
              </a:xfrm>
              <a:prstGeom prst="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91440" rIns="0" bIns="0" rtlCol="0" anchor="t"/>
              <a:lstStyle/>
              <a:p>
                <a:r>
                  <a:rPr lang="en-US" sz="2800" dirty="0">
                    <a:effectLst>
                      <a:innerShdw blurRad="63500" dist="38100" dir="13500000">
                        <a:prstClr val="black">
                          <a:alpha val="50000"/>
                        </a:prstClr>
                      </a:innerShdw>
                    </a:effectLst>
                  </a:rPr>
                  <a:t>Services</a:t>
                </a:r>
              </a:p>
            </p:txBody>
          </p:sp>
          <p:sp>
            <p:nvSpPr>
              <p:cNvPr id="192" name="Rectangle 191"/>
              <p:cNvSpPr/>
              <p:nvPr/>
            </p:nvSpPr>
            <p:spPr>
              <a:xfrm>
                <a:off x="375817" y="5696254"/>
                <a:ext cx="3337560" cy="727150"/>
              </a:xfrm>
              <a:prstGeom prst="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91440" rIns="0" bIns="0" rtlCol="0" anchor="t"/>
              <a:lstStyle/>
              <a:p>
                <a:r>
                  <a:rPr lang="en-US" sz="2800" dirty="0">
                    <a:effectLst>
                      <a:innerShdw blurRad="63500" dist="38100" dir="13500000">
                        <a:prstClr val="black">
                          <a:alpha val="50000"/>
                        </a:prstClr>
                      </a:innerShdw>
                    </a:effectLst>
                  </a:rPr>
                  <a:t>Resources</a:t>
                </a:r>
              </a:p>
            </p:txBody>
          </p:sp>
        </p:grpSp>
        <p:sp>
          <p:nvSpPr>
            <p:cNvPr id="182" name="Rounded Rectangle 181"/>
            <p:cNvSpPr/>
            <p:nvPr/>
          </p:nvSpPr>
          <p:spPr>
            <a:xfrm flipH="1">
              <a:off x="3160719" y="2420983"/>
              <a:ext cx="91440" cy="3017520"/>
            </a:xfrm>
            <a:prstGeom prst="roundRect">
              <a:avLst>
                <a:gd name="adj" fmla="val 50000"/>
              </a:avLst>
            </a:prstGeom>
            <a:gradFill flip="none" rotWithShape="1">
              <a:gsLst>
                <a:gs pos="0">
                  <a:schemeClr val="bg1">
                    <a:lumMod val="95000"/>
                    <a:alpha val="20000"/>
                  </a:schemeClr>
                </a:gs>
                <a:gs pos="65000">
                  <a:schemeClr val="bg1">
                    <a:lumMod val="85000"/>
                    <a:alpha val="28000"/>
                  </a:schemeClr>
                </a:gs>
                <a:gs pos="100000">
                  <a:schemeClr val="accent3">
                    <a:lumMod val="105000"/>
                    <a:satMod val="109000"/>
                    <a:tint val="81000"/>
                    <a:alpha val="24000"/>
                  </a:schemeClr>
                </a:gs>
              </a:gsLst>
              <a:lin ang="5400000" scaled="1"/>
              <a:tileRect/>
            </a:gradFill>
            <a:ln>
              <a:noFill/>
            </a:ln>
            <a:scene3d>
              <a:camera prst="orthographicFront"/>
              <a:lightRig rig="threePt" dir="t"/>
            </a:scene3d>
            <a:sp3d>
              <a:bevelT w="19050" h="44450" prst="softRound"/>
            </a:sp3d>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183" name="Straight Connector 182"/>
            <p:cNvCxnSpPr/>
            <p:nvPr/>
          </p:nvCxnSpPr>
          <p:spPr>
            <a:xfrm>
              <a:off x="571739" y="2651160"/>
              <a:ext cx="2493818" cy="0"/>
            </a:xfrm>
            <a:prstGeom prst="line">
              <a:avLst/>
            </a:prstGeom>
            <a:ln w="22225"/>
            <a:effectLst/>
            <a:scene3d>
              <a:camera prst="orthographicFront"/>
              <a:lightRig rig="chilly" dir="t"/>
            </a:scene3d>
            <a:sp3d prstMaterial="softEdge">
              <a:bevelT w="152400" h="88900" prst="softRound"/>
            </a:sp3d>
          </p:spPr>
          <p:style>
            <a:lnRef idx="1">
              <a:schemeClr val="accent3"/>
            </a:lnRef>
            <a:fillRef idx="0">
              <a:schemeClr val="accent3"/>
            </a:fillRef>
            <a:effectRef idx="0">
              <a:schemeClr val="accent3"/>
            </a:effectRef>
            <a:fontRef idx="minor">
              <a:schemeClr val="tx1"/>
            </a:fontRef>
          </p:style>
        </p:cxnSp>
        <p:cxnSp>
          <p:nvCxnSpPr>
            <p:cNvPr id="184" name="Straight Connector 183"/>
            <p:cNvCxnSpPr/>
            <p:nvPr/>
          </p:nvCxnSpPr>
          <p:spPr>
            <a:xfrm>
              <a:off x="571739" y="3360929"/>
              <a:ext cx="2493818" cy="0"/>
            </a:xfrm>
            <a:prstGeom prst="line">
              <a:avLst/>
            </a:prstGeom>
            <a:ln w="22225"/>
            <a:effectLst/>
            <a:scene3d>
              <a:camera prst="orthographicFront"/>
              <a:lightRig rig="chilly" dir="t"/>
            </a:scene3d>
            <a:sp3d prstMaterial="softEdge">
              <a:bevelT w="152400" h="88900" prst="softRound"/>
            </a:sp3d>
          </p:spPr>
          <p:style>
            <a:lnRef idx="1">
              <a:schemeClr val="accent3"/>
            </a:lnRef>
            <a:fillRef idx="0">
              <a:schemeClr val="accent3"/>
            </a:fillRef>
            <a:effectRef idx="0">
              <a:schemeClr val="accent3"/>
            </a:effectRef>
            <a:fontRef idx="minor">
              <a:schemeClr val="tx1"/>
            </a:fontRef>
          </p:style>
        </p:cxnSp>
        <p:cxnSp>
          <p:nvCxnSpPr>
            <p:cNvPr id="185" name="Straight Connector 184"/>
            <p:cNvCxnSpPr/>
            <p:nvPr/>
          </p:nvCxnSpPr>
          <p:spPr>
            <a:xfrm>
              <a:off x="571739" y="4053581"/>
              <a:ext cx="2493818" cy="0"/>
            </a:xfrm>
            <a:prstGeom prst="line">
              <a:avLst/>
            </a:prstGeom>
            <a:ln w="22225"/>
            <a:effectLst/>
            <a:scene3d>
              <a:camera prst="orthographicFront"/>
              <a:lightRig rig="chilly" dir="t"/>
            </a:scene3d>
            <a:sp3d prstMaterial="softEdge">
              <a:bevelT w="152400" h="88900" prst="softRound"/>
            </a:sp3d>
          </p:spPr>
          <p:style>
            <a:lnRef idx="1">
              <a:schemeClr val="accent3"/>
            </a:lnRef>
            <a:fillRef idx="0">
              <a:schemeClr val="accent3"/>
            </a:fillRef>
            <a:effectRef idx="0">
              <a:schemeClr val="accent3"/>
            </a:effectRef>
            <a:fontRef idx="minor">
              <a:schemeClr val="tx1"/>
            </a:fontRef>
          </p:style>
        </p:cxnSp>
        <p:cxnSp>
          <p:nvCxnSpPr>
            <p:cNvPr id="186" name="Straight Connector 185"/>
            <p:cNvCxnSpPr/>
            <p:nvPr/>
          </p:nvCxnSpPr>
          <p:spPr>
            <a:xfrm>
              <a:off x="571739" y="4734650"/>
              <a:ext cx="2493818" cy="0"/>
            </a:xfrm>
            <a:prstGeom prst="line">
              <a:avLst/>
            </a:prstGeom>
            <a:ln w="22225"/>
            <a:effectLst/>
            <a:scene3d>
              <a:camera prst="orthographicFront"/>
              <a:lightRig rig="chilly" dir="t"/>
            </a:scene3d>
            <a:sp3d prstMaterial="softEdge">
              <a:bevelT w="152400" h="88900" prst="softRound"/>
            </a:sp3d>
          </p:spPr>
          <p:style>
            <a:lnRef idx="1">
              <a:schemeClr val="accent3"/>
            </a:lnRef>
            <a:fillRef idx="0">
              <a:schemeClr val="accent3"/>
            </a:fillRef>
            <a:effectRef idx="0">
              <a:schemeClr val="accent3"/>
            </a:effectRef>
            <a:fontRef idx="minor">
              <a:schemeClr val="tx1"/>
            </a:fontRef>
          </p:style>
        </p:cxnSp>
        <p:cxnSp>
          <p:nvCxnSpPr>
            <p:cNvPr id="187" name="Straight Connector 186"/>
            <p:cNvCxnSpPr/>
            <p:nvPr/>
          </p:nvCxnSpPr>
          <p:spPr>
            <a:xfrm>
              <a:off x="571739" y="5406607"/>
              <a:ext cx="2493818" cy="0"/>
            </a:xfrm>
            <a:prstGeom prst="line">
              <a:avLst/>
            </a:prstGeom>
            <a:ln w="22225"/>
            <a:effectLst/>
            <a:scene3d>
              <a:camera prst="orthographicFront"/>
              <a:lightRig rig="chilly" dir="t"/>
            </a:scene3d>
            <a:sp3d prstMaterial="softEdge">
              <a:bevelT w="152400" h="88900" prst="softRound"/>
            </a:sp3d>
          </p:spPr>
          <p:style>
            <a:lnRef idx="1">
              <a:schemeClr val="accent3"/>
            </a:lnRef>
            <a:fillRef idx="0">
              <a:schemeClr val="accent3"/>
            </a:fillRef>
            <a:effectRef idx="0">
              <a:schemeClr val="accent3"/>
            </a:effectRef>
            <a:fontRef idx="minor">
              <a:schemeClr val="tx1"/>
            </a:fontRef>
          </p:style>
        </p:cxnSp>
      </p:grpSp>
      <p:sp>
        <p:nvSpPr>
          <p:cNvPr id="193" name="Half Frame 192"/>
          <p:cNvSpPr/>
          <p:nvPr/>
        </p:nvSpPr>
        <p:spPr>
          <a:xfrm rot="8045732">
            <a:off x="11544078" y="3367302"/>
            <a:ext cx="492143" cy="492143"/>
          </a:xfrm>
          <a:prstGeom prst="halfFrame">
            <a:avLst>
              <a:gd name="adj1" fmla="val 15927"/>
              <a:gd name="adj2" fmla="val 14476"/>
            </a:avLst>
          </a:prstGeom>
          <a:solidFill>
            <a:srgbClr val="618E67">
              <a:alpha val="81000"/>
            </a:srgb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91440" rIns="0" bIns="0" rtlCol="0" anchor="ctr"/>
          <a:lstStyle/>
          <a:p>
            <a:pPr algn="ctr"/>
            <a:endParaRPr lang="en-US" sz="2000"/>
          </a:p>
        </p:txBody>
      </p:sp>
      <p:sp>
        <p:nvSpPr>
          <p:cNvPr id="194" name="Half Frame 193"/>
          <p:cNvSpPr/>
          <p:nvPr/>
        </p:nvSpPr>
        <p:spPr>
          <a:xfrm rot="18998326">
            <a:off x="131262" y="3526214"/>
            <a:ext cx="492143" cy="492143"/>
          </a:xfrm>
          <a:prstGeom prst="halfFrame">
            <a:avLst>
              <a:gd name="adj1" fmla="val 15927"/>
              <a:gd name="adj2" fmla="val 14476"/>
            </a:avLst>
          </a:prstGeom>
          <a:solidFill>
            <a:srgbClr val="618E67">
              <a:alpha val="81000"/>
            </a:srgb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91440" rIns="0" bIns="0" rtlCol="0" anchor="ctr"/>
          <a:lstStyle/>
          <a:p>
            <a:pPr algn="ctr"/>
            <a:endParaRPr lang="en-US" sz="2000"/>
          </a:p>
        </p:txBody>
      </p:sp>
      <p:sp>
        <p:nvSpPr>
          <p:cNvPr id="195" name="Freeform 55"/>
          <p:cNvSpPr>
            <a:spLocks noEditPoints="1"/>
          </p:cNvSpPr>
          <p:nvPr/>
        </p:nvSpPr>
        <p:spPr bwMode="auto">
          <a:xfrm>
            <a:off x="12520668" y="1085373"/>
            <a:ext cx="480792" cy="480791"/>
          </a:xfrm>
          <a:custGeom>
            <a:avLst/>
            <a:gdLst>
              <a:gd name="T0" fmla="*/ 457 w 467"/>
              <a:gd name="T1" fmla="*/ 165 h 466"/>
              <a:gd name="T2" fmla="*/ 400 w 467"/>
              <a:gd name="T3" fmla="*/ 69 h 466"/>
              <a:gd name="T4" fmla="*/ 304 w 467"/>
              <a:gd name="T5" fmla="*/ 10 h 466"/>
              <a:gd name="T6" fmla="*/ 235 w 467"/>
              <a:gd name="T7" fmla="*/ 0 h 466"/>
              <a:gd name="T8" fmla="*/ 232 w 467"/>
              <a:gd name="T9" fmla="*/ 0 h 466"/>
              <a:gd name="T10" fmla="*/ 208 w 467"/>
              <a:gd name="T11" fmla="*/ 0 h 466"/>
              <a:gd name="T12" fmla="*/ 103 w 467"/>
              <a:gd name="T13" fmla="*/ 40 h 466"/>
              <a:gd name="T14" fmla="*/ 28 w 467"/>
              <a:gd name="T15" fmla="*/ 121 h 466"/>
              <a:gd name="T16" fmla="*/ 0 w 467"/>
              <a:gd name="T17" fmla="*/ 233 h 466"/>
              <a:gd name="T18" fmla="*/ 18 w 467"/>
              <a:gd name="T19" fmla="*/ 323 h 466"/>
              <a:gd name="T20" fmla="*/ 85 w 467"/>
              <a:gd name="T21" fmla="*/ 412 h 466"/>
              <a:gd name="T22" fmla="*/ 186 w 467"/>
              <a:gd name="T23" fmla="*/ 462 h 466"/>
              <a:gd name="T24" fmla="*/ 232 w 467"/>
              <a:gd name="T25" fmla="*/ 466 h 466"/>
              <a:gd name="T26" fmla="*/ 235 w 467"/>
              <a:gd name="T27" fmla="*/ 466 h 466"/>
              <a:gd name="T28" fmla="*/ 283 w 467"/>
              <a:gd name="T29" fmla="*/ 462 h 466"/>
              <a:gd name="T30" fmla="*/ 382 w 467"/>
              <a:gd name="T31" fmla="*/ 412 h 466"/>
              <a:gd name="T32" fmla="*/ 449 w 467"/>
              <a:gd name="T33" fmla="*/ 323 h 466"/>
              <a:gd name="T34" fmla="*/ 467 w 467"/>
              <a:gd name="T35" fmla="*/ 233 h 466"/>
              <a:gd name="T36" fmla="*/ 114 w 467"/>
              <a:gd name="T37" fmla="*/ 286 h 466"/>
              <a:gd name="T38" fmla="*/ 32 w 467"/>
              <a:gd name="T39" fmla="*/ 308 h 466"/>
              <a:gd name="T40" fmla="*/ 448 w 467"/>
              <a:gd name="T41" fmla="*/ 224 h 466"/>
              <a:gd name="T42" fmla="*/ 350 w 467"/>
              <a:gd name="T43" fmla="*/ 160 h 466"/>
              <a:gd name="T44" fmla="*/ 441 w 467"/>
              <a:gd name="T45" fmla="*/ 179 h 466"/>
              <a:gd name="T46" fmla="*/ 243 w 467"/>
              <a:gd name="T47" fmla="*/ 224 h 466"/>
              <a:gd name="T48" fmla="*/ 334 w 467"/>
              <a:gd name="T49" fmla="*/ 179 h 466"/>
              <a:gd name="T50" fmla="*/ 243 w 467"/>
              <a:gd name="T51" fmla="*/ 19 h 466"/>
              <a:gd name="T52" fmla="*/ 288 w 467"/>
              <a:gd name="T53" fmla="*/ 51 h 466"/>
              <a:gd name="T54" fmla="*/ 243 w 467"/>
              <a:gd name="T55" fmla="*/ 120 h 466"/>
              <a:gd name="T56" fmla="*/ 152 w 467"/>
              <a:gd name="T57" fmla="*/ 101 h 466"/>
              <a:gd name="T58" fmla="*/ 200 w 467"/>
              <a:gd name="T59" fmla="*/ 30 h 466"/>
              <a:gd name="T60" fmla="*/ 224 w 467"/>
              <a:gd name="T61" fmla="*/ 224 h 466"/>
              <a:gd name="T62" fmla="*/ 136 w 467"/>
              <a:gd name="T63" fmla="*/ 160 h 466"/>
              <a:gd name="T64" fmla="*/ 20 w 467"/>
              <a:gd name="T65" fmla="*/ 224 h 466"/>
              <a:gd name="T66" fmla="*/ 122 w 467"/>
              <a:gd name="T67" fmla="*/ 139 h 466"/>
              <a:gd name="T68" fmla="*/ 112 w 467"/>
              <a:gd name="T69" fmla="*/ 224 h 466"/>
              <a:gd name="T70" fmla="*/ 141 w 467"/>
              <a:gd name="T71" fmla="*/ 327 h 466"/>
              <a:gd name="T72" fmla="*/ 130 w 467"/>
              <a:gd name="T73" fmla="*/ 243 h 466"/>
              <a:gd name="T74" fmla="*/ 213 w 467"/>
              <a:gd name="T75" fmla="*/ 442 h 466"/>
              <a:gd name="T76" fmla="*/ 162 w 467"/>
              <a:gd name="T77" fmla="*/ 385 h 466"/>
              <a:gd name="T78" fmla="*/ 243 w 467"/>
              <a:gd name="T79" fmla="*/ 347 h 466"/>
              <a:gd name="T80" fmla="*/ 298 w 467"/>
              <a:gd name="T81" fmla="*/ 401 h 466"/>
              <a:gd name="T82" fmla="*/ 243 w 467"/>
              <a:gd name="T83" fmla="*/ 446 h 466"/>
              <a:gd name="T84" fmla="*/ 338 w 467"/>
              <a:gd name="T85" fmla="*/ 243 h 466"/>
              <a:gd name="T86" fmla="*/ 243 w 467"/>
              <a:gd name="T87" fmla="*/ 327 h 466"/>
              <a:gd name="T88" fmla="*/ 441 w 467"/>
              <a:gd name="T89" fmla="*/ 286 h 466"/>
              <a:gd name="T90" fmla="*/ 350 w 467"/>
              <a:gd name="T91" fmla="*/ 307 h 466"/>
              <a:gd name="T92" fmla="*/ 416 w 467"/>
              <a:gd name="T93" fmla="*/ 120 h 466"/>
              <a:gd name="T94" fmla="*/ 307 w 467"/>
              <a:gd name="T95" fmla="*/ 45 h 466"/>
              <a:gd name="T96" fmla="*/ 347 w 467"/>
              <a:gd name="T97" fmla="*/ 51 h 466"/>
              <a:gd name="T98" fmla="*/ 416 w 467"/>
              <a:gd name="T99" fmla="*/ 120 h 466"/>
              <a:gd name="T100" fmla="*/ 147 w 467"/>
              <a:gd name="T101" fmla="*/ 66 h 466"/>
              <a:gd name="T102" fmla="*/ 63 w 467"/>
              <a:gd name="T103" fmla="*/ 104 h 466"/>
              <a:gd name="T104" fmla="*/ 138 w 467"/>
              <a:gd name="T105" fmla="*/ 42 h 466"/>
              <a:gd name="T106" fmla="*/ 127 w 467"/>
              <a:gd name="T107" fmla="*/ 347 h 466"/>
              <a:gd name="T108" fmla="*/ 175 w 467"/>
              <a:gd name="T109" fmla="*/ 439 h 466"/>
              <a:gd name="T110" fmla="*/ 104 w 467"/>
              <a:gd name="T111" fmla="*/ 404 h 466"/>
              <a:gd name="T112" fmla="*/ 52 w 467"/>
              <a:gd name="T113" fmla="*/ 347 h 466"/>
              <a:gd name="T114" fmla="*/ 331 w 467"/>
              <a:gd name="T115" fmla="*/ 375 h 466"/>
              <a:gd name="T116" fmla="*/ 392 w 467"/>
              <a:gd name="T117" fmla="*/ 377 h 466"/>
              <a:gd name="T118" fmla="*/ 312 w 467"/>
              <a:gd name="T119" fmla="*/ 43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7" h="466">
                <a:moveTo>
                  <a:pt x="467" y="233"/>
                </a:moveTo>
                <a:lnTo>
                  <a:pt x="467" y="233"/>
                </a:lnTo>
                <a:lnTo>
                  <a:pt x="465" y="209"/>
                </a:lnTo>
                <a:lnTo>
                  <a:pt x="462" y="185"/>
                </a:lnTo>
                <a:lnTo>
                  <a:pt x="457" y="165"/>
                </a:lnTo>
                <a:lnTo>
                  <a:pt x="449" y="142"/>
                </a:lnTo>
                <a:lnTo>
                  <a:pt x="440" y="121"/>
                </a:lnTo>
                <a:lnTo>
                  <a:pt x="427" y="102"/>
                </a:lnTo>
                <a:lnTo>
                  <a:pt x="414" y="85"/>
                </a:lnTo>
                <a:lnTo>
                  <a:pt x="400" y="69"/>
                </a:lnTo>
                <a:lnTo>
                  <a:pt x="382" y="53"/>
                </a:lnTo>
                <a:lnTo>
                  <a:pt x="365" y="40"/>
                </a:lnTo>
                <a:lnTo>
                  <a:pt x="346" y="29"/>
                </a:lnTo>
                <a:lnTo>
                  <a:pt x="326" y="18"/>
                </a:lnTo>
                <a:lnTo>
                  <a:pt x="304" y="10"/>
                </a:lnTo>
                <a:lnTo>
                  <a:pt x="283" y="5"/>
                </a:lnTo>
                <a:lnTo>
                  <a:pt x="259" y="0"/>
                </a:lnTo>
                <a:lnTo>
                  <a:pt x="237" y="0"/>
                </a:lnTo>
                <a:lnTo>
                  <a:pt x="237" y="0"/>
                </a:lnTo>
                <a:lnTo>
                  <a:pt x="235" y="0"/>
                </a:lnTo>
                <a:lnTo>
                  <a:pt x="235" y="0"/>
                </a:lnTo>
                <a:lnTo>
                  <a:pt x="235" y="0"/>
                </a:lnTo>
                <a:lnTo>
                  <a:pt x="234" y="0"/>
                </a:lnTo>
                <a:lnTo>
                  <a:pt x="234" y="0"/>
                </a:lnTo>
                <a:lnTo>
                  <a:pt x="232" y="0"/>
                </a:lnTo>
                <a:lnTo>
                  <a:pt x="232" y="0"/>
                </a:lnTo>
                <a:lnTo>
                  <a:pt x="232" y="0"/>
                </a:lnTo>
                <a:lnTo>
                  <a:pt x="232" y="0"/>
                </a:lnTo>
                <a:lnTo>
                  <a:pt x="232" y="0"/>
                </a:lnTo>
                <a:lnTo>
                  <a:pt x="208" y="0"/>
                </a:lnTo>
                <a:lnTo>
                  <a:pt x="186" y="5"/>
                </a:lnTo>
                <a:lnTo>
                  <a:pt x="163" y="10"/>
                </a:lnTo>
                <a:lnTo>
                  <a:pt x="141" y="18"/>
                </a:lnTo>
                <a:lnTo>
                  <a:pt x="122" y="27"/>
                </a:lnTo>
                <a:lnTo>
                  <a:pt x="103" y="40"/>
                </a:lnTo>
                <a:lnTo>
                  <a:pt x="85" y="53"/>
                </a:lnTo>
                <a:lnTo>
                  <a:pt x="68" y="69"/>
                </a:lnTo>
                <a:lnTo>
                  <a:pt x="53" y="85"/>
                </a:lnTo>
                <a:lnTo>
                  <a:pt x="40" y="102"/>
                </a:lnTo>
                <a:lnTo>
                  <a:pt x="28" y="121"/>
                </a:lnTo>
                <a:lnTo>
                  <a:pt x="18" y="142"/>
                </a:lnTo>
                <a:lnTo>
                  <a:pt x="10" y="163"/>
                </a:lnTo>
                <a:lnTo>
                  <a:pt x="5" y="185"/>
                </a:lnTo>
                <a:lnTo>
                  <a:pt x="0" y="209"/>
                </a:lnTo>
                <a:lnTo>
                  <a:pt x="0" y="233"/>
                </a:lnTo>
                <a:lnTo>
                  <a:pt x="0" y="233"/>
                </a:lnTo>
                <a:lnTo>
                  <a:pt x="0" y="257"/>
                </a:lnTo>
                <a:lnTo>
                  <a:pt x="5" y="280"/>
                </a:lnTo>
                <a:lnTo>
                  <a:pt x="10" y="302"/>
                </a:lnTo>
                <a:lnTo>
                  <a:pt x="18" y="323"/>
                </a:lnTo>
                <a:lnTo>
                  <a:pt x="28" y="343"/>
                </a:lnTo>
                <a:lnTo>
                  <a:pt x="40" y="363"/>
                </a:lnTo>
                <a:lnTo>
                  <a:pt x="53" y="380"/>
                </a:lnTo>
                <a:lnTo>
                  <a:pt x="68" y="398"/>
                </a:lnTo>
                <a:lnTo>
                  <a:pt x="85" y="412"/>
                </a:lnTo>
                <a:lnTo>
                  <a:pt x="103" y="426"/>
                </a:lnTo>
                <a:lnTo>
                  <a:pt x="122" y="438"/>
                </a:lnTo>
                <a:lnTo>
                  <a:pt x="141" y="447"/>
                </a:lnTo>
                <a:lnTo>
                  <a:pt x="163" y="455"/>
                </a:lnTo>
                <a:lnTo>
                  <a:pt x="186" y="462"/>
                </a:lnTo>
                <a:lnTo>
                  <a:pt x="208" y="465"/>
                </a:lnTo>
                <a:lnTo>
                  <a:pt x="232" y="466"/>
                </a:lnTo>
                <a:lnTo>
                  <a:pt x="232" y="466"/>
                </a:lnTo>
                <a:lnTo>
                  <a:pt x="232" y="466"/>
                </a:lnTo>
                <a:lnTo>
                  <a:pt x="232" y="466"/>
                </a:lnTo>
                <a:lnTo>
                  <a:pt x="232" y="466"/>
                </a:lnTo>
                <a:lnTo>
                  <a:pt x="234" y="466"/>
                </a:lnTo>
                <a:lnTo>
                  <a:pt x="234" y="466"/>
                </a:lnTo>
                <a:lnTo>
                  <a:pt x="235" y="466"/>
                </a:lnTo>
                <a:lnTo>
                  <a:pt x="235" y="466"/>
                </a:lnTo>
                <a:lnTo>
                  <a:pt x="235" y="466"/>
                </a:lnTo>
                <a:lnTo>
                  <a:pt x="237" y="466"/>
                </a:lnTo>
                <a:lnTo>
                  <a:pt x="237" y="466"/>
                </a:lnTo>
                <a:lnTo>
                  <a:pt x="259" y="465"/>
                </a:lnTo>
                <a:lnTo>
                  <a:pt x="283" y="462"/>
                </a:lnTo>
                <a:lnTo>
                  <a:pt x="304" y="455"/>
                </a:lnTo>
                <a:lnTo>
                  <a:pt x="326" y="447"/>
                </a:lnTo>
                <a:lnTo>
                  <a:pt x="346" y="438"/>
                </a:lnTo>
                <a:lnTo>
                  <a:pt x="365" y="425"/>
                </a:lnTo>
                <a:lnTo>
                  <a:pt x="382" y="412"/>
                </a:lnTo>
                <a:lnTo>
                  <a:pt x="400" y="396"/>
                </a:lnTo>
                <a:lnTo>
                  <a:pt x="414" y="380"/>
                </a:lnTo>
                <a:lnTo>
                  <a:pt x="427" y="363"/>
                </a:lnTo>
                <a:lnTo>
                  <a:pt x="440" y="343"/>
                </a:lnTo>
                <a:lnTo>
                  <a:pt x="449" y="323"/>
                </a:lnTo>
                <a:lnTo>
                  <a:pt x="457" y="302"/>
                </a:lnTo>
                <a:lnTo>
                  <a:pt x="462" y="280"/>
                </a:lnTo>
                <a:lnTo>
                  <a:pt x="465" y="256"/>
                </a:lnTo>
                <a:lnTo>
                  <a:pt x="467" y="233"/>
                </a:lnTo>
                <a:lnTo>
                  <a:pt x="467" y="233"/>
                </a:lnTo>
                <a:close/>
                <a:moveTo>
                  <a:pt x="20" y="243"/>
                </a:moveTo>
                <a:lnTo>
                  <a:pt x="112" y="243"/>
                </a:lnTo>
                <a:lnTo>
                  <a:pt x="112" y="243"/>
                </a:lnTo>
                <a:lnTo>
                  <a:pt x="112" y="265"/>
                </a:lnTo>
                <a:lnTo>
                  <a:pt x="114" y="286"/>
                </a:lnTo>
                <a:lnTo>
                  <a:pt x="117" y="307"/>
                </a:lnTo>
                <a:lnTo>
                  <a:pt x="122" y="327"/>
                </a:lnTo>
                <a:lnTo>
                  <a:pt x="40" y="327"/>
                </a:lnTo>
                <a:lnTo>
                  <a:pt x="40" y="327"/>
                </a:lnTo>
                <a:lnTo>
                  <a:pt x="32" y="308"/>
                </a:lnTo>
                <a:lnTo>
                  <a:pt x="26" y="286"/>
                </a:lnTo>
                <a:lnTo>
                  <a:pt x="21" y="265"/>
                </a:lnTo>
                <a:lnTo>
                  <a:pt x="20" y="243"/>
                </a:lnTo>
                <a:lnTo>
                  <a:pt x="20" y="243"/>
                </a:lnTo>
                <a:close/>
                <a:moveTo>
                  <a:pt x="448" y="224"/>
                </a:moveTo>
                <a:lnTo>
                  <a:pt x="357" y="224"/>
                </a:lnTo>
                <a:lnTo>
                  <a:pt x="357" y="224"/>
                </a:lnTo>
                <a:lnTo>
                  <a:pt x="355" y="201"/>
                </a:lnTo>
                <a:lnTo>
                  <a:pt x="353" y="179"/>
                </a:lnTo>
                <a:lnTo>
                  <a:pt x="350" y="160"/>
                </a:lnTo>
                <a:lnTo>
                  <a:pt x="347" y="139"/>
                </a:lnTo>
                <a:lnTo>
                  <a:pt x="427" y="139"/>
                </a:lnTo>
                <a:lnTo>
                  <a:pt x="427" y="139"/>
                </a:lnTo>
                <a:lnTo>
                  <a:pt x="435" y="158"/>
                </a:lnTo>
                <a:lnTo>
                  <a:pt x="441" y="179"/>
                </a:lnTo>
                <a:lnTo>
                  <a:pt x="446" y="201"/>
                </a:lnTo>
                <a:lnTo>
                  <a:pt x="448" y="224"/>
                </a:lnTo>
                <a:lnTo>
                  <a:pt x="448" y="224"/>
                </a:lnTo>
                <a:close/>
                <a:moveTo>
                  <a:pt x="338" y="224"/>
                </a:moveTo>
                <a:lnTo>
                  <a:pt x="243" y="224"/>
                </a:lnTo>
                <a:lnTo>
                  <a:pt x="243" y="139"/>
                </a:lnTo>
                <a:lnTo>
                  <a:pt x="326" y="139"/>
                </a:lnTo>
                <a:lnTo>
                  <a:pt x="326" y="139"/>
                </a:lnTo>
                <a:lnTo>
                  <a:pt x="331" y="160"/>
                </a:lnTo>
                <a:lnTo>
                  <a:pt x="334" y="179"/>
                </a:lnTo>
                <a:lnTo>
                  <a:pt x="336" y="201"/>
                </a:lnTo>
                <a:lnTo>
                  <a:pt x="338" y="224"/>
                </a:lnTo>
                <a:lnTo>
                  <a:pt x="338" y="224"/>
                </a:lnTo>
                <a:close/>
                <a:moveTo>
                  <a:pt x="243" y="120"/>
                </a:moveTo>
                <a:lnTo>
                  <a:pt x="243" y="19"/>
                </a:lnTo>
                <a:lnTo>
                  <a:pt x="243" y="19"/>
                </a:lnTo>
                <a:lnTo>
                  <a:pt x="254" y="22"/>
                </a:lnTo>
                <a:lnTo>
                  <a:pt x="267" y="29"/>
                </a:lnTo>
                <a:lnTo>
                  <a:pt x="278" y="38"/>
                </a:lnTo>
                <a:lnTo>
                  <a:pt x="288" y="51"/>
                </a:lnTo>
                <a:lnTo>
                  <a:pt x="298" y="66"/>
                </a:lnTo>
                <a:lnTo>
                  <a:pt x="307" y="82"/>
                </a:lnTo>
                <a:lnTo>
                  <a:pt x="315" y="101"/>
                </a:lnTo>
                <a:lnTo>
                  <a:pt x="322" y="120"/>
                </a:lnTo>
                <a:lnTo>
                  <a:pt x="243" y="120"/>
                </a:lnTo>
                <a:close/>
                <a:moveTo>
                  <a:pt x="224" y="19"/>
                </a:moveTo>
                <a:lnTo>
                  <a:pt x="224" y="120"/>
                </a:lnTo>
                <a:lnTo>
                  <a:pt x="146" y="120"/>
                </a:lnTo>
                <a:lnTo>
                  <a:pt x="146" y="120"/>
                </a:lnTo>
                <a:lnTo>
                  <a:pt x="152" y="101"/>
                </a:lnTo>
                <a:lnTo>
                  <a:pt x="160" y="82"/>
                </a:lnTo>
                <a:lnTo>
                  <a:pt x="170" y="66"/>
                </a:lnTo>
                <a:lnTo>
                  <a:pt x="179" y="51"/>
                </a:lnTo>
                <a:lnTo>
                  <a:pt x="189" y="38"/>
                </a:lnTo>
                <a:lnTo>
                  <a:pt x="200" y="30"/>
                </a:lnTo>
                <a:lnTo>
                  <a:pt x="211" y="22"/>
                </a:lnTo>
                <a:lnTo>
                  <a:pt x="224" y="19"/>
                </a:lnTo>
                <a:lnTo>
                  <a:pt x="224" y="19"/>
                </a:lnTo>
                <a:close/>
                <a:moveTo>
                  <a:pt x="224" y="139"/>
                </a:moveTo>
                <a:lnTo>
                  <a:pt x="224" y="224"/>
                </a:lnTo>
                <a:lnTo>
                  <a:pt x="130" y="224"/>
                </a:lnTo>
                <a:lnTo>
                  <a:pt x="130" y="224"/>
                </a:lnTo>
                <a:lnTo>
                  <a:pt x="131" y="201"/>
                </a:lnTo>
                <a:lnTo>
                  <a:pt x="133" y="179"/>
                </a:lnTo>
                <a:lnTo>
                  <a:pt x="136" y="160"/>
                </a:lnTo>
                <a:lnTo>
                  <a:pt x="141" y="139"/>
                </a:lnTo>
                <a:lnTo>
                  <a:pt x="224" y="139"/>
                </a:lnTo>
                <a:close/>
                <a:moveTo>
                  <a:pt x="112" y="224"/>
                </a:moveTo>
                <a:lnTo>
                  <a:pt x="20" y="224"/>
                </a:lnTo>
                <a:lnTo>
                  <a:pt x="20" y="224"/>
                </a:lnTo>
                <a:lnTo>
                  <a:pt x="21" y="201"/>
                </a:lnTo>
                <a:lnTo>
                  <a:pt x="26" y="179"/>
                </a:lnTo>
                <a:lnTo>
                  <a:pt x="32" y="158"/>
                </a:lnTo>
                <a:lnTo>
                  <a:pt x="40" y="139"/>
                </a:lnTo>
                <a:lnTo>
                  <a:pt x="122" y="139"/>
                </a:lnTo>
                <a:lnTo>
                  <a:pt x="122" y="139"/>
                </a:lnTo>
                <a:lnTo>
                  <a:pt x="117" y="160"/>
                </a:lnTo>
                <a:lnTo>
                  <a:pt x="114" y="179"/>
                </a:lnTo>
                <a:lnTo>
                  <a:pt x="112" y="201"/>
                </a:lnTo>
                <a:lnTo>
                  <a:pt x="112" y="224"/>
                </a:lnTo>
                <a:lnTo>
                  <a:pt x="112" y="224"/>
                </a:lnTo>
                <a:close/>
                <a:moveTo>
                  <a:pt x="130" y="243"/>
                </a:moveTo>
                <a:lnTo>
                  <a:pt x="224" y="243"/>
                </a:lnTo>
                <a:lnTo>
                  <a:pt x="224" y="327"/>
                </a:lnTo>
                <a:lnTo>
                  <a:pt x="141" y="327"/>
                </a:lnTo>
                <a:lnTo>
                  <a:pt x="141" y="327"/>
                </a:lnTo>
                <a:lnTo>
                  <a:pt x="136" y="308"/>
                </a:lnTo>
                <a:lnTo>
                  <a:pt x="133" y="286"/>
                </a:lnTo>
                <a:lnTo>
                  <a:pt x="131" y="265"/>
                </a:lnTo>
                <a:lnTo>
                  <a:pt x="130" y="243"/>
                </a:lnTo>
                <a:lnTo>
                  <a:pt x="130" y="243"/>
                </a:lnTo>
                <a:close/>
                <a:moveTo>
                  <a:pt x="224" y="347"/>
                </a:moveTo>
                <a:lnTo>
                  <a:pt x="224" y="446"/>
                </a:lnTo>
                <a:lnTo>
                  <a:pt x="224" y="446"/>
                </a:lnTo>
                <a:lnTo>
                  <a:pt x="213" y="442"/>
                </a:lnTo>
                <a:lnTo>
                  <a:pt x="200" y="436"/>
                </a:lnTo>
                <a:lnTo>
                  <a:pt x="191" y="426"/>
                </a:lnTo>
                <a:lnTo>
                  <a:pt x="179" y="415"/>
                </a:lnTo>
                <a:lnTo>
                  <a:pt x="170" y="401"/>
                </a:lnTo>
                <a:lnTo>
                  <a:pt x="162" y="385"/>
                </a:lnTo>
                <a:lnTo>
                  <a:pt x="154" y="366"/>
                </a:lnTo>
                <a:lnTo>
                  <a:pt x="146" y="347"/>
                </a:lnTo>
                <a:lnTo>
                  <a:pt x="224" y="347"/>
                </a:lnTo>
                <a:close/>
                <a:moveTo>
                  <a:pt x="243" y="446"/>
                </a:moveTo>
                <a:lnTo>
                  <a:pt x="243" y="347"/>
                </a:lnTo>
                <a:lnTo>
                  <a:pt x="322" y="347"/>
                </a:lnTo>
                <a:lnTo>
                  <a:pt x="322" y="347"/>
                </a:lnTo>
                <a:lnTo>
                  <a:pt x="314" y="366"/>
                </a:lnTo>
                <a:lnTo>
                  <a:pt x="306" y="385"/>
                </a:lnTo>
                <a:lnTo>
                  <a:pt x="298" y="401"/>
                </a:lnTo>
                <a:lnTo>
                  <a:pt x="288" y="415"/>
                </a:lnTo>
                <a:lnTo>
                  <a:pt x="277" y="426"/>
                </a:lnTo>
                <a:lnTo>
                  <a:pt x="267" y="436"/>
                </a:lnTo>
                <a:lnTo>
                  <a:pt x="254" y="442"/>
                </a:lnTo>
                <a:lnTo>
                  <a:pt x="243" y="446"/>
                </a:lnTo>
                <a:lnTo>
                  <a:pt x="243" y="446"/>
                </a:lnTo>
                <a:close/>
                <a:moveTo>
                  <a:pt x="243" y="327"/>
                </a:moveTo>
                <a:lnTo>
                  <a:pt x="243" y="243"/>
                </a:lnTo>
                <a:lnTo>
                  <a:pt x="338" y="243"/>
                </a:lnTo>
                <a:lnTo>
                  <a:pt x="338" y="243"/>
                </a:lnTo>
                <a:lnTo>
                  <a:pt x="336" y="265"/>
                </a:lnTo>
                <a:lnTo>
                  <a:pt x="334" y="286"/>
                </a:lnTo>
                <a:lnTo>
                  <a:pt x="331" y="308"/>
                </a:lnTo>
                <a:lnTo>
                  <a:pt x="326" y="327"/>
                </a:lnTo>
                <a:lnTo>
                  <a:pt x="243" y="327"/>
                </a:lnTo>
                <a:close/>
                <a:moveTo>
                  <a:pt x="357" y="243"/>
                </a:moveTo>
                <a:lnTo>
                  <a:pt x="448" y="243"/>
                </a:lnTo>
                <a:lnTo>
                  <a:pt x="448" y="243"/>
                </a:lnTo>
                <a:lnTo>
                  <a:pt x="446" y="265"/>
                </a:lnTo>
                <a:lnTo>
                  <a:pt x="441" y="286"/>
                </a:lnTo>
                <a:lnTo>
                  <a:pt x="435" y="308"/>
                </a:lnTo>
                <a:lnTo>
                  <a:pt x="425" y="327"/>
                </a:lnTo>
                <a:lnTo>
                  <a:pt x="346" y="327"/>
                </a:lnTo>
                <a:lnTo>
                  <a:pt x="346" y="327"/>
                </a:lnTo>
                <a:lnTo>
                  <a:pt x="350" y="307"/>
                </a:lnTo>
                <a:lnTo>
                  <a:pt x="353" y="286"/>
                </a:lnTo>
                <a:lnTo>
                  <a:pt x="355" y="265"/>
                </a:lnTo>
                <a:lnTo>
                  <a:pt x="357" y="243"/>
                </a:lnTo>
                <a:lnTo>
                  <a:pt x="357" y="243"/>
                </a:lnTo>
                <a:close/>
                <a:moveTo>
                  <a:pt x="416" y="120"/>
                </a:moveTo>
                <a:lnTo>
                  <a:pt x="342" y="120"/>
                </a:lnTo>
                <a:lnTo>
                  <a:pt x="342" y="120"/>
                </a:lnTo>
                <a:lnTo>
                  <a:pt x="333" y="91"/>
                </a:lnTo>
                <a:lnTo>
                  <a:pt x="320" y="67"/>
                </a:lnTo>
                <a:lnTo>
                  <a:pt x="307" y="45"/>
                </a:lnTo>
                <a:lnTo>
                  <a:pt x="293" y="27"/>
                </a:lnTo>
                <a:lnTo>
                  <a:pt x="293" y="27"/>
                </a:lnTo>
                <a:lnTo>
                  <a:pt x="312" y="34"/>
                </a:lnTo>
                <a:lnTo>
                  <a:pt x="330" y="42"/>
                </a:lnTo>
                <a:lnTo>
                  <a:pt x="347" y="51"/>
                </a:lnTo>
                <a:lnTo>
                  <a:pt x="363" y="62"/>
                </a:lnTo>
                <a:lnTo>
                  <a:pt x="379" y="75"/>
                </a:lnTo>
                <a:lnTo>
                  <a:pt x="392" y="90"/>
                </a:lnTo>
                <a:lnTo>
                  <a:pt x="405" y="104"/>
                </a:lnTo>
                <a:lnTo>
                  <a:pt x="416" y="120"/>
                </a:lnTo>
                <a:lnTo>
                  <a:pt x="416" y="120"/>
                </a:lnTo>
                <a:close/>
                <a:moveTo>
                  <a:pt x="175" y="26"/>
                </a:moveTo>
                <a:lnTo>
                  <a:pt x="175" y="26"/>
                </a:lnTo>
                <a:lnTo>
                  <a:pt x="160" y="45"/>
                </a:lnTo>
                <a:lnTo>
                  <a:pt x="147" y="66"/>
                </a:lnTo>
                <a:lnTo>
                  <a:pt x="135" y="91"/>
                </a:lnTo>
                <a:lnTo>
                  <a:pt x="127" y="120"/>
                </a:lnTo>
                <a:lnTo>
                  <a:pt x="52" y="120"/>
                </a:lnTo>
                <a:lnTo>
                  <a:pt x="52" y="120"/>
                </a:lnTo>
                <a:lnTo>
                  <a:pt x="63" y="104"/>
                </a:lnTo>
                <a:lnTo>
                  <a:pt x="74" y="88"/>
                </a:lnTo>
                <a:lnTo>
                  <a:pt x="88" y="75"/>
                </a:lnTo>
                <a:lnTo>
                  <a:pt x="104" y="62"/>
                </a:lnTo>
                <a:lnTo>
                  <a:pt x="120" y="51"/>
                </a:lnTo>
                <a:lnTo>
                  <a:pt x="138" y="42"/>
                </a:lnTo>
                <a:lnTo>
                  <a:pt x="155" y="32"/>
                </a:lnTo>
                <a:lnTo>
                  <a:pt x="175" y="26"/>
                </a:lnTo>
                <a:lnTo>
                  <a:pt x="175" y="26"/>
                </a:lnTo>
                <a:close/>
                <a:moveTo>
                  <a:pt x="52" y="347"/>
                </a:moveTo>
                <a:lnTo>
                  <a:pt x="127" y="347"/>
                </a:lnTo>
                <a:lnTo>
                  <a:pt x="127" y="347"/>
                </a:lnTo>
                <a:lnTo>
                  <a:pt x="136" y="375"/>
                </a:lnTo>
                <a:lnTo>
                  <a:pt x="147" y="399"/>
                </a:lnTo>
                <a:lnTo>
                  <a:pt x="160" y="422"/>
                </a:lnTo>
                <a:lnTo>
                  <a:pt x="175" y="439"/>
                </a:lnTo>
                <a:lnTo>
                  <a:pt x="175" y="439"/>
                </a:lnTo>
                <a:lnTo>
                  <a:pt x="157" y="433"/>
                </a:lnTo>
                <a:lnTo>
                  <a:pt x="138" y="425"/>
                </a:lnTo>
                <a:lnTo>
                  <a:pt x="120" y="415"/>
                </a:lnTo>
                <a:lnTo>
                  <a:pt x="104" y="404"/>
                </a:lnTo>
                <a:lnTo>
                  <a:pt x="90" y="391"/>
                </a:lnTo>
                <a:lnTo>
                  <a:pt x="76" y="377"/>
                </a:lnTo>
                <a:lnTo>
                  <a:pt x="63" y="363"/>
                </a:lnTo>
                <a:lnTo>
                  <a:pt x="52" y="347"/>
                </a:lnTo>
                <a:lnTo>
                  <a:pt x="52" y="347"/>
                </a:lnTo>
                <a:close/>
                <a:moveTo>
                  <a:pt x="293" y="439"/>
                </a:moveTo>
                <a:lnTo>
                  <a:pt x="293" y="439"/>
                </a:lnTo>
                <a:lnTo>
                  <a:pt x="307" y="422"/>
                </a:lnTo>
                <a:lnTo>
                  <a:pt x="320" y="399"/>
                </a:lnTo>
                <a:lnTo>
                  <a:pt x="331" y="375"/>
                </a:lnTo>
                <a:lnTo>
                  <a:pt x="341" y="347"/>
                </a:lnTo>
                <a:lnTo>
                  <a:pt x="416" y="347"/>
                </a:lnTo>
                <a:lnTo>
                  <a:pt x="416" y="347"/>
                </a:lnTo>
                <a:lnTo>
                  <a:pt x="405" y="363"/>
                </a:lnTo>
                <a:lnTo>
                  <a:pt x="392" y="377"/>
                </a:lnTo>
                <a:lnTo>
                  <a:pt x="377" y="391"/>
                </a:lnTo>
                <a:lnTo>
                  <a:pt x="363" y="404"/>
                </a:lnTo>
                <a:lnTo>
                  <a:pt x="347" y="415"/>
                </a:lnTo>
                <a:lnTo>
                  <a:pt x="330" y="425"/>
                </a:lnTo>
                <a:lnTo>
                  <a:pt x="312" y="433"/>
                </a:lnTo>
                <a:lnTo>
                  <a:pt x="293" y="439"/>
                </a:lnTo>
                <a:lnTo>
                  <a:pt x="293" y="439"/>
                </a:lnTo>
                <a:close/>
              </a:path>
            </a:pathLst>
          </a:cu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effectLst>
            <a:glow rad="12700">
              <a:schemeClr val="bg1">
                <a:alpha val="40000"/>
              </a:schemeClr>
            </a:glow>
            <a:outerShdw blurRad="57150" dist="19050" dir="5400000" algn="ctr" rotWithShape="0">
              <a:srgbClr val="000000">
                <a:alpha val="63000"/>
              </a:srgbClr>
            </a:outerShdw>
          </a:effectLst>
          <a:extLst/>
        </p:spPr>
        <p:style>
          <a:lnRef idx="0">
            <a:schemeClr val="dk1"/>
          </a:lnRef>
          <a:fillRef idx="3">
            <a:schemeClr val="dk1"/>
          </a:fillRef>
          <a:effectRef idx="3">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96" name="Oval 195"/>
          <p:cNvSpPr/>
          <p:nvPr/>
        </p:nvSpPr>
        <p:spPr>
          <a:xfrm>
            <a:off x="1160191" y="978815"/>
            <a:ext cx="330200" cy="3302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i="1" dirty="0"/>
              <a:t>1</a:t>
            </a:r>
          </a:p>
        </p:txBody>
      </p:sp>
      <p:sp>
        <p:nvSpPr>
          <p:cNvPr id="197" name="Oval 196"/>
          <p:cNvSpPr/>
          <p:nvPr/>
        </p:nvSpPr>
        <p:spPr>
          <a:xfrm>
            <a:off x="3470971" y="2145548"/>
            <a:ext cx="330200" cy="3302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i="1" dirty="0"/>
              <a:t>2</a:t>
            </a:r>
          </a:p>
        </p:txBody>
      </p:sp>
      <p:sp>
        <p:nvSpPr>
          <p:cNvPr id="198" name="Oval 197"/>
          <p:cNvSpPr/>
          <p:nvPr/>
        </p:nvSpPr>
        <p:spPr>
          <a:xfrm>
            <a:off x="8857413" y="954840"/>
            <a:ext cx="330200" cy="3302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i="1" dirty="0"/>
              <a:t>3</a:t>
            </a:r>
          </a:p>
        </p:txBody>
      </p:sp>
      <p:sp>
        <p:nvSpPr>
          <p:cNvPr id="204" name="Oval 203"/>
          <p:cNvSpPr/>
          <p:nvPr/>
        </p:nvSpPr>
        <p:spPr>
          <a:xfrm>
            <a:off x="8901287" y="3311379"/>
            <a:ext cx="330200" cy="3302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i="1" dirty="0"/>
              <a:t>4</a:t>
            </a:r>
          </a:p>
        </p:txBody>
      </p:sp>
      <p:pic>
        <p:nvPicPr>
          <p:cNvPr id="88" name="Picture 87"/>
          <p:cNvPicPr>
            <a:picLocks noChangeAspect="1"/>
          </p:cNvPicPr>
          <p:nvPr/>
        </p:nvPicPr>
        <p:blipFill>
          <a:blip r:embed="rId5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94393" y="5763538"/>
            <a:ext cx="1585197" cy="960996"/>
          </a:xfrm>
          <a:prstGeom prst="rect">
            <a:avLst/>
          </a:prstGeom>
        </p:spPr>
      </p:pic>
    </p:spTree>
    <p:extLst>
      <p:ext uri="{BB962C8B-B14F-4D97-AF65-F5344CB8AC3E}">
        <p14:creationId xmlns:p14="http://schemas.microsoft.com/office/powerpoint/2010/main" val="26864402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dissolve">
                                      <p:cBhvr>
                                        <p:cTn id="7" dur="1000"/>
                                        <p:tgtEl>
                                          <p:spTgt spid="196"/>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197"/>
                                        </p:tgtEl>
                                        <p:attrNameLst>
                                          <p:attrName>style.visibility</p:attrName>
                                        </p:attrNameLst>
                                      </p:cBhvr>
                                      <p:to>
                                        <p:strVal val="visible"/>
                                      </p:to>
                                    </p:set>
                                    <p:animEffect transition="in" filter="dissolve">
                                      <p:cBhvr>
                                        <p:cTn id="11" dur="1000"/>
                                        <p:tgtEl>
                                          <p:spTgt spid="197"/>
                                        </p:tgtEl>
                                      </p:cBhvr>
                                    </p:animEffect>
                                  </p:childTnLst>
                                </p:cTn>
                              </p:par>
                            </p:childTnLst>
                          </p:cTn>
                        </p:par>
                        <p:par>
                          <p:cTn id="12" fill="hold">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198"/>
                                        </p:tgtEl>
                                        <p:attrNameLst>
                                          <p:attrName>style.visibility</p:attrName>
                                        </p:attrNameLst>
                                      </p:cBhvr>
                                      <p:to>
                                        <p:strVal val="visible"/>
                                      </p:to>
                                    </p:set>
                                    <p:animEffect transition="in" filter="dissolve">
                                      <p:cBhvr>
                                        <p:cTn id="15" dur="1000"/>
                                        <p:tgtEl>
                                          <p:spTgt spid="198"/>
                                        </p:tgtEl>
                                      </p:cBhvr>
                                    </p:animEffect>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204"/>
                                        </p:tgtEl>
                                        <p:attrNameLst>
                                          <p:attrName>style.visibility</p:attrName>
                                        </p:attrNameLst>
                                      </p:cBhvr>
                                      <p:to>
                                        <p:strVal val="visible"/>
                                      </p:to>
                                    </p:set>
                                    <p:animEffect transition="in" filter="dissolve">
                                      <p:cBhvr>
                                        <p:cTn id="19" dur="10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p:bldP spid="197" grpId="0" animBg="1"/>
      <p:bldP spid="198" grpId="0" animBg="1"/>
      <p:bldP spid="20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17520" y="91757"/>
            <a:ext cx="8313420" cy="1325563"/>
          </a:xfrm>
        </p:spPr>
        <p:txBody>
          <a:bodyPr>
            <a:normAutofit/>
          </a:bodyPr>
          <a:lstStyle/>
          <a:p>
            <a:r>
              <a:rPr lang="en-US" sz="3200" b="1" dirty="0" err="1"/>
              <a:t>AmeriGEOSS</a:t>
            </a:r>
            <a:r>
              <a:rPr lang="en-US" sz="3200" b="1" dirty="0"/>
              <a:t> Open Data Progress Report</a:t>
            </a:r>
          </a:p>
        </p:txBody>
      </p:sp>
      <p:grpSp>
        <p:nvGrpSpPr>
          <p:cNvPr id="8" name="Group 7"/>
          <p:cNvGrpSpPr/>
          <p:nvPr/>
        </p:nvGrpSpPr>
        <p:grpSpPr>
          <a:xfrm>
            <a:off x="211714" y="2337426"/>
            <a:ext cx="2044462" cy="1278708"/>
            <a:chOff x="7717116" y="1140194"/>
            <a:chExt cx="2416114" cy="1725927"/>
          </a:xfrm>
        </p:grpSpPr>
        <p:pic>
          <p:nvPicPr>
            <p:cNvPr id="9" name="Shape 341"/>
            <p:cNvPicPr preferRelativeResize="0"/>
            <p:nvPr/>
          </p:nvPicPr>
          <p:blipFill rotWithShape="1">
            <a:blip r:embed="rId3" cstate="print">
              <a:alphaModFix/>
              <a:extLst>
                <a:ext uri="{BEBA8EAE-BF5A-486C-A8C5-ECC9F3942E4B}">
                  <a14:imgProps xmlns:a14="http://schemas.microsoft.com/office/drawing/2010/main">
                    <a14:imgLayer r:embed="rId4">
                      <a14:imgEffect>
                        <a14:backgroundRemoval t="0" b="100000" l="0" r="99903">
                          <a14:foregroundMark x1="64990" y1="69146" x2="64990" y2="69146"/>
                          <a14:foregroundMark x1="58511" y1="57437" x2="58511" y2="57437"/>
                          <a14:foregroundMark x1="70890" y1="61867" x2="70890" y2="61867"/>
                          <a14:foregroundMark x1="86170" y1="63133" x2="86170" y2="63133"/>
                          <a14:foregroundMark x1="24952" y1="29430" x2="24952" y2="29430"/>
                          <a14:foregroundMark x1="27273" y1="30380" x2="27273" y2="30380"/>
                          <a14:foregroundMark x1="35590" y1="32911" x2="35590" y2="32911"/>
                          <a14:foregroundMark x1="39942" y1="27532" x2="39942" y2="27532"/>
                          <a14:foregroundMark x1="39652" y1="21519" x2="39652" y2="21519"/>
                          <a14:foregroundMark x1="9188" y1="23576" x2="9188" y2="23576"/>
                          <a14:foregroundMark x1="53288" y1="21519" x2="53288" y2="21519"/>
                          <a14:foregroundMark x1="56480" y1="3323" x2="56480" y2="3323"/>
                          <a14:foregroundMark x1="70213" y1="14241" x2="70213" y2="14241"/>
                          <a14:foregroundMark x1="63443" y1="18038" x2="63443" y2="18038"/>
                          <a14:foregroundMark x1="48936" y1="36551" x2="48936" y2="36551"/>
                          <a14:foregroundMark x1="48162" y1="57437" x2="48162" y2="57437"/>
                          <a14:foregroundMark x1="50290" y1="40823" x2="50290" y2="40823"/>
                          <a14:foregroundMark x1="46712" y1="5222" x2="46712" y2="5222"/>
                          <a14:foregroundMark x1="42940" y1="28323" x2="42940" y2="28323"/>
                          <a14:foregroundMark x1="53482" y1="31487" x2="53482" y2="31487"/>
                          <a14:foregroundMark x1="75822" y1="21677" x2="75822" y2="21677"/>
                          <a14:foregroundMark x1="78046" y1="28323" x2="78046" y2="28323"/>
                          <a14:foregroundMark x1="76692" y1="23892" x2="76692" y2="23892"/>
                          <a14:foregroundMark x1="77369" y1="26108" x2="77369" y2="26108"/>
                          <a14:foregroundMark x1="77660" y1="27373" x2="77660" y2="27373"/>
                          <a14:foregroundMark x1="42166" y1="13924" x2="42166" y2="13924"/>
                          <a14:foregroundMark x1="43037" y1="13608" x2="43037" y2="13608"/>
                          <a14:foregroundMark x1="43810" y1="12816" x2="43810" y2="12816"/>
                          <a14:foregroundMark x1="50000" y1="33228" x2="50000" y2="33228"/>
                          <a14:foregroundMark x1="65764" y1="7120" x2="65764" y2="7120"/>
                          <a14:foregroundMark x1="60542" y1="4272" x2="60542" y2="4272"/>
                          <a14:foregroundMark x1="61896" y1="4589" x2="61896" y2="4589"/>
                          <a14:foregroundMark x1="64217" y1="6329" x2="64217" y2="6329"/>
                          <a14:foregroundMark x1="60735" y1="10918" x2="60735" y2="10918"/>
                          <a14:foregroundMark x1="57544" y1="7753" x2="57544" y2="7753"/>
                          <a14:foregroundMark x1="65474" y1="12658" x2="65474" y2="12658"/>
                          <a14:foregroundMark x1="44294" y1="6646" x2="44294" y2="6646"/>
                          <a14:foregroundMark x1="54449" y1="3165" x2="54449" y2="3165"/>
                          <a14:foregroundMark x1="50000" y1="3639" x2="50000" y2="3639"/>
                          <a14:foregroundMark x1="58607" y1="3481" x2="58607" y2="3481"/>
                          <a14:foregroundMark x1="51547" y1="3323" x2="51547" y2="3323"/>
                          <a14:foregroundMark x1="47872" y1="4430" x2="47872" y2="4430"/>
                          <a14:foregroundMark x1="53772" y1="34177" x2="53772" y2="34177"/>
                          <a14:foregroundMark x1="52708" y1="33070" x2="52708" y2="33070"/>
                          <a14:foregroundMark x1="54352" y1="35127" x2="54352" y2="35127"/>
                          <a14:foregroundMark x1="53191" y1="33544" x2="53191" y2="33544"/>
                          <a14:foregroundMark x1="42843" y1="26266" x2="42843" y2="26266"/>
                          <a14:foregroundMark x1="43037" y1="29747" x2="43037" y2="29747"/>
                          <a14:foregroundMark x1="63830" y1="13449" x2="63830" y2="13449"/>
                          <a14:foregroundMark x1="66634" y1="14241" x2="66634" y2="14241"/>
                          <a14:foregroundMark x1="51064" y1="41772" x2="51064" y2="41772"/>
                          <a14:foregroundMark x1="51934" y1="41456" x2="51934" y2="41456"/>
                          <a14:foregroundMark x1="78723" y1="31487" x2="78723" y2="31487"/>
                          <a14:foregroundMark x1="78337" y1="30063" x2="78337" y2="30063"/>
                          <a14:foregroundMark x1="78820" y1="32911" x2="78820" y2="32911"/>
                          <a14:foregroundMark x1="79207" y1="34494" x2="79207" y2="34494"/>
                          <a14:foregroundMark x1="79400" y1="36234" x2="79400" y2="36234"/>
                          <a14:foregroundMark x1="79691" y1="38608" x2="79691" y2="38608"/>
                          <a14:foregroundMark x1="79497" y1="37342" x2="79497" y2="37342"/>
                          <a14:foregroundMark x1="79787" y1="40032" x2="79787" y2="40032"/>
                          <a14:foregroundMark x1="65087" y1="22468" x2="65087" y2="22468"/>
                          <a14:foregroundMark x1="65957" y1="22785" x2="65957" y2="22785"/>
                          <a14:foregroundMark x1="63346" y1="23101" x2="63346" y2="23101"/>
                          <a14:foregroundMark x1="65764" y1="20570" x2="65764" y2="20570"/>
                          <a14:foregroundMark x1="44874" y1="6013" x2="44874" y2="6013"/>
                          <a14:foregroundMark x1="58801" y1="6329" x2="58801" y2="6329"/>
                          <a14:foregroundMark x1="61412" y1="10601" x2="61412" y2="10601"/>
                          <a14:foregroundMark x1="58027" y1="5854" x2="58027" y2="5854"/>
                          <a14:foregroundMark x1="60251" y1="6804" x2="60251" y2="6804"/>
                          <a14:foregroundMark x1="42263" y1="7911" x2="42263" y2="7911"/>
                          <a14:foregroundMark x1="43037" y1="7120" x2="43037" y2="7120"/>
                          <a14:foregroundMark x1="45551" y1="5380" x2="45551" y2="5380"/>
                          <a14:foregroundMark x1="39845" y1="10443" x2="39845" y2="10443"/>
                          <a14:foregroundMark x1="41006" y1="9177" x2="41006" y2="9177"/>
                          <a14:foregroundMark x1="40522" y1="9652" x2="40522" y2="9652"/>
                          <a14:foregroundMark x1="38685" y1="11867" x2="38685" y2="11867"/>
                          <a14:foregroundMark x1="37234" y1="13608" x2="37234" y2="13608"/>
                          <a14:foregroundMark x1="37911" y1="12816" x2="37911" y2="12816"/>
                          <a14:foregroundMark x1="35977" y1="15665" x2="35977" y2="15665"/>
                          <a14:foregroundMark x1="36654" y1="14557" x2="36654" y2="14557"/>
                          <a14:foregroundMark x1="35106" y1="17247" x2="35106" y2="17247"/>
                          <a14:foregroundMark x1="35590" y1="16614" x2="35590" y2="16614"/>
                          <a14:foregroundMark x1="41393" y1="14873" x2="41393" y2="14873"/>
                          <a14:foregroundMark x1="40716" y1="15506" x2="40716" y2="15506"/>
                          <a14:foregroundMark x1="34236" y1="18671" x2="34236" y2="18671"/>
                          <a14:foregroundMark x1="34720" y1="18196" x2="34720" y2="18196"/>
                          <a14:foregroundMark x1="79884" y1="42089" x2="79884" y2="42089"/>
                          <a14:foregroundMark x1="79787" y1="41139" x2="79787" y2="41139"/>
                          <a14:foregroundMark x1="79981" y1="43987" x2="79981" y2="43987"/>
                          <a14:foregroundMark x1="55996" y1="7278" x2="55996" y2="7278"/>
                          <a14:foregroundMark x1="60735" y1="8386" x2="60735" y2="8386"/>
                          <a14:foregroundMark x1="62669" y1="11234" x2="62669" y2="11234"/>
                          <a14:foregroundMark x1="62476" y1="8228" x2="62476" y2="8228"/>
                          <a14:backgroundMark x1="64217" y1="61076" x2="64217" y2="61076"/>
                          <a14:backgroundMark x1="65184" y1="58544" x2="65184" y2="58544"/>
                          <a14:backgroundMark x1="63540" y1="63291" x2="63540" y2="63291"/>
                          <a14:backgroundMark x1="51547" y1="57120" x2="51547" y2="57120"/>
                          <a14:backgroundMark x1="50484" y1="52848" x2="50484" y2="52848"/>
                          <a14:backgroundMark x1="50580" y1="54430" x2="50580" y2="54430"/>
                          <a14:backgroundMark x1="59574" y1="17563" x2="59574" y2="17563"/>
                          <a14:backgroundMark x1="43327" y1="26899" x2="43327" y2="26899"/>
                          <a14:backgroundMark x1="53385" y1="32753" x2="53385" y2="32753"/>
                          <a14:backgroundMark x1="43520" y1="26108" x2="43520" y2="26108"/>
                          <a14:backgroundMark x1="43424" y1="28639" x2="43424" y2="28639"/>
                          <a14:backgroundMark x1="64797" y1="15823" x2="64797" y2="15823"/>
                          <a14:backgroundMark x1="64217" y1="14873" x2="64217" y2="14873"/>
                          <a14:backgroundMark x1="63250" y1="13924" x2="63250" y2="13924"/>
                          <a14:backgroundMark x1="63926" y1="21677" x2="63926" y2="21677"/>
                          <a14:backgroundMark x1="62959" y1="20570" x2="62959" y2="20570"/>
                          <a14:backgroundMark x1="64797" y1="21361" x2="64797" y2="21361"/>
                          <a14:backgroundMark x1="61122" y1="5696" x2="61122" y2="5696"/>
                          <a14:backgroundMark x1="63153" y1="6804" x2="63153" y2="6804"/>
                          <a14:backgroundMark x1="58704" y1="7278" x2="58704" y2="7278"/>
                          <a14:backgroundMark x1="60155" y1="9177" x2="60155" y2="9177"/>
                          <a14:backgroundMark x1="64797" y1="59335" x2="64797" y2="59335"/>
                          <a14:backgroundMark x1="55609" y1="8228" x2="55609" y2="8228"/>
                          <a14:backgroundMark x1="62089" y1="9652" x2="62089" y2="9652"/>
                          <a14:backgroundMark x1="64217" y1="16297" x2="64217" y2="16297"/>
                          <a14:backgroundMark x1="65377" y1="10127" x2="65377" y2="10127"/>
                          <a14:backgroundMark x1="63636" y1="6804" x2="63636" y2="6804"/>
                        </a14:backgroundRemoval>
                      </a14:imgEffect>
                      <a14:imgEffect>
                        <a14:sharpenSoften amount="92000"/>
                      </a14:imgEffect>
                    </a14:imgLayer>
                  </a14:imgProps>
                </a:ext>
                <a:ext uri="{28A0092B-C50C-407E-A947-70E740481C1C}">
                  <a14:useLocalDpi xmlns:a14="http://schemas.microsoft.com/office/drawing/2010/main"/>
                </a:ext>
              </a:extLst>
            </a:blip>
            <a:srcRect/>
            <a:stretch/>
          </p:blipFill>
          <p:spPr>
            <a:xfrm>
              <a:off x="7717116" y="1140194"/>
              <a:ext cx="2416114" cy="1463538"/>
            </a:xfrm>
            <a:prstGeom prst="rect">
              <a:avLst/>
            </a:prstGeom>
            <a:noFill/>
            <a:ln>
              <a:noFill/>
            </a:ln>
            <a:effectLst>
              <a:glow rad="63500">
                <a:schemeClr val="bg1">
                  <a:alpha val="40000"/>
                </a:schemeClr>
              </a:glow>
              <a:reflection blurRad="6350" stA="52000" endA="300" endPos="35000" dir="5400000" sy="-100000" algn="bl" rotWithShape="0"/>
            </a:effectLst>
            <a:scene3d>
              <a:camera prst="orthographicFront"/>
              <a:lightRig rig="threePt" dir="t"/>
            </a:scene3d>
            <a:sp3d prstMaterial="matte"/>
          </p:spPr>
        </p:pic>
        <p:sp>
          <p:nvSpPr>
            <p:cNvPr id="11" name="TextBox 10"/>
            <p:cNvSpPr txBox="1"/>
            <p:nvPr/>
          </p:nvSpPr>
          <p:spPr>
            <a:xfrm>
              <a:off x="7717116" y="2440623"/>
              <a:ext cx="2156138" cy="425498"/>
            </a:xfrm>
            <a:prstGeom prst="rect">
              <a:avLst/>
            </a:prstGeom>
            <a:noFill/>
          </p:spPr>
          <p:txBody>
            <a:bodyPr wrap="none" rtlCol="0">
              <a:spAutoFit/>
            </a:bodyPr>
            <a:lstStyle/>
            <a:p>
              <a:r>
                <a:rPr lang="en-US" sz="1600" b="1" i="1">
                  <a:solidFill>
                    <a:srgbClr val="0E5284"/>
                  </a:solidFill>
                </a:rPr>
                <a:t>Community Platform</a:t>
              </a:r>
              <a:endParaRPr lang="en-US" sz="1600" b="1" i="1" dirty="0">
                <a:solidFill>
                  <a:srgbClr val="0E5284"/>
                </a:solidFill>
              </a:endParaRPr>
            </a:p>
          </p:txBody>
        </p:sp>
      </p:grpSp>
      <p:graphicFrame>
        <p:nvGraphicFramePr>
          <p:cNvPr id="5" name="Chart 4"/>
          <p:cNvGraphicFramePr/>
          <p:nvPr>
            <p:extLst/>
          </p:nvPr>
        </p:nvGraphicFramePr>
        <p:xfrm>
          <a:off x="-636165" y="2947077"/>
          <a:ext cx="3740221" cy="221998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a:extLst>
              <a:ext uri="{FF2B5EF4-FFF2-40B4-BE49-F238E27FC236}">
                <a16:creationId xmlns:a16="http://schemas.microsoft.com/office/drawing/2014/main" id="{906178F9-2E8E-304B-9189-E77A70CB5DA6}"/>
              </a:ext>
            </a:extLst>
          </p:cNvPr>
          <p:cNvGraphicFramePr>
            <a:graphicFrameLocks/>
          </p:cNvGraphicFramePr>
          <p:nvPr/>
        </p:nvGraphicFramePr>
        <p:xfrm>
          <a:off x="2403598" y="1408455"/>
          <a:ext cx="9421609" cy="4654550"/>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12">
            <a:extLst>
              <a:ext uri="{FF2B5EF4-FFF2-40B4-BE49-F238E27FC236}">
                <a16:creationId xmlns:a16="http://schemas.microsoft.com/office/drawing/2014/main" id="{7CD66CE9-695F-1B44-83DF-84C563787EE4}"/>
              </a:ext>
            </a:extLst>
          </p:cNvPr>
          <p:cNvSpPr txBox="1"/>
          <p:nvPr/>
        </p:nvSpPr>
        <p:spPr>
          <a:xfrm>
            <a:off x="5320838" y="6202063"/>
            <a:ext cx="1853392" cy="369332"/>
          </a:xfrm>
          <a:prstGeom prst="rect">
            <a:avLst/>
          </a:prstGeom>
          <a:noFill/>
        </p:spPr>
        <p:txBody>
          <a:bodyPr wrap="none" rtlCol="0">
            <a:spAutoFit/>
          </a:bodyPr>
          <a:lstStyle/>
          <a:p>
            <a:r>
              <a:rPr lang="en-US" b="1" dirty="0"/>
              <a:t>As of 04/20/2017</a:t>
            </a:r>
          </a:p>
        </p:txBody>
      </p:sp>
      <p:sp>
        <p:nvSpPr>
          <p:cNvPr id="6" name="TextBox 5"/>
          <p:cNvSpPr txBox="1"/>
          <p:nvPr/>
        </p:nvSpPr>
        <p:spPr>
          <a:xfrm>
            <a:off x="1852486" y="4588802"/>
            <a:ext cx="367408" cy="307777"/>
          </a:xfrm>
          <a:prstGeom prst="rect">
            <a:avLst/>
          </a:prstGeom>
          <a:solidFill>
            <a:srgbClr val="00B14F"/>
          </a:solidFill>
        </p:spPr>
        <p:txBody>
          <a:bodyPr wrap="none" rtlCol="0">
            <a:spAutoFit/>
          </a:bodyPr>
          <a:lstStyle/>
          <a:p>
            <a:r>
              <a:rPr lang="en-US" sz="1400" b="1" i="1" dirty="0">
                <a:solidFill>
                  <a:schemeClr val="bg1"/>
                </a:solidFill>
              </a:rPr>
              <a:t>10</a:t>
            </a:r>
          </a:p>
        </p:txBody>
      </p:sp>
      <p:cxnSp>
        <p:nvCxnSpPr>
          <p:cNvPr id="14" name="Elbow Connector 13"/>
          <p:cNvCxnSpPr>
            <a:stCxn id="6" idx="3"/>
          </p:cNvCxnSpPr>
          <p:nvPr/>
        </p:nvCxnSpPr>
        <p:spPr>
          <a:xfrm flipV="1">
            <a:off x="2219894" y="4436996"/>
            <a:ext cx="981330" cy="305695"/>
          </a:xfrm>
          <a:prstGeom prst="bentConnector3">
            <a:avLst>
              <a:gd name="adj1" fmla="val 86324"/>
            </a:avLst>
          </a:prstGeom>
          <a:ln>
            <a:solidFill>
              <a:srgbClr val="00B14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8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977761"/>
            <a:ext cx="12192000" cy="2810625"/>
            <a:chOff x="0" y="977755"/>
            <a:chExt cx="12192000" cy="2810625"/>
          </a:xfrm>
        </p:grpSpPr>
        <p:sp>
          <p:nvSpPr>
            <p:cNvPr id="77" name="Rectangle 76" descr="Presentation Author/Graphics: Eldrich L Frazier&#10;Federal Geographic Data Committee&#10;https://www.fgdc.gov"/>
            <p:cNvSpPr/>
            <p:nvPr/>
          </p:nvSpPr>
          <p:spPr>
            <a:xfrm>
              <a:off x="0" y="3371542"/>
              <a:ext cx="12192000" cy="416838"/>
            </a:xfrm>
            <a:prstGeom prst="rect">
              <a:avLst/>
            </a:prstGeom>
            <a:gradFill flip="none" rotWithShape="1">
              <a:gsLst>
                <a:gs pos="0">
                  <a:schemeClr val="accent4">
                    <a:lumMod val="0"/>
                    <a:lumOff val="100000"/>
                  </a:schemeClr>
                </a:gs>
                <a:gs pos="0">
                  <a:schemeClr val="accent4">
                    <a:lumMod val="0"/>
                    <a:lumOff val="100000"/>
                  </a:schemeClr>
                </a:gs>
                <a:gs pos="78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1" dirty="0"/>
                <a:t> </a:t>
              </a:r>
              <a:r>
                <a:rPr lang="en-US" sz="1051" dirty="0">
                  <a:solidFill>
                    <a:schemeClr val="bg1">
                      <a:lumMod val="95000"/>
                    </a:schemeClr>
                  </a:solidFill>
                </a:rPr>
                <a:t>  </a:t>
              </a:r>
              <a:endParaRPr lang="en-US" sz="1051" dirty="0"/>
            </a:p>
          </p:txBody>
        </p:sp>
        <p:pic>
          <p:nvPicPr>
            <p:cNvPr id="78" name="Picture 7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7755"/>
              <a:ext cx="12192000" cy="2703308"/>
            </a:xfrm>
            <a:prstGeom prst="rect">
              <a:avLst/>
            </a:prstGeom>
          </p:spPr>
        </p:pic>
        <p:sp>
          <p:nvSpPr>
            <p:cNvPr id="79" name="Rectangle 78" descr="Presentation Author/Graphics: Eldrich L Frazier&#10;Federal Geographic Data Committee&#10;https://www.fgdc.gov"/>
            <p:cNvSpPr/>
            <p:nvPr/>
          </p:nvSpPr>
          <p:spPr>
            <a:xfrm>
              <a:off x="0" y="980729"/>
              <a:ext cx="12192000" cy="416838"/>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1" b="1" dirty="0"/>
                <a:t> </a:t>
              </a:r>
              <a:r>
                <a:rPr lang="en-US" sz="1051" b="1" dirty="0">
                  <a:solidFill>
                    <a:schemeClr val="bg1">
                      <a:lumMod val="95000"/>
                    </a:schemeClr>
                  </a:solidFill>
                </a:rPr>
                <a:t>  </a:t>
              </a:r>
              <a:r>
                <a:rPr lang="en-US" sz="1051" b="1" i="1" dirty="0">
                  <a:solidFill>
                    <a:schemeClr val="bg1">
                      <a:lumMod val="95000"/>
                    </a:schemeClr>
                  </a:solidFill>
                </a:rPr>
                <a:t>About </a:t>
              </a:r>
              <a:r>
                <a:rPr lang="en-US" sz="1051" b="1" i="1" dirty="0" err="1">
                  <a:solidFill>
                    <a:schemeClr val="bg1">
                      <a:lumMod val="95000"/>
                    </a:schemeClr>
                  </a:solidFill>
                </a:rPr>
                <a:t>AmeriGEOSS</a:t>
              </a:r>
              <a:r>
                <a:rPr lang="en-US" sz="1051" b="1" i="1" dirty="0">
                  <a:solidFill>
                    <a:schemeClr val="bg1">
                      <a:lumMod val="95000"/>
                    </a:schemeClr>
                  </a:solidFill>
                </a:rPr>
                <a:t>         </a:t>
              </a:r>
              <a:r>
                <a:rPr lang="en-US" sz="1051" b="1" dirty="0"/>
                <a:t>Initiatives  </a:t>
              </a:r>
              <a:r>
                <a:rPr lang="en-US" sz="1051" b="1" dirty="0">
                  <a:solidFill>
                    <a:schemeClr val="bg2">
                      <a:lumMod val="75000"/>
                    </a:schemeClr>
                  </a:solidFill>
                </a:rPr>
                <a:t>|</a:t>
              </a:r>
              <a:r>
                <a:rPr lang="en-US" sz="1051" b="1" dirty="0"/>
                <a:t>   Data   </a:t>
              </a:r>
              <a:r>
                <a:rPr lang="en-US" sz="1051" b="1" dirty="0">
                  <a:solidFill>
                    <a:schemeClr val="bg2">
                      <a:lumMod val="75000"/>
                    </a:schemeClr>
                  </a:solidFill>
                </a:rPr>
                <a:t>|</a:t>
              </a:r>
              <a:r>
                <a:rPr lang="en-US" sz="1051" b="1" dirty="0"/>
                <a:t>   Tools </a:t>
              </a:r>
              <a:r>
                <a:rPr lang="en-US" sz="1051" b="1" dirty="0">
                  <a:solidFill>
                    <a:schemeClr val="bg2">
                      <a:lumMod val="75000"/>
                    </a:schemeClr>
                  </a:solidFill>
                </a:rPr>
                <a:t>|</a:t>
              </a:r>
              <a:r>
                <a:rPr lang="en-US" sz="1051" b="1" dirty="0"/>
                <a:t>   Products  </a:t>
              </a:r>
              <a:r>
                <a:rPr lang="en-US" sz="1051" b="1" dirty="0">
                  <a:solidFill>
                    <a:schemeClr val="bg2">
                      <a:lumMod val="75000"/>
                    </a:schemeClr>
                  </a:solidFill>
                </a:rPr>
                <a:t>|</a:t>
              </a:r>
              <a:r>
                <a:rPr lang="en-US" sz="1051" b="1" dirty="0"/>
                <a:t>  Services </a:t>
              </a:r>
              <a:r>
                <a:rPr lang="en-US" sz="1051" b="1" dirty="0">
                  <a:solidFill>
                    <a:schemeClr val="bg2">
                      <a:lumMod val="75000"/>
                    </a:schemeClr>
                  </a:solidFill>
                </a:rPr>
                <a:t>|</a:t>
              </a:r>
              <a:r>
                <a:rPr lang="en-US" sz="1051" b="1" dirty="0"/>
                <a:t>   Resources </a:t>
              </a:r>
              <a:r>
                <a:rPr lang="en-US" sz="1051" b="1" dirty="0">
                  <a:solidFill>
                    <a:schemeClr val="bg2">
                      <a:lumMod val="75000"/>
                    </a:schemeClr>
                  </a:solidFill>
                </a:rPr>
                <a:t>|</a:t>
              </a:r>
              <a:r>
                <a:rPr lang="en-US" sz="1051" b="1" dirty="0"/>
                <a:t>  </a:t>
              </a:r>
            </a:p>
          </p:txBody>
        </p:sp>
        <p:sp>
          <p:nvSpPr>
            <p:cNvPr id="80" name="Oval 79"/>
            <p:cNvSpPr/>
            <p:nvPr/>
          </p:nvSpPr>
          <p:spPr bwMode="auto">
            <a:xfrm>
              <a:off x="5276339" y="1126990"/>
              <a:ext cx="116173" cy="90474"/>
            </a:xfrm>
            <a:prstGeom prst="ellipse">
              <a:avLst/>
            </a:prstGeom>
            <a:no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a:latin typeface="Times" pitchFamily="18" charset="0"/>
              </a:endParaRPr>
            </a:p>
          </p:txBody>
        </p:sp>
        <p:cxnSp>
          <p:nvCxnSpPr>
            <p:cNvPr id="81" name="Straight Connector 80"/>
            <p:cNvCxnSpPr/>
            <p:nvPr/>
          </p:nvCxnSpPr>
          <p:spPr bwMode="auto">
            <a:xfrm>
              <a:off x="5379195" y="1213124"/>
              <a:ext cx="60960" cy="5222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pic>
        <p:nvPicPr>
          <p:cNvPr id="3" name="Picture 2"/>
          <p:cNvPicPr>
            <a:picLocks noChangeAspect="1"/>
          </p:cNvPicPr>
          <p:nvPr/>
        </p:nvPicPr>
        <p:blipFill>
          <a:blip r:embed="rId4" cstate="screen">
            <a:alphaModFix amt="91000"/>
            <a:extLst>
              <a:ext uri="{28A0092B-C50C-407E-A947-70E740481C1C}">
                <a14:useLocalDpi xmlns:a14="http://schemas.microsoft.com/office/drawing/2010/main"/>
              </a:ext>
            </a:extLst>
          </a:blip>
          <a:stretch>
            <a:fillRect/>
          </a:stretch>
        </p:blipFill>
        <p:spPr>
          <a:xfrm>
            <a:off x="554637" y="1435051"/>
            <a:ext cx="5880099" cy="5307452"/>
          </a:xfrm>
          <a:prstGeom prst="rect">
            <a:avLst/>
          </a:prstGeom>
          <a:effectLst>
            <a:outerShdw blurRad="50800" dist="76200" dir="2700000" algn="tl" rotWithShape="0">
              <a:prstClr val="black">
                <a:alpha val="40000"/>
              </a:prstClr>
            </a:outerShdw>
          </a:effectLst>
        </p:spPr>
      </p:pic>
      <p:sp>
        <p:nvSpPr>
          <p:cNvPr id="2" name="Slide Number Placeholder 1"/>
          <p:cNvSpPr>
            <a:spLocks noGrp="1"/>
          </p:cNvSpPr>
          <p:nvPr>
            <p:ph type="sldNum" sz="quarter" idx="12"/>
          </p:nvPr>
        </p:nvSpPr>
        <p:spPr>
          <a:xfrm>
            <a:off x="9448800" y="6505748"/>
            <a:ext cx="2743200" cy="365125"/>
          </a:xfrm>
        </p:spPr>
        <p:txBody>
          <a:bodyPr/>
          <a:lstStyle/>
          <a:p>
            <a:fld id="{2AAED9FE-A794-6340-A106-71E1AD4C19A3}" type="slidenum">
              <a:rPr lang="en-US" b="1" smtClean="0"/>
              <a:t>7</a:t>
            </a:fld>
            <a:endParaRPr lang="en-US" b="1" dirty="0"/>
          </a:p>
        </p:txBody>
      </p:sp>
      <p:pic>
        <p:nvPicPr>
          <p:cNvPr id="5" name="Picture 4"/>
          <p:cNvPicPr>
            <a:picLocks noChangeAspect="1"/>
          </p:cNvPicPr>
          <p:nvPr/>
        </p:nvPicPr>
        <p:blipFill rotWithShape="1">
          <a:blip r:embed="rId5" cstate="screen">
            <a:alphaModFix amt="89000"/>
            <a:extLst>
              <a:ext uri="{28A0092B-C50C-407E-A947-70E740481C1C}">
                <a14:useLocalDpi xmlns:a14="http://schemas.microsoft.com/office/drawing/2010/main"/>
              </a:ext>
            </a:extLst>
          </a:blip>
          <a:srcRect/>
          <a:stretch/>
        </p:blipFill>
        <p:spPr>
          <a:xfrm>
            <a:off x="6530049" y="1434661"/>
            <a:ext cx="5273928" cy="4540891"/>
          </a:xfrm>
          <a:prstGeom prst="rect">
            <a:avLst/>
          </a:prstGeom>
          <a:effectLst>
            <a:outerShdw blurRad="50800" dist="76200" dir="2700000" algn="tl" rotWithShape="0">
              <a:prstClr val="black">
                <a:alpha val="40000"/>
              </a:prstClr>
            </a:outerShdw>
          </a:effectLst>
        </p:spPr>
      </p:pic>
      <p:sp>
        <p:nvSpPr>
          <p:cNvPr id="6" name="TextBox 5"/>
          <p:cNvSpPr txBox="1"/>
          <p:nvPr/>
        </p:nvSpPr>
        <p:spPr>
          <a:xfrm>
            <a:off x="3832385" y="145217"/>
            <a:ext cx="4527201" cy="757130"/>
          </a:xfrm>
          <a:prstGeom prst="rect">
            <a:avLst/>
          </a:prstGeom>
        </p:spPr>
        <p:txBody>
          <a:bodyPr vert="horz" wrap="square" lIns="91440" tIns="45720" rIns="91440" bIns="45720" rtlCol="0" anchor="ctr">
            <a:spAutoFit/>
          </a:bodyPr>
          <a:lstStyle>
            <a:defPPr>
              <a:defRPr lang="en-US"/>
            </a:defPPr>
            <a:lvl1pPr algn="ctr">
              <a:lnSpc>
                <a:spcPct val="90000"/>
              </a:lnSpc>
              <a:spcBef>
                <a:spcPct val="0"/>
              </a:spcBef>
              <a:buNone/>
              <a:defRPr sz="2400" b="1">
                <a:solidFill>
                  <a:srgbClr val="005FAA"/>
                </a:solidFill>
                <a:latin typeface="Arial"/>
                <a:ea typeface="Arial"/>
                <a:cs typeface="Arial"/>
              </a:defRPr>
            </a:lvl1pPr>
          </a:lstStyle>
          <a:p>
            <a:pPr algn="l"/>
            <a:r>
              <a:rPr lang="en-US" dirty="0" err="1"/>
              <a:t>AmeriGEOSS</a:t>
            </a:r>
            <a:r>
              <a:rPr lang="en-US" dirty="0"/>
              <a:t> Data-Hub</a:t>
            </a:r>
          </a:p>
          <a:p>
            <a:r>
              <a:rPr lang="en-US" dirty="0"/>
              <a:t>– </a:t>
            </a:r>
            <a:r>
              <a:rPr lang="en-US" b="0" i="1" dirty="0"/>
              <a:t>Data Catalog and Capabilities</a:t>
            </a:r>
          </a:p>
        </p:txBody>
      </p:sp>
      <p:sp>
        <p:nvSpPr>
          <p:cNvPr id="7" name="Rounded Rectangle 6"/>
          <p:cNvSpPr/>
          <p:nvPr/>
        </p:nvSpPr>
        <p:spPr>
          <a:xfrm>
            <a:off x="5493853" y="1395025"/>
            <a:ext cx="3980107" cy="748387"/>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2400" dirty="0">
                <a:effectLst>
                  <a:outerShdw blurRad="50800" dist="76200" dir="2700000" algn="tl" rotWithShape="0">
                    <a:prstClr val="black">
                      <a:alpha val="40000"/>
                    </a:prstClr>
                  </a:outerShdw>
                </a:effectLst>
              </a:rPr>
              <a:t>Search</a:t>
            </a:r>
          </a:p>
          <a:p>
            <a:pPr marL="6351" algn="ctr"/>
            <a:r>
              <a:rPr lang="en-US" sz="2400" dirty="0">
                <a:effectLst>
                  <a:outerShdw blurRad="50800" dist="76200" dir="2700000" algn="tl" rotWithShape="0">
                    <a:prstClr val="black">
                      <a:alpha val="40000"/>
                    </a:prstClr>
                  </a:outerShdw>
                </a:effectLst>
              </a:rPr>
              <a:t>- </a:t>
            </a:r>
            <a:r>
              <a:rPr lang="en-US" sz="2000" i="1" dirty="0">
                <a:effectLst>
                  <a:outerShdw blurRad="50800" dist="76200" dir="2700000" algn="tl" rotWithShape="0">
                    <a:prstClr val="black">
                      <a:alpha val="40000"/>
                    </a:prstClr>
                  </a:outerShdw>
                </a:effectLst>
              </a:rPr>
              <a:t>Text</a:t>
            </a:r>
            <a:r>
              <a:rPr lang="en-US" sz="2000" i="1" baseline="30000" dirty="0">
                <a:effectLst>
                  <a:outerShdw blurRad="50800" dist="76200" dir="2700000" algn="tl" rotWithShape="0">
                    <a:prstClr val="black">
                      <a:alpha val="40000"/>
                    </a:prstClr>
                  </a:outerShdw>
                </a:effectLst>
              </a:rPr>
              <a:t>1</a:t>
            </a:r>
            <a:r>
              <a:rPr lang="en-US" sz="2000" i="1" dirty="0">
                <a:effectLst>
                  <a:outerShdw blurRad="50800" dist="76200" dir="2700000" algn="tl" rotWithShape="0">
                    <a:prstClr val="black">
                      <a:alpha val="40000"/>
                    </a:prstClr>
                  </a:outerShdw>
                </a:effectLst>
              </a:rPr>
              <a:t>, Faceted</a:t>
            </a:r>
            <a:r>
              <a:rPr lang="en-US" sz="2000" i="1" baseline="30000" dirty="0">
                <a:effectLst>
                  <a:outerShdw blurRad="50800" dist="76200" dir="2700000" algn="tl" rotWithShape="0">
                    <a:prstClr val="black">
                      <a:alpha val="40000"/>
                    </a:prstClr>
                  </a:outerShdw>
                </a:effectLst>
              </a:rPr>
              <a:t>2</a:t>
            </a:r>
            <a:r>
              <a:rPr lang="en-US" sz="2000" i="1" dirty="0">
                <a:effectLst>
                  <a:outerShdw blurRad="50800" dist="76200" dir="2700000" algn="tl" rotWithShape="0">
                    <a:prstClr val="black">
                      <a:alpha val="40000"/>
                    </a:prstClr>
                  </a:outerShdw>
                </a:effectLst>
              </a:rPr>
              <a:t> and Spatial Search</a:t>
            </a:r>
            <a:r>
              <a:rPr lang="en-US" sz="2000" i="1" baseline="30000" dirty="0">
                <a:effectLst>
                  <a:outerShdw blurRad="50800" dist="76200" dir="2700000" algn="tl" rotWithShape="0">
                    <a:prstClr val="black">
                      <a:alpha val="40000"/>
                    </a:prstClr>
                  </a:outerShdw>
                </a:effectLst>
              </a:rPr>
              <a:t>3</a:t>
            </a:r>
            <a:endParaRPr lang="en-US" i="1" dirty="0"/>
          </a:p>
        </p:txBody>
      </p:sp>
      <p:sp>
        <p:nvSpPr>
          <p:cNvPr id="8" name="Rounded Rectangle 7"/>
          <p:cNvSpPr/>
          <p:nvPr/>
        </p:nvSpPr>
        <p:spPr>
          <a:xfrm>
            <a:off x="4346524" y="3042448"/>
            <a:ext cx="3629021" cy="812493"/>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2400" dirty="0">
                <a:effectLst>
                  <a:outerShdw blurRad="50800" dist="76200" dir="2700000" algn="tl" rotWithShape="0">
                    <a:prstClr val="black">
                      <a:alpha val="40000"/>
                    </a:prstClr>
                  </a:outerShdw>
                </a:effectLst>
              </a:rPr>
              <a:t>Find </a:t>
            </a:r>
          </a:p>
          <a:p>
            <a:pPr marL="6351" algn="ctr"/>
            <a:r>
              <a:rPr lang="en-US" sz="2400" dirty="0">
                <a:effectLst>
                  <a:outerShdw blurRad="50800" dist="76200" dir="2700000" algn="tl" rotWithShape="0">
                    <a:prstClr val="black">
                      <a:alpha val="40000"/>
                    </a:prstClr>
                  </a:outerShdw>
                </a:effectLst>
              </a:rPr>
              <a:t>- </a:t>
            </a:r>
            <a:r>
              <a:rPr lang="en-US" sz="2000" i="1" dirty="0">
                <a:effectLst>
                  <a:outerShdw blurRad="50800" dist="76200" dir="2700000" algn="tl" rotWithShape="0">
                    <a:prstClr val="black">
                      <a:alpha val="40000"/>
                    </a:prstClr>
                  </a:outerShdw>
                </a:effectLst>
              </a:rPr>
              <a:t>Resources in many Formats</a:t>
            </a:r>
            <a:r>
              <a:rPr lang="en-US" sz="2000" i="1" baseline="30000" dirty="0">
                <a:effectLst>
                  <a:outerShdw blurRad="50800" dist="76200" dir="2700000" algn="tl" rotWithShape="0">
                    <a:prstClr val="black">
                      <a:alpha val="40000"/>
                    </a:prstClr>
                  </a:outerShdw>
                </a:effectLst>
              </a:rPr>
              <a:t>4</a:t>
            </a:r>
            <a:endParaRPr lang="en-US" i="1" dirty="0"/>
          </a:p>
        </p:txBody>
      </p:sp>
      <p:sp>
        <p:nvSpPr>
          <p:cNvPr id="18" name="Left Brace 17"/>
          <p:cNvSpPr/>
          <p:nvPr/>
        </p:nvSpPr>
        <p:spPr>
          <a:xfrm rot="5400000">
            <a:off x="7287436" y="705880"/>
            <a:ext cx="437069" cy="3247568"/>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19" name="Oval 18"/>
          <p:cNvSpPr/>
          <p:nvPr/>
        </p:nvSpPr>
        <p:spPr>
          <a:xfrm>
            <a:off x="1918787" y="2335419"/>
            <a:ext cx="330200" cy="3302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i="1" dirty="0"/>
              <a:t>1</a:t>
            </a:r>
          </a:p>
        </p:txBody>
      </p:sp>
      <p:sp>
        <p:nvSpPr>
          <p:cNvPr id="20" name="Oval 19"/>
          <p:cNvSpPr/>
          <p:nvPr/>
        </p:nvSpPr>
        <p:spPr>
          <a:xfrm>
            <a:off x="1771403" y="5572780"/>
            <a:ext cx="330200" cy="3302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i="1" dirty="0"/>
              <a:t>2</a:t>
            </a:r>
          </a:p>
        </p:txBody>
      </p:sp>
      <p:sp>
        <p:nvSpPr>
          <p:cNvPr id="21" name="Oval 20"/>
          <p:cNvSpPr/>
          <p:nvPr/>
        </p:nvSpPr>
        <p:spPr>
          <a:xfrm>
            <a:off x="8050413" y="2730675"/>
            <a:ext cx="330200" cy="3302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i="1" dirty="0"/>
              <a:t>3</a:t>
            </a:r>
          </a:p>
        </p:txBody>
      </p:sp>
      <p:sp>
        <p:nvSpPr>
          <p:cNvPr id="22" name="Left Brace 21"/>
          <p:cNvSpPr/>
          <p:nvPr/>
        </p:nvSpPr>
        <p:spPr>
          <a:xfrm rot="5400000">
            <a:off x="5969792" y="1073229"/>
            <a:ext cx="437069" cy="6091167"/>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grpSp>
        <p:nvGrpSpPr>
          <p:cNvPr id="24" name="Group 23" descr="Graphics Designer: Eldrich L. Frazier&#10;U.S. Geological Survey&#10;Http://www.usgs.gov" title="Computer Monitor"/>
          <p:cNvGrpSpPr/>
          <p:nvPr/>
        </p:nvGrpSpPr>
        <p:grpSpPr>
          <a:xfrm>
            <a:off x="6760569" y="5078653"/>
            <a:ext cx="1633001" cy="1428779"/>
            <a:chOff x="850748" y="2514600"/>
            <a:chExt cx="5245252" cy="4211990"/>
          </a:xfrm>
        </p:grpSpPr>
        <p:grpSp>
          <p:nvGrpSpPr>
            <p:cNvPr id="28" name="Group 27"/>
            <p:cNvGrpSpPr/>
            <p:nvPr/>
          </p:nvGrpSpPr>
          <p:grpSpPr>
            <a:xfrm>
              <a:off x="850749" y="2514600"/>
              <a:ext cx="5245251" cy="4211990"/>
              <a:chOff x="850749" y="2514600"/>
              <a:chExt cx="5245251" cy="4211990"/>
            </a:xfrm>
          </p:grpSpPr>
          <p:grpSp>
            <p:nvGrpSpPr>
              <p:cNvPr id="30" name="Group 29"/>
              <p:cNvGrpSpPr/>
              <p:nvPr/>
            </p:nvGrpSpPr>
            <p:grpSpPr>
              <a:xfrm>
                <a:off x="2576497" y="5835855"/>
                <a:ext cx="1698536" cy="890735"/>
                <a:chOff x="3276600" y="5275694"/>
                <a:chExt cx="2387600" cy="1361996"/>
              </a:xfrm>
            </p:grpSpPr>
            <p:sp>
              <p:nvSpPr>
                <p:cNvPr id="34" name="Trapezoid 33" descr="Graphics Designer: Eldrich L. Frazier&#10;U.S. Geological Survey&#10;Http://www.usgs.gov" title="Computer Monitor"/>
                <p:cNvSpPr/>
                <p:nvPr/>
              </p:nvSpPr>
              <p:spPr>
                <a:xfrm>
                  <a:off x="3759199" y="5275694"/>
                  <a:ext cx="1574189" cy="813713"/>
                </a:xfrm>
                <a:prstGeom prst="trapezoid">
                  <a:avLst>
                    <a:gd name="adj" fmla="val 11363"/>
                  </a:avLst>
                </a:prstGeom>
                <a:gradFill flip="none" rotWithShape="1">
                  <a:gsLst>
                    <a:gs pos="20000">
                      <a:schemeClr val="bg1"/>
                    </a:gs>
                    <a:gs pos="100000">
                      <a:schemeClr val="tx1"/>
                    </a:gs>
                    <a:gs pos="13000">
                      <a:schemeClr val="bg1">
                        <a:lumMod val="65000"/>
                      </a:schemeClr>
                    </a:gs>
                    <a:gs pos="24000">
                      <a:srgbClr val="FFFFFF"/>
                    </a:gs>
                    <a:gs pos="72000">
                      <a:schemeClr val="bg1">
                        <a:lumMod val="50000"/>
                      </a:schemeClr>
                    </a:gs>
                    <a:gs pos="84000">
                      <a:schemeClr val="bg1">
                        <a:lumMod val="50000"/>
                      </a:schemeClr>
                    </a:gs>
                    <a:gs pos="0">
                      <a:schemeClr val="tx1"/>
                    </a:gs>
                  </a:gsLst>
                  <a:lin ang="16200000" scaled="0"/>
                  <a:tileRect/>
                </a:gradFill>
                <a:ln>
                  <a:noFill/>
                </a:ln>
                <a:effectLst/>
                <a:scene3d>
                  <a:camera prst="perspectiveFront">
                    <a:rot lat="0" lon="900000" rev="0"/>
                  </a:camera>
                  <a:lightRig rig="threePt" dir="t">
                    <a:rot lat="0" lon="0" rev="17100000"/>
                  </a:lightRig>
                </a:scene3d>
                <a:sp3d prstMaterial="plastic">
                  <a:bevelT w="25400" h="50800"/>
                  <a:bevelB w="38100" h="38100"/>
                  <a:contourClr>
                    <a:schemeClr val="bg1">
                      <a:lumMod val="8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rapezoid 8" descr="Graphics Designer: Eldrich L. Frazier&#10;U.S. Geological Survey&#10;Http://www.usgs.gov" title="Computer Monitor"/>
                <p:cNvSpPr/>
                <p:nvPr/>
              </p:nvSpPr>
              <p:spPr>
                <a:xfrm>
                  <a:off x="3276600" y="5896724"/>
                  <a:ext cx="2387600" cy="740966"/>
                </a:xfrm>
                <a:custGeom>
                  <a:avLst/>
                  <a:gdLst>
                    <a:gd name="connsiteX0" fmla="*/ 0 w 2280992"/>
                    <a:gd name="connsiteY0" fmla="*/ 502406 h 502406"/>
                    <a:gd name="connsiteX1" fmla="*/ 281166 w 2280992"/>
                    <a:gd name="connsiteY1" fmla="*/ 0 h 502406"/>
                    <a:gd name="connsiteX2" fmla="*/ 1999826 w 2280992"/>
                    <a:gd name="connsiteY2" fmla="*/ 0 h 502406"/>
                    <a:gd name="connsiteX3" fmla="*/ 2280992 w 2280992"/>
                    <a:gd name="connsiteY3" fmla="*/ 502406 h 502406"/>
                    <a:gd name="connsiteX4" fmla="*/ 0 w 2280992"/>
                    <a:gd name="connsiteY4" fmla="*/ 502406 h 502406"/>
                    <a:gd name="connsiteX0" fmla="*/ 149642 w 2430634"/>
                    <a:gd name="connsiteY0" fmla="*/ 502406 h 502406"/>
                    <a:gd name="connsiteX1" fmla="*/ 430808 w 2430634"/>
                    <a:gd name="connsiteY1" fmla="*/ 0 h 502406"/>
                    <a:gd name="connsiteX2" fmla="*/ 2149468 w 2430634"/>
                    <a:gd name="connsiteY2" fmla="*/ 0 h 502406"/>
                    <a:gd name="connsiteX3" fmla="*/ 2430634 w 2430634"/>
                    <a:gd name="connsiteY3" fmla="*/ 502406 h 502406"/>
                    <a:gd name="connsiteX4" fmla="*/ 149642 w 2430634"/>
                    <a:gd name="connsiteY4" fmla="*/ 502406 h 502406"/>
                    <a:gd name="connsiteX0" fmla="*/ 149642 w 2580276"/>
                    <a:gd name="connsiteY0" fmla="*/ 502406 h 502406"/>
                    <a:gd name="connsiteX1" fmla="*/ 430808 w 2580276"/>
                    <a:gd name="connsiteY1" fmla="*/ 0 h 502406"/>
                    <a:gd name="connsiteX2" fmla="*/ 2149468 w 2580276"/>
                    <a:gd name="connsiteY2" fmla="*/ 0 h 502406"/>
                    <a:gd name="connsiteX3" fmla="*/ 2430634 w 2580276"/>
                    <a:gd name="connsiteY3" fmla="*/ 502406 h 502406"/>
                    <a:gd name="connsiteX4" fmla="*/ 149642 w 2580276"/>
                    <a:gd name="connsiteY4" fmla="*/ 502406 h 502406"/>
                    <a:gd name="connsiteX0" fmla="*/ 149642 w 2580276"/>
                    <a:gd name="connsiteY0" fmla="*/ 502406 h 541352"/>
                    <a:gd name="connsiteX1" fmla="*/ 430808 w 2580276"/>
                    <a:gd name="connsiteY1" fmla="*/ 0 h 541352"/>
                    <a:gd name="connsiteX2" fmla="*/ 2149468 w 2580276"/>
                    <a:gd name="connsiteY2" fmla="*/ 0 h 541352"/>
                    <a:gd name="connsiteX3" fmla="*/ 2430634 w 2580276"/>
                    <a:gd name="connsiteY3" fmla="*/ 502406 h 541352"/>
                    <a:gd name="connsiteX4" fmla="*/ 149642 w 2580276"/>
                    <a:gd name="connsiteY4" fmla="*/ 502406 h 541352"/>
                    <a:gd name="connsiteX0" fmla="*/ 177821 w 2608455"/>
                    <a:gd name="connsiteY0" fmla="*/ 502406 h 504860"/>
                    <a:gd name="connsiteX1" fmla="*/ 458987 w 2608455"/>
                    <a:gd name="connsiteY1" fmla="*/ 0 h 504860"/>
                    <a:gd name="connsiteX2" fmla="*/ 2177647 w 2608455"/>
                    <a:gd name="connsiteY2" fmla="*/ 0 h 504860"/>
                    <a:gd name="connsiteX3" fmla="*/ 2458813 w 2608455"/>
                    <a:gd name="connsiteY3" fmla="*/ 502406 h 504860"/>
                    <a:gd name="connsiteX4" fmla="*/ 177821 w 2608455"/>
                    <a:gd name="connsiteY4" fmla="*/ 502406 h 5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455" h="504860">
                      <a:moveTo>
                        <a:pt x="177821" y="502406"/>
                      </a:moveTo>
                      <a:cubicBezTo>
                        <a:pt x="-218983" y="507572"/>
                        <a:pt x="125683" y="83734"/>
                        <a:pt x="458987" y="0"/>
                      </a:cubicBezTo>
                      <a:lnTo>
                        <a:pt x="2177647" y="0"/>
                      </a:lnTo>
                      <a:cubicBezTo>
                        <a:pt x="2510951" y="83734"/>
                        <a:pt x="2792117" y="494872"/>
                        <a:pt x="2458813" y="502406"/>
                      </a:cubicBezTo>
                      <a:cubicBezTo>
                        <a:pt x="2125509" y="509940"/>
                        <a:pt x="574625" y="497240"/>
                        <a:pt x="177821" y="502406"/>
                      </a:cubicBezTo>
                      <a:close/>
                    </a:path>
                  </a:pathLst>
                </a:custGeom>
                <a:gradFill flip="none" rotWithShape="1">
                  <a:gsLst>
                    <a:gs pos="3000">
                      <a:schemeClr val="bg1">
                        <a:lumMod val="85000"/>
                      </a:schemeClr>
                    </a:gs>
                    <a:gs pos="66000">
                      <a:schemeClr val="bg1">
                        <a:lumMod val="85000"/>
                      </a:schemeClr>
                    </a:gs>
                    <a:gs pos="83000">
                      <a:schemeClr val="bg1">
                        <a:lumMod val="50000"/>
                      </a:schemeClr>
                    </a:gs>
                    <a:gs pos="100000">
                      <a:schemeClr val="tx1">
                        <a:lumMod val="75000"/>
                        <a:lumOff val="25000"/>
                      </a:schemeClr>
                    </a:gs>
                  </a:gsLst>
                  <a:lin ang="16200000" scaled="0"/>
                  <a:tileRect/>
                </a:gradFill>
                <a:ln>
                  <a:noFill/>
                </a:ln>
                <a:effectLst>
                  <a:outerShdw blurRad="815975" dist="304800" dir="10800000" sx="139000" sy="139000" algn="tl" rotWithShape="0">
                    <a:srgbClr val="000000">
                      <a:alpha val="38000"/>
                    </a:srgbClr>
                  </a:outerShdw>
                </a:effectLst>
                <a:scene3d>
                  <a:camera prst="perspectiveFront" fov="2700000">
                    <a:rot lat="18373457" lon="1025304" rev="20764300"/>
                  </a:camera>
                  <a:lightRig rig="threePt" dir="t">
                    <a:rot lat="0" lon="0" rev="17160000"/>
                  </a:lightRig>
                </a:scene3d>
                <a:sp3d prstMaterial="plastic">
                  <a:bevelT w="6350" h="50800"/>
                  <a:bevelB w="38100" h="25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1" name="Group 30"/>
              <p:cNvGrpSpPr/>
              <p:nvPr/>
            </p:nvGrpSpPr>
            <p:grpSpPr>
              <a:xfrm>
                <a:off x="850749" y="2514600"/>
                <a:ext cx="5245251" cy="3306114"/>
                <a:chOff x="850749" y="197264"/>
                <a:chExt cx="7373149" cy="5055278"/>
              </a:xfrm>
            </p:grpSpPr>
            <p:sp>
              <p:nvSpPr>
                <p:cNvPr id="32" name="Round Same Side Corner Rectangle 31" descr="Graphics Designer: Eldrich L. Frazier&#10;U.S. Geological Survey&#10;Http://www.usgs.gov" title="Computer Monitor"/>
                <p:cNvSpPr/>
                <p:nvPr/>
              </p:nvSpPr>
              <p:spPr>
                <a:xfrm>
                  <a:off x="850749" y="197264"/>
                  <a:ext cx="7373149" cy="4389684"/>
                </a:xfrm>
                <a:prstGeom prst="round2SameRect">
                  <a:avLst>
                    <a:gd name="adj1" fmla="val 4027"/>
                    <a:gd name="adj2" fmla="val 0"/>
                  </a:avLst>
                </a:prstGeom>
                <a:solidFill>
                  <a:srgbClr val="000000"/>
                </a:solidFill>
                <a:ln>
                  <a:noFill/>
                </a:ln>
                <a:scene3d>
                  <a:camera prst="orthographicFront">
                    <a:rot lat="0" lon="0" rev="0"/>
                  </a:camera>
                  <a:lightRig rig="contrasting" dir="t"/>
                </a:scene3d>
                <a:sp3d prstMaterial="plastic">
                  <a:bevelT w="209550" h="114300" prst="slop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ound Same Side Corner Rectangle 32" descr="Graphics Designer: Eldrich L. Frazier&#10;U.S. Geological Survey&#10;Http://www.usgs.gov" title="Computer Monitor"/>
                <p:cNvSpPr/>
                <p:nvPr/>
              </p:nvSpPr>
              <p:spPr>
                <a:xfrm flipV="1">
                  <a:off x="850749" y="4525696"/>
                  <a:ext cx="7373149" cy="726846"/>
                </a:xfrm>
                <a:prstGeom prst="round2SameRect">
                  <a:avLst/>
                </a:prstGeom>
                <a:gradFill flip="none" rotWithShape="1">
                  <a:gsLst>
                    <a:gs pos="33000">
                      <a:srgbClr val="D9D9D9"/>
                    </a:gs>
                    <a:gs pos="0">
                      <a:schemeClr val="bg1">
                        <a:lumMod val="50000"/>
                      </a:schemeClr>
                    </a:gs>
                    <a:gs pos="100000">
                      <a:schemeClr val="bg1">
                        <a:lumMod val="85000"/>
                      </a:schemeClr>
                    </a:gs>
                  </a:gsLst>
                  <a:lin ang="0" scaled="0"/>
                  <a:tileRect/>
                </a:gradFill>
                <a:ln>
                  <a:noFill/>
                </a:ln>
                <a:scene3d>
                  <a:camera prst="orthographicFront">
                    <a:rot lat="0" lon="0" rev="0"/>
                  </a:camera>
                  <a:lightRig rig="brightRoom" dir="t"/>
                </a:scene3d>
                <a:sp3d prstMaterial="plastic">
                  <a:bevelT w="25400" h="25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29" name="Round Same Side Corner Rectangle 28" descr="Graphics Designer: Eldrich L. Frazier&#10;U.S. Geological Survey&#10;Http://www.usgs.gov&#10;" title="Computer Monitor"/>
            <p:cNvSpPr/>
            <p:nvPr/>
          </p:nvSpPr>
          <p:spPr>
            <a:xfrm>
              <a:off x="850748" y="2514600"/>
              <a:ext cx="5245251" cy="579977"/>
            </a:xfrm>
            <a:prstGeom prst="round2SameRect">
              <a:avLst/>
            </a:prstGeom>
            <a:gradFill flip="none" rotWithShape="1">
              <a:gsLst>
                <a:gs pos="100000">
                  <a:schemeClr val="bg1">
                    <a:lumMod val="95000"/>
                    <a:alpha val="3000"/>
                  </a:schemeClr>
                </a:gs>
                <a:gs pos="14000">
                  <a:schemeClr val="bg1">
                    <a:lumMod val="75000"/>
                    <a:alpha val="7000"/>
                  </a:schemeClr>
                </a:gs>
                <a:gs pos="95000">
                  <a:schemeClr val="bg1">
                    <a:lumMod val="95000"/>
                    <a:alpha val="32000"/>
                  </a:schemeClr>
                </a:gs>
              </a:gsLst>
              <a:lin ang="16200000" scaled="0"/>
              <a:tileRect/>
            </a:gradFill>
            <a:ln>
              <a:noFill/>
            </a:ln>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82" name="Picture 81"/>
          <p:cNvPicPr>
            <a:picLocks noChangeAspect="1"/>
          </p:cNvPicPr>
          <p:nvPr/>
        </p:nvPicPr>
        <p:blipFill rotWithShape="1">
          <a:blip r:embed="rId6">
            <a:alphaModFix/>
            <a:extLst>
              <a:ext uri="{28A0092B-C50C-407E-A947-70E740481C1C}">
                <a14:useLocalDpi xmlns:a14="http://schemas.microsoft.com/office/drawing/2010/main" val="0"/>
              </a:ext>
            </a:extLst>
          </a:blip>
          <a:srcRect t="37636"/>
          <a:stretch/>
        </p:blipFill>
        <p:spPr>
          <a:xfrm>
            <a:off x="6811329" y="5131784"/>
            <a:ext cx="1548257" cy="867781"/>
          </a:xfrm>
          <a:prstGeom prst="rect">
            <a:avLst/>
          </a:prstGeom>
          <a:ln>
            <a:solidFill>
              <a:schemeClr val="bg2">
                <a:lumMod val="50000"/>
              </a:schemeClr>
            </a:solidFill>
          </a:ln>
          <a:effectLst>
            <a:outerShdw blurRad="50800" dist="76200" dir="2700000" algn="tl" rotWithShape="0">
              <a:prstClr val="black">
                <a:alpha val="40000"/>
              </a:prstClr>
            </a:outerShdw>
          </a:effectLst>
        </p:spPr>
      </p:pic>
      <p:sp>
        <p:nvSpPr>
          <p:cNvPr id="26" name="Round Same Side Corner Rectangle 25" descr="Graphics Designer: Eldrich L. Frazier&#10;U.S. Geological Survey&#10;Http://www.usgs.gov" title="Iphone-Black"/>
          <p:cNvSpPr/>
          <p:nvPr/>
        </p:nvSpPr>
        <p:spPr>
          <a:xfrm rot="5400000">
            <a:off x="7733425" y="5862794"/>
            <a:ext cx="556329" cy="837231"/>
          </a:xfrm>
          <a:prstGeom prst="round2SameRect">
            <a:avLst>
              <a:gd name="adj1" fmla="val 11853"/>
              <a:gd name="adj2" fmla="val 11178"/>
            </a:avLst>
          </a:prstGeom>
          <a:solidFill>
            <a:schemeClr val="tx1">
              <a:lumMod val="95000"/>
              <a:lumOff val="5000"/>
            </a:schemeClr>
          </a:solidFill>
          <a:ln w="28575">
            <a:gradFill flip="none" rotWithShape="1">
              <a:gsLst>
                <a:gs pos="0">
                  <a:schemeClr val="tx1">
                    <a:lumMod val="95000"/>
                    <a:lumOff val="5000"/>
                  </a:schemeClr>
                </a:gs>
                <a:gs pos="82000">
                  <a:srgbClr val="FFFFFF">
                    <a:alpha val="88000"/>
                  </a:srgbClr>
                </a:gs>
                <a:gs pos="100000">
                  <a:schemeClr val="tx1">
                    <a:lumMod val="50000"/>
                    <a:lumOff val="50000"/>
                  </a:schemeClr>
                </a:gs>
                <a:gs pos="73000">
                  <a:schemeClr val="bg1">
                    <a:lumMod val="75000"/>
                    <a:alpha val="88000"/>
                  </a:schemeClr>
                </a:gs>
              </a:gsLst>
              <a:path path="rect">
                <a:fillToRect l="100000" t="100000"/>
              </a:path>
              <a:tileRect r="-100000" b="-100000"/>
            </a:gradFill>
          </a:ln>
          <a:effectLst>
            <a:glow rad="12700">
              <a:schemeClr val="bg1">
                <a:alpha val="2000"/>
              </a:schemeClr>
            </a:glow>
            <a:outerShdw blurRad="1089025" dist="38100" dir="1320000" sx="102000" sy="102000" algn="tl" rotWithShape="0">
              <a:srgbClr val="000000">
                <a:alpha val="43000"/>
              </a:srgbClr>
            </a:outerShdw>
          </a:effectLst>
          <a:scene3d>
            <a:camera prst="perspectiveFront">
              <a:rot lat="0" lon="21594000" rev="5430700"/>
            </a:camera>
            <a:lightRig rig="threePt" dir="t">
              <a:rot lat="0" lon="0" rev="13680000"/>
            </a:lightRig>
          </a:scene3d>
          <a:sp3d prstMaterial="metal">
            <a:bevelT w="241300" h="6350" prst="hardEdge"/>
            <a:bevelB h="14605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78868" y="5959429"/>
            <a:ext cx="465432" cy="660899"/>
          </a:xfrm>
          <a:prstGeom prst="rect">
            <a:avLst/>
          </a:prstGeom>
          <a:scene3d>
            <a:camera prst="orthographicFront">
              <a:rot lat="0" lon="0" rev="0"/>
            </a:camera>
            <a:lightRig rig="threePt" dir="t"/>
          </a:scene3d>
        </p:spPr>
      </p:pic>
      <p:grpSp>
        <p:nvGrpSpPr>
          <p:cNvPr id="36" name="Group 35" descr="Presentation Author/Graphics:&#10;Eldrich L. Frazier&#10;Federal Geographic Data Committee&#10;http://www.fgdc.gov"/>
          <p:cNvGrpSpPr/>
          <p:nvPr/>
        </p:nvGrpSpPr>
        <p:grpSpPr>
          <a:xfrm>
            <a:off x="8441277" y="5110492"/>
            <a:ext cx="2894875" cy="1668245"/>
            <a:chOff x="2545957" y="251004"/>
            <a:chExt cx="6080453" cy="3468102"/>
          </a:xfrm>
        </p:grpSpPr>
        <p:grpSp>
          <p:nvGrpSpPr>
            <p:cNvPr id="37" name="Group 36"/>
            <p:cNvGrpSpPr/>
            <p:nvPr/>
          </p:nvGrpSpPr>
          <p:grpSpPr>
            <a:xfrm>
              <a:off x="5040129" y="251004"/>
              <a:ext cx="3586281" cy="3078606"/>
              <a:chOff x="1117994" y="2994945"/>
              <a:chExt cx="4339395" cy="3731644"/>
            </a:xfrm>
          </p:grpSpPr>
          <p:grpSp>
            <p:nvGrpSpPr>
              <p:cNvPr id="48" name="Group 47" descr="Graphics Designer: Eldrich L. Frazier&#10;U.S. Geological Survey&#10;Http://www.usgs.gov" title="Computer Monitor"/>
              <p:cNvGrpSpPr/>
              <p:nvPr/>
            </p:nvGrpSpPr>
            <p:grpSpPr>
              <a:xfrm>
                <a:off x="1117994" y="2994945"/>
                <a:ext cx="4339395" cy="3731644"/>
                <a:chOff x="1173781" y="2514600"/>
                <a:chExt cx="5245252" cy="4211990"/>
              </a:xfrm>
            </p:grpSpPr>
            <p:grpSp>
              <p:nvGrpSpPr>
                <p:cNvPr id="55" name="Group 54"/>
                <p:cNvGrpSpPr/>
                <p:nvPr/>
              </p:nvGrpSpPr>
              <p:grpSpPr>
                <a:xfrm>
                  <a:off x="1173781" y="2514600"/>
                  <a:ext cx="5245251" cy="4211990"/>
                  <a:chOff x="1173781" y="2514600"/>
                  <a:chExt cx="5245251" cy="4211990"/>
                </a:xfrm>
              </p:grpSpPr>
              <p:grpSp>
                <p:nvGrpSpPr>
                  <p:cNvPr id="57" name="Group 56"/>
                  <p:cNvGrpSpPr/>
                  <p:nvPr/>
                </p:nvGrpSpPr>
                <p:grpSpPr>
                  <a:xfrm>
                    <a:off x="2899531" y="5835855"/>
                    <a:ext cx="1698536" cy="890735"/>
                    <a:chOff x="3730683" y="5275694"/>
                    <a:chExt cx="2387600" cy="1361996"/>
                  </a:xfrm>
                </p:grpSpPr>
                <p:sp>
                  <p:nvSpPr>
                    <p:cNvPr id="61" name="Trapezoid 60" descr="Graphics Designer: Eldrich L. Frazier&#10;U.S. Geological Survey&#10;Http://www.usgs.gov" title="Computer Monitor"/>
                    <p:cNvSpPr/>
                    <p:nvPr/>
                  </p:nvSpPr>
                  <p:spPr>
                    <a:xfrm>
                      <a:off x="4213281" y="5275694"/>
                      <a:ext cx="1574188" cy="813713"/>
                    </a:xfrm>
                    <a:prstGeom prst="trapezoid">
                      <a:avLst>
                        <a:gd name="adj" fmla="val 11363"/>
                      </a:avLst>
                    </a:prstGeom>
                    <a:gradFill flip="none" rotWithShape="1">
                      <a:gsLst>
                        <a:gs pos="20000">
                          <a:schemeClr val="bg1"/>
                        </a:gs>
                        <a:gs pos="100000">
                          <a:schemeClr val="tx1"/>
                        </a:gs>
                        <a:gs pos="13000">
                          <a:schemeClr val="bg1">
                            <a:lumMod val="65000"/>
                          </a:schemeClr>
                        </a:gs>
                        <a:gs pos="24000">
                          <a:srgbClr val="FFFFFF"/>
                        </a:gs>
                        <a:gs pos="72000">
                          <a:schemeClr val="bg1">
                            <a:lumMod val="50000"/>
                          </a:schemeClr>
                        </a:gs>
                        <a:gs pos="84000">
                          <a:schemeClr val="bg1">
                            <a:lumMod val="50000"/>
                          </a:schemeClr>
                        </a:gs>
                        <a:gs pos="0">
                          <a:schemeClr val="tx1"/>
                        </a:gs>
                      </a:gsLst>
                      <a:lin ang="16200000" scaled="0"/>
                      <a:tileRect/>
                    </a:gradFill>
                    <a:ln>
                      <a:noFill/>
                    </a:ln>
                    <a:effectLst/>
                    <a:scene3d>
                      <a:camera prst="perspectiveFront">
                        <a:rot lat="0" lon="900000" rev="0"/>
                      </a:camera>
                      <a:lightRig rig="threePt" dir="t">
                        <a:rot lat="0" lon="0" rev="17100000"/>
                      </a:lightRig>
                    </a:scene3d>
                    <a:sp3d prstMaterial="plastic">
                      <a:bevelT w="25400" h="50800"/>
                      <a:bevelB w="38100" h="38100"/>
                      <a:contourClr>
                        <a:schemeClr val="bg1">
                          <a:lumMod val="8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62" name="Trapezoid 8" descr="Graphics Designer: Eldrich L. Frazier&#10;U.S. Geological Survey&#10;Http://www.usgs.gov" title="Computer Monitor"/>
                    <p:cNvSpPr/>
                    <p:nvPr/>
                  </p:nvSpPr>
                  <p:spPr>
                    <a:xfrm>
                      <a:off x="3730683" y="5896724"/>
                      <a:ext cx="2387600" cy="740966"/>
                    </a:xfrm>
                    <a:custGeom>
                      <a:avLst/>
                      <a:gdLst>
                        <a:gd name="connsiteX0" fmla="*/ 0 w 2280992"/>
                        <a:gd name="connsiteY0" fmla="*/ 502406 h 502406"/>
                        <a:gd name="connsiteX1" fmla="*/ 281166 w 2280992"/>
                        <a:gd name="connsiteY1" fmla="*/ 0 h 502406"/>
                        <a:gd name="connsiteX2" fmla="*/ 1999826 w 2280992"/>
                        <a:gd name="connsiteY2" fmla="*/ 0 h 502406"/>
                        <a:gd name="connsiteX3" fmla="*/ 2280992 w 2280992"/>
                        <a:gd name="connsiteY3" fmla="*/ 502406 h 502406"/>
                        <a:gd name="connsiteX4" fmla="*/ 0 w 2280992"/>
                        <a:gd name="connsiteY4" fmla="*/ 502406 h 502406"/>
                        <a:gd name="connsiteX0" fmla="*/ 149642 w 2430634"/>
                        <a:gd name="connsiteY0" fmla="*/ 502406 h 502406"/>
                        <a:gd name="connsiteX1" fmla="*/ 430808 w 2430634"/>
                        <a:gd name="connsiteY1" fmla="*/ 0 h 502406"/>
                        <a:gd name="connsiteX2" fmla="*/ 2149468 w 2430634"/>
                        <a:gd name="connsiteY2" fmla="*/ 0 h 502406"/>
                        <a:gd name="connsiteX3" fmla="*/ 2430634 w 2430634"/>
                        <a:gd name="connsiteY3" fmla="*/ 502406 h 502406"/>
                        <a:gd name="connsiteX4" fmla="*/ 149642 w 2430634"/>
                        <a:gd name="connsiteY4" fmla="*/ 502406 h 502406"/>
                        <a:gd name="connsiteX0" fmla="*/ 149642 w 2580276"/>
                        <a:gd name="connsiteY0" fmla="*/ 502406 h 502406"/>
                        <a:gd name="connsiteX1" fmla="*/ 430808 w 2580276"/>
                        <a:gd name="connsiteY1" fmla="*/ 0 h 502406"/>
                        <a:gd name="connsiteX2" fmla="*/ 2149468 w 2580276"/>
                        <a:gd name="connsiteY2" fmla="*/ 0 h 502406"/>
                        <a:gd name="connsiteX3" fmla="*/ 2430634 w 2580276"/>
                        <a:gd name="connsiteY3" fmla="*/ 502406 h 502406"/>
                        <a:gd name="connsiteX4" fmla="*/ 149642 w 2580276"/>
                        <a:gd name="connsiteY4" fmla="*/ 502406 h 502406"/>
                        <a:gd name="connsiteX0" fmla="*/ 149642 w 2580276"/>
                        <a:gd name="connsiteY0" fmla="*/ 502406 h 541352"/>
                        <a:gd name="connsiteX1" fmla="*/ 430808 w 2580276"/>
                        <a:gd name="connsiteY1" fmla="*/ 0 h 541352"/>
                        <a:gd name="connsiteX2" fmla="*/ 2149468 w 2580276"/>
                        <a:gd name="connsiteY2" fmla="*/ 0 h 541352"/>
                        <a:gd name="connsiteX3" fmla="*/ 2430634 w 2580276"/>
                        <a:gd name="connsiteY3" fmla="*/ 502406 h 541352"/>
                        <a:gd name="connsiteX4" fmla="*/ 149642 w 2580276"/>
                        <a:gd name="connsiteY4" fmla="*/ 502406 h 541352"/>
                        <a:gd name="connsiteX0" fmla="*/ 177821 w 2608455"/>
                        <a:gd name="connsiteY0" fmla="*/ 502406 h 504860"/>
                        <a:gd name="connsiteX1" fmla="*/ 458987 w 2608455"/>
                        <a:gd name="connsiteY1" fmla="*/ 0 h 504860"/>
                        <a:gd name="connsiteX2" fmla="*/ 2177647 w 2608455"/>
                        <a:gd name="connsiteY2" fmla="*/ 0 h 504860"/>
                        <a:gd name="connsiteX3" fmla="*/ 2458813 w 2608455"/>
                        <a:gd name="connsiteY3" fmla="*/ 502406 h 504860"/>
                        <a:gd name="connsiteX4" fmla="*/ 177821 w 2608455"/>
                        <a:gd name="connsiteY4" fmla="*/ 502406 h 5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455" h="504860">
                          <a:moveTo>
                            <a:pt x="177821" y="502406"/>
                          </a:moveTo>
                          <a:cubicBezTo>
                            <a:pt x="-218983" y="507572"/>
                            <a:pt x="125683" y="83734"/>
                            <a:pt x="458987" y="0"/>
                          </a:cubicBezTo>
                          <a:lnTo>
                            <a:pt x="2177647" y="0"/>
                          </a:lnTo>
                          <a:cubicBezTo>
                            <a:pt x="2510951" y="83734"/>
                            <a:pt x="2792117" y="494872"/>
                            <a:pt x="2458813" y="502406"/>
                          </a:cubicBezTo>
                          <a:cubicBezTo>
                            <a:pt x="2125509" y="509940"/>
                            <a:pt x="574625" y="497240"/>
                            <a:pt x="177821" y="502406"/>
                          </a:cubicBezTo>
                          <a:close/>
                        </a:path>
                      </a:pathLst>
                    </a:custGeom>
                    <a:gradFill flip="none" rotWithShape="1">
                      <a:gsLst>
                        <a:gs pos="3000">
                          <a:schemeClr val="bg1">
                            <a:lumMod val="85000"/>
                          </a:schemeClr>
                        </a:gs>
                        <a:gs pos="66000">
                          <a:schemeClr val="bg1">
                            <a:lumMod val="85000"/>
                          </a:schemeClr>
                        </a:gs>
                        <a:gs pos="83000">
                          <a:schemeClr val="bg1">
                            <a:lumMod val="50000"/>
                          </a:schemeClr>
                        </a:gs>
                        <a:gs pos="100000">
                          <a:schemeClr val="tx1">
                            <a:lumMod val="75000"/>
                            <a:lumOff val="25000"/>
                          </a:schemeClr>
                        </a:gs>
                      </a:gsLst>
                      <a:lin ang="16200000" scaled="0"/>
                      <a:tileRect/>
                    </a:gradFill>
                    <a:ln>
                      <a:noFill/>
                    </a:ln>
                    <a:effectLst>
                      <a:outerShdw blurRad="815975" dist="304800" dir="10800000" sx="139000" sy="139000" algn="tl" rotWithShape="0">
                        <a:srgbClr val="000000">
                          <a:alpha val="38000"/>
                        </a:srgbClr>
                      </a:outerShdw>
                    </a:effectLst>
                    <a:scene3d>
                      <a:camera prst="perspectiveFront" fov="2700000">
                        <a:rot lat="18373457" lon="1025304" rev="20764300"/>
                      </a:camera>
                      <a:lightRig rig="threePt" dir="t">
                        <a:rot lat="0" lon="0" rev="17160000"/>
                      </a:lightRig>
                    </a:scene3d>
                    <a:sp3d prstMaterial="plastic">
                      <a:bevelT w="6350" h="50800"/>
                      <a:bevelB w="38100" h="25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grpSp>
              <p:grpSp>
                <p:nvGrpSpPr>
                  <p:cNvPr id="58" name="Group 57"/>
                  <p:cNvGrpSpPr/>
                  <p:nvPr/>
                </p:nvGrpSpPr>
                <p:grpSpPr>
                  <a:xfrm>
                    <a:off x="1173781" y="2514600"/>
                    <a:ext cx="5245251" cy="3306114"/>
                    <a:chOff x="1304830" y="197264"/>
                    <a:chExt cx="7373150" cy="5055278"/>
                  </a:xfrm>
                </p:grpSpPr>
                <p:sp>
                  <p:nvSpPr>
                    <p:cNvPr id="59" name="Round Same Side Corner Rectangle 58" descr="Graphics Designer: Eldrich L. Frazier&#10;U.S. Geological Survey&#10;Http://www.usgs.gov" title="Computer Monitor"/>
                    <p:cNvSpPr/>
                    <p:nvPr/>
                  </p:nvSpPr>
                  <p:spPr>
                    <a:xfrm>
                      <a:off x="1304830" y="197264"/>
                      <a:ext cx="7373149" cy="4389684"/>
                    </a:xfrm>
                    <a:prstGeom prst="round2SameRect">
                      <a:avLst>
                        <a:gd name="adj1" fmla="val 4027"/>
                        <a:gd name="adj2" fmla="val 0"/>
                      </a:avLst>
                    </a:prstGeom>
                    <a:solidFill>
                      <a:srgbClr val="000000"/>
                    </a:solidFill>
                    <a:ln>
                      <a:noFill/>
                    </a:ln>
                    <a:scene3d>
                      <a:camera prst="orthographicFront">
                        <a:rot lat="0" lon="0" rev="0"/>
                      </a:camera>
                      <a:lightRig rig="contrasting" dir="t"/>
                    </a:scene3d>
                    <a:sp3d prstMaterial="plastic">
                      <a:bevelT w="209550" h="114300" prst="slop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60" name="Round Same Side Corner Rectangle 59" descr="Graphics Designer: Eldrich L. Frazier&#10;U.S. Geological Survey&#10;Http://www.usgs.gov" title="Computer Monitor"/>
                    <p:cNvSpPr/>
                    <p:nvPr/>
                  </p:nvSpPr>
                  <p:spPr>
                    <a:xfrm flipV="1">
                      <a:off x="1304831" y="4525695"/>
                      <a:ext cx="7373149" cy="726847"/>
                    </a:xfrm>
                    <a:prstGeom prst="round2SameRect">
                      <a:avLst/>
                    </a:prstGeom>
                    <a:gradFill flip="none" rotWithShape="1">
                      <a:gsLst>
                        <a:gs pos="33000">
                          <a:srgbClr val="D9D9D9"/>
                        </a:gs>
                        <a:gs pos="0">
                          <a:schemeClr val="bg1">
                            <a:lumMod val="50000"/>
                          </a:schemeClr>
                        </a:gs>
                        <a:gs pos="100000">
                          <a:schemeClr val="bg1">
                            <a:lumMod val="85000"/>
                          </a:schemeClr>
                        </a:gs>
                      </a:gsLst>
                      <a:lin ang="0" scaled="0"/>
                      <a:tileRect/>
                    </a:gradFill>
                    <a:ln>
                      <a:noFill/>
                    </a:ln>
                    <a:scene3d>
                      <a:camera prst="orthographicFront">
                        <a:rot lat="0" lon="0" rev="0"/>
                      </a:camera>
                      <a:lightRig rig="brightRoom" dir="t"/>
                    </a:scene3d>
                    <a:sp3d prstMaterial="plastic">
                      <a:bevelT w="25400" h="25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grpSp>
            </p:grpSp>
            <p:sp>
              <p:nvSpPr>
                <p:cNvPr id="56" name="Round Same Side Corner Rectangle 55" descr="Graphics Designer: Eldrich L. Frazier&#10;U.S. Geological Survey&#10;Http://www.usgs.gov&#10;" title="Computer Monitor"/>
                <p:cNvSpPr/>
                <p:nvPr/>
              </p:nvSpPr>
              <p:spPr>
                <a:xfrm>
                  <a:off x="1173781" y="2514600"/>
                  <a:ext cx="5245252" cy="579977"/>
                </a:xfrm>
                <a:prstGeom prst="round2SameRect">
                  <a:avLst/>
                </a:prstGeom>
                <a:gradFill flip="none" rotWithShape="1">
                  <a:gsLst>
                    <a:gs pos="100000">
                      <a:schemeClr val="bg1">
                        <a:lumMod val="95000"/>
                        <a:alpha val="3000"/>
                      </a:schemeClr>
                    </a:gs>
                    <a:gs pos="14000">
                      <a:schemeClr val="bg1">
                        <a:lumMod val="75000"/>
                        <a:alpha val="7000"/>
                      </a:schemeClr>
                    </a:gs>
                    <a:gs pos="95000">
                      <a:schemeClr val="bg1">
                        <a:lumMod val="95000"/>
                        <a:alpha val="32000"/>
                      </a:schemeClr>
                    </a:gs>
                  </a:gsLst>
                  <a:lin ang="16200000" scaled="0"/>
                  <a:tileRect/>
                </a:gradFill>
                <a:ln>
                  <a:noFill/>
                </a:ln>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grpSp>
          <p:pic>
            <p:nvPicPr>
              <p:cNvPr id="52" name="Picture 5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30525" y="3234106"/>
                <a:ext cx="3846813" cy="2108415"/>
              </a:xfrm>
              <a:prstGeom prst="rect">
                <a:avLst/>
              </a:prstGeom>
            </p:spPr>
          </p:pic>
        </p:grpSp>
        <p:grpSp>
          <p:nvGrpSpPr>
            <p:cNvPr id="38" name="Group 37"/>
            <p:cNvGrpSpPr/>
            <p:nvPr/>
          </p:nvGrpSpPr>
          <p:grpSpPr>
            <a:xfrm>
              <a:off x="2545957" y="1404309"/>
              <a:ext cx="3592086" cy="2314797"/>
              <a:chOff x="4902204" y="1976666"/>
              <a:chExt cx="4346424" cy="2805812"/>
            </a:xfrm>
          </p:grpSpPr>
          <p:sp>
            <p:nvSpPr>
              <p:cNvPr id="40" name="Round Same Side Corner Rectangle 39" descr="Graphics Designer: Eldrich L. Frazier&#10;U.S. Geological Survey&#10;Http://www.usgs.gov" title="Computer Monitor"/>
              <p:cNvSpPr/>
              <p:nvPr/>
            </p:nvSpPr>
            <p:spPr>
              <a:xfrm>
                <a:off x="5334919" y="1976666"/>
                <a:ext cx="3536146" cy="2216279"/>
              </a:xfrm>
              <a:prstGeom prst="round2SameRect">
                <a:avLst>
                  <a:gd name="adj1" fmla="val 4027"/>
                  <a:gd name="adj2" fmla="val 0"/>
                </a:avLst>
              </a:prstGeom>
              <a:gradFill flip="none" rotWithShape="1">
                <a:gsLst>
                  <a:gs pos="98000">
                    <a:srgbClr val="000000"/>
                  </a:gs>
                  <a:gs pos="100000">
                    <a:schemeClr val="bg1">
                      <a:lumMod val="65000"/>
                    </a:schemeClr>
                  </a:gs>
                </a:gsLst>
                <a:path path="shape">
                  <a:fillToRect l="50000" t="50000" r="50000" b="50000"/>
                </a:path>
                <a:tileRect/>
              </a:gradFill>
              <a:ln>
                <a:noFill/>
              </a:ln>
              <a:scene3d>
                <a:camera prst="orthographicFront">
                  <a:rot lat="0" lon="0" rev="0"/>
                </a:camera>
                <a:lightRig rig="contrasting" dir="t"/>
              </a:scene3d>
              <a:sp3d prstMaterial="plastic">
                <a:bevelT w="165100" h="95250" prst="slop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41" name="Rectangle 40"/>
              <p:cNvSpPr/>
              <p:nvPr/>
            </p:nvSpPr>
            <p:spPr>
              <a:xfrm>
                <a:off x="5279333" y="4194525"/>
                <a:ext cx="3591721" cy="620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42" name="Rectangle 41"/>
              <p:cNvSpPr/>
              <p:nvPr/>
            </p:nvSpPr>
            <p:spPr>
              <a:xfrm>
                <a:off x="4902204" y="4221487"/>
                <a:ext cx="4345981" cy="89587"/>
              </a:xfrm>
              <a:prstGeom prst="rect">
                <a:avLst/>
              </a:prstGeom>
              <a:gradFill flip="none" rotWithShape="1">
                <a:gsLst>
                  <a:gs pos="45000">
                    <a:schemeClr val="bg1">
                      <a:lumMod val="85000"/>
                    </a:schemeClr>
                  </a:gs>
                  <a:gs pos="98000">
                    <a:srgbClr val="FFFFFF"/>
                  </a:gs>
                  <a:gs pos="2000">
                    <a:schemeClr val="bg1">
                      <a:alpha val="41000"/>
                    </a:schemeClr>
                  </a:gs>
                  <a:gs pos="100000">
                    <a:schemeClr val="tx1">
                      <a:lumMod val="85000"/>
                      <a:lumOff val="15000"/>
                    </a:schemeClr>
                  </a:gs>
                  <a:gs pos="7000">
                    <a:schemeClr val="tx1">
                      <a:lumMod val="85000"/>
                      <a:lumOff val="15000"/>
                      <a:alpha val="61000"/>
                    </a:schemeClr>
                  </a:gs>
                  <a:gs pos="1000">
                    <a:schemeClr val="tx1">
                      <a:lumMod val="65000"/>
                      <a:lumOff val="35000"/>
                    </a:schemeClr>
                  </a:gs>
                  <a:gs pos="95000">
                    <a:schemeClr val="tx1">
                      <a:lumMod val="75000"/>
                      <a:lumOff val="25000"/>
                      <a:alpha val="75000"/>
                    </a:schemeClr>
                  </a:gs>
                  <a:gs pos="56000">
                    <a:schemeClr val="bg1"/>
                  </a:gs>
                </a:gsLst>
                <a:lin ang="10800000" scaled="0"/>
                <a:tileRect/>
              </a:gradFill>
              <a:ln>
                <a:noFill/>
              </a:ln>
              <a:scene3d>
                <a:camera prst="orthographicFront">
                  <a:rot lat="20399999" lon="0" rev="0"/>
                </a:camera>
                <a:lightRig rig="threePt" dir="t"/>
              </a:scene3d>
              <a:sp3d prstMaterial="meta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43" name="Trapezoid 42"/>
              <p:cNvSpPr/>
              <p:nvPr/>
            </p:nvSpPr>
            <p:spPr>
              <a:xfrm rot="10800000">
                <a:off x="6783765" y="4221487"/>
                <a:ext cx="588231" cy="75786"/>
              </a:xfrm>
              <a:prstGeom prst="trapezoid">
                <a:avLst/>
              </a:prstGeom>
              <a:gradFill flip="none" rotWithShape="1">
                <a:gsLst>
                  <a:gs pos="70000">
                    <a:srgbClr val="FFFFFF"/>
                  </a:gs>
                  <a:gs pos="100000">
                    <a:schemeClr val="tx1">
                      <a:lumMod val="85000"/>
                      <a:lumOff val="15000"/>
                    </a:schemeClr>
                  </a:gs>
                  <a:gs pos="93000">
                    <a:schemeClr val="tx1">
                      <a:lumMod val="65000"/>
                      <a:lumOff val="35000"/>
                    </a:schemeClr>
                  </a:gs>
                  <a:gs pos="56000">
                    <a:schemeClr val="bg1"/>
                  </a:gs>
                </a:gsLst>
                <a:path path="rect">
                  <a:fillToRect l="50000" t="50000" r="50000" b="50000"/>
                </a:path>
                <a:tileRect/>
              </a:gradFill>
              <a:ln>
                <a:noFill/>
              </a:ln>
              <a:effectLst>
                <a:innerShdw blurRad="257175" dist="12700" dir="11820000">
                  <a:schemeClr val="tx1">
                    <a:lumMod val="50000"/>
                    <a:lumOff val="50000"/>
                    <a:alpha val="99000"/>
                  </a:schemeClr>
                </a:innerShdw>
              </a:effectLst>
              <a:scene3d>
                <a:camera prst="orthographicFront">
                  <a:rot lat="2699984" lon="0" rev="0"/>
                </a:camera>
                <a:lightRig rig="threePt" dir="t"/>
              </a:scene3d>
              <a:sp3d prstMaterial="meta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cxnSp>
            <p:nvCxnSpPr>
              <p:cNvPr id="44" name="Straight Connector 43"/>
              <p:cNvCxnSpPr/>
              <p:nvPr/>
            </p:nvCxnSpPr>
            <p:spPr>
              <a:xfrm>
                <a:off x="4924586" y="4203738"/>
                <a:ext cx="4323599" cy="0"/>
              </a:xfrm>
              <a:prstGeom prst="line">
                <a:avLst/>
              </a:prstGeom>
              <a:ln w="9525" cap="rnd" cmpd="sng">
                <a:gradFill flip="none" rotWithShape="1">
                  <a:gsLst>
                    <a:gs pos="56000">
                      <a:schemeClr val="bg1">
                        <a:lumMod val="65000"/>
                      </a:schemeClr>
                    </a:gs>
                    <a:gs pos="17000">
                      <a:srgbClr val="FFFFFF"/>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45" name="Round Same Side Corner Rectangle 44" descr="Graphics Designer: Eldrich L. Frazier&#10;U.S. Geological Survey&#10;Http://www.usgs.gov&#10;" title="Computer Monitor"/>
              <p:cNvSpPr/>
              <p:nvPr/>
            </p:nvSpPr>
            <p:spPr>
              <a:xfrm>
                <a:off x="5334919" y="2868557"/>
                <a:ext cx="3536146" cy="406570"/>
              </a:xfrm>
              <a:prstGeom prst="round2SameRect">
                <a:avLst/>
              </a:prstGeom>
              <a:gradFill flip="none" rotWithShape="1">
                <a:gsLst>
                  <a:gs pos="100000">
                    <a:schemeClr val="bg1">
                      <a:lumMod val="95000"/>
                      <a:alpha val="3000"/>
                    </a:schemeClr>
                  </a:gs>
                  <a:gs pos="14000">
                    <a:schemeClr val="bg1">
                      <a:lumMod val="75000"/>
                      <a:alpha val="7000"/>
                    </a:schemeClr>
                  </a:gs>
                  <a:gs pos="95000">
                    <a:schemeClr val="bg1">
                      <a:lumMod val="95000"/>
                      <a:alpha val="32000"/>
                    </a:schemeClr>
                  </a:gs>
                </a:gsLst>
                <a:lin ang="16200000" scaled="0"/>
                <a:tileRect/>
              </a:gradFill>
              <a:ln>
                <a:noFill/>
              </a:ln>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46" name="Rounded Rectangle 45"/>
              <p:cNvSpPr/>
              <p:nvPr/>
            </p:nvSpPr>
            <p:spPr>
              <a:xfrm>
                <a:off x="4905219" y="3629722"/>
                <a:ext cx="4343409" cy="1152756"/>
              </a:xfrm>
              <a:prstGeom prst="roundRect">
                <a:avLst/>
              </a:prstGeom>
              <a:gradFill flip="none" rotWithShape="1">
                <a:gsLst>
                  <a:gs pos="0">
                    <a:schemeClr val="bg1"/>
                  </a:gs>
                  <a:gs pos="100000">
                    <a:srgbClr val="FFFFFF"/>
                  </a:gs>
                  <a:gs pos="19000">
                    <a:schemeClr val="tx1">
                      <a:lumMod val="65000"/>
                      <a:lumOff val="35000"/>
                    </a:schemeClr>
                  </a:gs>
                  <a:gs pos="83000">
                    <a:schemeClr val="tx1">
                      <a:lumMod val="65000"/>
                      <a:lumOff val="35000"/>
                    </a:schemeClr>
                  </a:gs>
                </a:gsLst>
                <a:lin ang="0" scaled="0"/>
                <a:tileRect/>
              </a:gradFill>
              <a:ln>
                <a:noFill/>
              </a:ln>
              <a:effectLst/>
              <a:scene3d>
                <a:camera prst="orthographicFront">
                  <a:rot lat="16200000" lon="0" rev="0"/>
                </a:camera>
                <a:lightRig rig="threePt" dir="t">
                  <a:rot lat="0" lon="0" rev="0"/>
                </a:lightRig>
              </a:scene3d>
              <a:sp3d prstMaterial="metal">
                <a:bevelT w="6350" h="6350"/>
                <a:bevelB w="82550" h="44450"/>
                <a:contourClr>
                  <a:schemeClr val="tx1"/>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pic>
            <p:nvPicPr>
              <p:cNvPr id="47" name="Picture 46"/>
              <p:cNvPicPr>
                <a:picLocks/>
              </p:cNvPicPr>
              <p:nvPr/>
            </p:nvPicPr>
            <p:blipFill>
              <a:blip r:embed="rId9" cstate="email">
                <a:extLst>
                  <a:ext uri="{28A0092B-C50C-407E-A947-70E740481C1C}">
                    <a14:useLocalDpi xmlns:a14="http://schemas.microsoft.com/office/drawing/2010/main"/>
                  </a:ext>
                </a:extLst>
              </a:blip>
              <a:stretch>
                <a:fillRect/>
              </a:stretch>
            </p:blipFill>
            <p:spPr>
              <a:xfrm>
                <a:off x="5566775" y="2198830"/>
                <a:ext cx="3176896" cy="1838505"/>
              </a:xfrm>
              <a:prstGeom prst="rect">
                <a:avLst/>
              </a:prstGeom>
            </p:spPr>
          </p:pic>
        </p:grpSp>
      </p:grpSp>
      <p:sp>
        <p:nvSpPr>
          <p:cNvPr id="63" name="Oval 62"/>
          <p:cNvSpPr/>
          <p:nvPr/>
        </p:nvSpPr>
        <p:spPr>
          <a:xfrm>
            <a:off x="3108577" y="3488188"/>
            <a:ext cx="330200" cy="3302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i="1" dirty="0"/>
              <a:t>4</a:t>
            </a:r>
          </a:p>
        </p:txBody>
      </p:sp>
      <p:sp>
        <p:nvSpPr>
          <p:cNvPr id="64" name="Rounded Rectangle 63"/>
          <p:cNvSpPr/>
          <p:nvPr/>
        </p:nvSpPr>
        <p:spPr>
          <a:xfrm>
            <a:off x="3492262" y="5047811"/>
            <a:ext cx="3149993" cy="690940"/>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2400" dirty="0">
                <a:effectLst>
                  <a:outerShdw blurRad="50800" dist="76200" dir="2700000" algn="tl" rotWithShape="0">
                    <a:prstClr val="black">
                      <a:alpha val="40000"/>
                    </a:prstClr>
                  </a:outerShdw>
                </a:effectLst>
              </a:rPr>
              <a:t>Use</a:t>
            </a:r>
          </a:p>
          <a:p>
            <a:pPr marL="6351" algn="ctr"/>
            <a:r>
              <a:rPr lang="en-US" sz="2400" dirty="0">
                <a:effectLst>
                  <a:outerShdw blurRad="50800" dist="76200" dir="2700000" algn="tl" rotWithShape="0">
                    <a:prstClr val="black">
                      <a:alpha val="40000"/>
                    </a:prstClr>
                  </a:outerShdw>
                </a:effectLst>
              </a:rPr>
              <a:t>- </a:t>
            </a:r>
            <a:r>
              <a:rPr lang="en-US" sz="2000" i="1" dirty="0">
                <a:effectLst>
                  <a:outerShdw blurRad="50800" dist="76200" dir="2700000" algn="tl" rotWithShape="0">
                    <a:prstClr val="black">
                      <a:alpha val="40000"/>
                    </a:prstClr>
                  </a:outerShdw>
                </a:effectLst>
              </a:rPr>
              <a:t>Multi-platform support</a:t>
            </a:r>
            <a:r>
              <a:rPr lang="en-US" sz="2000" i="1" baseline="30000" dirty="0">
                <a:effectLst>
                  <a:outerShdw blurRad="50800" dist="76200" dir="2700000" algn="tl" rotWithShape="0">
                    <a:prstClr val="black">
                      <a:alpha val="40000"/>
                    </a:prstClr>
                  </a:outerShdw>
                </a:effectLst>
              </a:rPr>
              <a:t>5</a:t>
            </a:r>
            <a:endParaRPr lang="en-US" i="1" dirty="0"/>
          </a:p>
        </p:txBody>
      </p:sp>
      <p:sp>
        <p:nvSpPr>
          <p:cNvPr id="65" name="Oval 64"/>
          <p:cNvSpPr/>
          <p:nvPr/>
        </p:nvSpPr>
        <p:spPr>
          <a:xfrm>
            <a:off x="7518673" y="5472468"/>
            <a:ext cx="330200" cy="3302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i="1" dirty="0"/>
              <a:t>5</a:t>
            </a:r>
          </a:p>
        </p:txBody>
      </p:sp>
      <p:grpSp>
        <p:nvGrpSpPr>
          <p:cNvPr id="9" name="Group 8"/>
          <p:cNvGrpSpPr/>
          <p:nvPr/>
        </p:nvGrpSpPr>
        <p:grpSpPr>
          <a:xfrm>
            <a:off x="217075" y="3729811"/>
            <a:ext cx="1971348" cy="2241236"/>
            <a:chOff x="124473" y="3729808"/>
            <a:chExt cx="1971348" cy="2241236"/>
          </a:xfrm>
        </p:grpSpPr>
        <p:pic>
          <p:nvPicPr>
            <p:cNvPr id="4" name="Picture 3"/>
            <p:cNvPicPr>
              <a:picLocks/>
            </p:cNvPicPr>
            <p:nvPr/>
          </p:nvPicPr>
          <p:blipFill>
            <a:blip r:embed="rId10">
              <a:extLst>
                <a:ext uri="{28A0092B-C50C-407E-A947-70E740481C1C}">
                  <a14:useLocalDpi xmlns:a14="http://schemas.microsoft.com/office/drawing/2010/main" val="0"/>
                </a:ext>
              </a:extLst>
            </a:blip>
            <a:stretch>
              <a:fillRect/>
            </a:stretch>
          </p:blipFill>
          <p:spPr>
            <a:xfrm>
              <a:off x="514248" y="3884410"/>
              <a:ext cx="1353312" cy="1664208"/>
            </a:xfrm>
            <a:prstGeom prst="rect">
              <a:avLst/>
            </a:prstGeom>
          </p:spPr>
        </p:pic>
        <p:pic>
          <p:nvPicPr>
            <p:cNvPr id="66" name="Picture 6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1710" y="4056531"/>
              <a:ext cx="459828" cy="234445"/>
            </a:xfrm>
            <a:prstGeom prst="rect">
              <a:avLst/>
            </a:prstGeom>
          </p:spPr>
        </p:pic>
        <p:pic>
          <p:nvPicPr>
            <p:cNvPr id="67" name="Picture 6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37441" y="4530397"/>
              <a:ext cx="459831" cy="234445"/>
            </a:xfrm>
            <a:prstGeom prst="rect">
              <a:avLst/>
            </a:prstGeom>
          </p:spPr>
        </p:pic>
        <p:pic>
          <p:nvPicPr>
            <p:cNvPr id="68" name="Picture 6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29585" y="5486294"/>
              <a:ext cx="459831" cy="234445"/>
            </a:xfrm>
            <a:prstGeom prst="rect">
              <a:avLst/>
            </a:prstGeom>
          </p:spPr>
        </p:pic>
        <p:pic>
          <p:nvPicPr>
            <p:cNvPr id="69" name="Picture 6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38728" y="5006932"/>
              <a:ext cx="459831" cy="234445"/>
            </a:xfrm>
            <a:prstGeom prst="rect">
              <a:avLst/>
            </a:prstGeom>
          </p:spPr>
        </p:pic>
        <p:pic>
          <p:nvPicPr>
            <p:cNvPr id="70" name="Picture 69"/>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24473" y="5733993"/>
              <a:ext cx="464943" cy="237051"/>
            </a:xfrm>
            <a:prstGeom prst="rect">
              <a:avLst/>
            </a:prstGeom>
          </p:spPr>
        </p:pic>
        <p:pic>
          <p:nvPicPr>
            <p:cNvPr id="71" name="Picture 70"/>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38728" y="4767511"/>
              <a:ext cx="459831" cy="234445"/>
            </a:xfrm>
            <a:prstGeom prst="rect">
              <a:avLst/>
            </a:prstGeom>
          </p:spPr>
        </p:pic>
        <p:pic>
          <p:nvPicPr>
            <p:cNvPr id="72" name="Picture 71"/>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31142" y="5256866"/>
              <a:ext cx="459829" cy="234445"/>
            </a:xfrm>
            <a:prstGeom prst="rect">
              <a:avLst/>
            </a:prstGeom>
          </p:spPr>
        </p:pic>
        <p:pic>
          <p:nvPicPr>
            <p:cNvPr id="73" name="Picture 72"/>
            <p:cNvPicPr>
              <a:picLocks noChangeAspect="1"/>
            </p:cNvPicPr>
            <p:nvPr/>
          </p:nvPicPr>
          <p:blipFill rotWithShape="1">
            <a:blip r:embed="rId18" cstate="screen">
              <a:extLst>
                <a:ext uri="{BEBA8EAE-BF5A-486C-A8C5-ECC9F3942E4B}">
                  <a14:imgProps xmlns:a14="http://schemas.microsoft.com/office/drawing/2010/main">
                    <a14:imgLayer r:embed="rId19">
                      <a14:imgEffect>
                        <a14:backgroundRemoval t="0" b="98065" l="5667" r="93500">
                          <a14:foregroundMark x1="29333" y1="85161" x2="29333" y2="85161"/>
                          <a14:foregroundMark x1="20833" y1="20645" x2="15167" y2="16774"/>
                          <a14:foregroundMark x1="11000" y1="22581" x2="8000" y2="55484"/>
                          <a14:foregroundMark x1="8500" y1="63871" x2="13333" y2="86452"/>
                          <a14:foregroundMark x1="14500" y1="87742" x2="64333" y2="80645"/>
                          <a14:foregroundMark x1="66000" y1="82581" x2="88833" y2="85806"/>
                        </a14:backgroundRemoval>
                      </a14:imgEffect>
                    </a14:imgLayer>
                  </a14:imgProps>
                </a:ext>
                <a:ext uri="{28A0092B-C50C-407E-A947-70E740481C1C}">
                  <a14:useLocalDpi xmlns:a14="http://schemas.microsoft.com/office/drawing/2010/main"/>
                </a:ext>
              </a:extLst>
            </a:blip>
            <a:srcRect/>
            <a:stretch/>
          </p:blipFill>
          <p:spPr>
            <a:xfrm>
              <a:off x="1228467" y="3729808"/>
              <a:ext cx="867354" cy="316965"/>
            </a:xfrm>
            <a:prstGeom prst="rect">
              <a:avLst/>
            </a:prstGeom>
            <a:effectLst>
              <a:outerShdw blurRad="63500" sx="102000" sy="102000" algn="ctr" rotWithShape="0">
                <a:prstClr val="black">
                  <a:alpha val="40000"/>
                </a:prstClr>
              </a:outerShdw>
              <a:reflection blurRad="6350" stA="50000" endA="300" endPos="55000" dir="5400000" sy="-100000" algn="bl" rotWithShape="0"/>
            </a:effectLst>
          </p:spPr>
        </p:pic>
        <p:pic>
          <p:nvPicPr>
            <p:cNvPr id="74" name="Picture 73"/>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1308967" y="4850074"/>
              <a:ext cx="735637" cy="276079"/>
            </a:xfrm>
            <a:prstGeom prst="rect">
              <a:avLst/>
            </a:prstGeom>
            <a:effectLst>
              <a:glow rad="12700">
                <a:schemeClr val="bg2">
                  <a:alpha val="40000"/>
                </a:schemeClr>
              </a:glow>
              <a:outerShdw blurRad="50800" dist="38100" dir="5400000" algn="t" rotWithShape="0">
                <a:schemeClr val="bg1">
                  <a:alpha val="40000"/>
                </a:schemeClr>
              </a:outerShdw>
            </a:effectLst>
          </p:spPr>
        </p:pic>
        <p:pic>
          <p:nvPicPr>
            <p:cNvPr id="75" name="Picture 74"/>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308528" y="4078652"/>
              <a:ext cx="559032" cy="198460"/>
            </a:xfrm>
            <a:prstGeom prst="rect">
              <a:avLst/>
            </a:prstGeom>
            <a:effectLst>
              <a:reflection blurRad="6350" stA="52000" endA="300" endPos="35000" dir="5400000" sy="-100000" algn="bl" rotWithShape="0"/>
            </a:effectLst>
          </p:spPr>
        </p:pic>
        <p:pic>
          <p:nvPicPr>
            <p:cNvPr id="76" name="Picture 75"/>
            <p:cNvPicPr>
              <a:picLocks noChangeAspect="1"/>
            </p:cNvPicPr>
            <p:nvPr/>
          </p:nvPicPr>
          <p:blipFill>
            <a:blip r:embed="rId22">
              <a:clrChange>
                <a:clrFrom>
                  <a:srgbClr val="FFFFFF"/>
                </a:clrFrom>
                <a:clrTo>
                  <a:srgbClr val="FFFFFF">
                    <a:alpha val="0"/>
                  </a:srgbClr>
                </a:clrTo>
              </a:clrChange>
            </a:blip>
            <a:stretch>
              <a:fillRect/>
            </a:stretch>
          </p:blipFill>
          <p:spPr>
            <a:xfrm>
              <a:off x="1328971" y="4374803"/>
              <a:ext cx="678713" cy="427338"/>
            </a:xfrm>
            <a:prstGeom prst="rect">
              <a:avLst/>
            </a:prstGeom>
          </p:spPr>
        </p:pic>
        <p:pic>
          <p:nvPicPr>
            <p:cNvPr id="97" name="Picture 96"/>
            <p:cNvPicPr>
              <a:picLocks/>
            </p:cNvPicPr>
            <p:nvPr/>
          </p:nvPicPr>
          <p:blipFill>
            <a:blip r:embed="rId23" cstate="screen">
              <a:extLst>
                <a:ext uri="{28A0092B-C50C-407E-A947-70E740481C1C}">
                  <a14:useLocalDpi xmlns:a14="http://schemas.microsoft.com/office/drawing/2010/main"/>
                </a:ext>
              </a:extLst>
            </a:blip>
            <a:stretch>
              <a:fillRect/>
            </a:stretch>
          </p:blipFill>
          <p:spPr>
            <a:xfrm>
              <a:off x="141383" y="4295980"/>
              <a:ext cx="457200" cy="237744"/>
            </a:xfrm>
            <a:prstGeom prst="rect">
              <a:avLst/>
            </a:prstGeom>
          </p:spPr>
        </p:pic>
      </p:grpSp>
      <p:pic>
        <p:nvPicPr>
          <p:cNvPr id="83" name="Picture 82"/>
          <p:cNvPicPr>
            <a:picLocks noChangeAspect="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17589" y="4520407"/>
            <a:ext cx="794362" cy="481567"/>
          </a:xfrm>
          <a:prstGeom prst="rect">
            <a:avLst/>
          </a:prstGeom>
        </p:spPr>
      </p:pic>
    </p:spTree>
    <p:extLst>
      <p:ext uri="{BB962C8B-B14F-4D97-AF65-F5344CB8AC3E}">
        <p14:creationId xmlns:p14="http://schemas.microsoft.com/office/powerpoint/2010/main" val="140917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dissolve">
                                      <p:cBhvr>
                                        <p:cTn id="11" dur="1000"/>
                                        <p:tgtEl>
                                          <p:spTgt spid="19"/>
                                        </p:tgtEl>
                                      </p:cBhvr>
                                    </p:animEffect>
                                  </p:childTnLst>
                                </p:cTn>
                              </p:par>
                            </p:childTnLst>
                          </p:cTn>
                        </p:par>
                        <p:par>
                          <p:cTn id="12" fill="hold">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1000"/>
                                        <p:tgtEl>
                                          <p:spTgt spid="20"/>
                                        </p:tgtEl>
                                      </p:cBhvr>
                                    </p:animEffect>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1000"/>
                                        <p:tgtEl>
                                          <p:spTgt spid="21"/>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par>
                          <p:cTn id="24" fill="hold">
                            <p:stCondLst>
                              <p:cond delay="5000"/>
                            </p:stCondLst>
                            <p:childTnLst>
                              <p:par>
                                <p:cTn id="25" presetID="9" presetClass="entr" presetSubtype="0" fill="hold" grpId="0" nodeType="after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dissolve">
                                      <p:cBhvr>
                                        <p:cTn id="27" dur="1000"/>
                                        <p:tgtEl>
                                          <p:spTgt spid="63"/>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fade">
                                      <p:cBhvr>
                                        <p:cTn id="31" dur="1000"/>
                                        <p:tgtEl>
                                          <p:spTgt spid="64"/>
                                        </p:tgtEl>
                                      </p:cBhvr>
                                    </p:animEffect>
                                  </p:childTnLst>
                                </p:cTn>
                              </p:par>
                            </p:childTnLst>
                          </p:cTn>
                        </p:par>
                        <p:par>
                          <p:cTn id="32" fill="hold">
                            <p:stCondLst>
                              <p:cond delay="7000"/>
                            </p:stCondLst>
                            <p:childTnLst>
                              <p:par>
                                <p:cTn id="33" presetID="9" presetClass="entr" presetSubtype="0" fill="hold" grpId="0" nodeType="after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dissolve">
                                      <p:cBhvr>
                                        <p:cTn id="35" dur="1000"/>
                                        <p:tgtEl>
                                          <p:spTgt spid="65"/>
                                        </p:tgtEl>
                                      </p:cBhvr>
                                    </p:animEffect>
                                  </p:childTnLst>
                                </p:cTn>
                              </p:par>
                            </p:childTnLst>
                          </p:cTn>
                        </p:par>
                        <p:par>
                          <p:cTn id="36" fill="hold">
                            <p:stCondLst>
                              <p:cond delay="8000"/>
                            </p:stCondLst>
                            <p:childTnLst>
                              <p:par>
                                <p:cTn id="37" presetID="12" presetClass="entr" presetSubtype="8"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2000"/>
                                        <p:tgtEl>
                                          <p:spTgt spid="36"/>
                                        </p:tgtEl>
                                        <p:attrNameLst>
                                          <p:attrName>ppt_x</p:attrName>
                                        </p:attrNameLst>
                                      </p:cBhvr>
                                      <p:tavLst>
                                        <p:tav tm="0">
                                          <p:val>
                                            <p:strVal val="#ppt_x-#ppt_w*1.125000"/>
                                          </p:val>
                                        </p:tav>
                                        <p:tav tm="100000">
                                          <p:val>
                                            <p:strVal val="#ppt_x"/>
                                          </p:val>
                                        </p:tav>
                                      </p:tavLst>
                                    </p:anim>
                                    <p:animEffect transition="in" filter="wipe(right)">
                                      <p:cBhvr>
                                        <p:cTn id="40" dur="2000"/>
                                        <p:tgtEl>
                                          <p:spTgt spid="36"/>
                                        </p:tgtEl>
                                      </p:cBhvr>
                                    </p:animEffect>
                                  </p:childTnLst>
                                </p:cTn>
                              </p:par>
                            </p:childTnLst>
                          </p:cTn>
                        </p:par>
                        <p:par>
                          <p:cTn id="41" fill="hold">
                            <p:stCondLst>
                              <p:cond delay="10000"/>
                            </p:stCondLst>
                            <p:childTnLst>
                              <p:par>
                                <p:cTn id="42" presetID="6" presetClass="emph" presetSubtype="0" accel="50000" decel="50000" fill="hold" nodeType="afterEffect">
                                  <p:stCondLst>
                                    <p:cond delay="0"/>
                                  </p:stCondLst>
                                  <p:childTnLst>
                                    <p:animScale>
                                      <p:cBhvr>
                                        <p:cTn id="43" dur="5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9" grpId="0" animBg="1"/>
      <p:bldP spid="20" grpId="0" animBg="1"/>
      <p:bldP spid="21" grpId="0" animBg="1"/>
      <p:bldP spid="63" grpId="0" animBg="1"/>
      <p:bldP spid="64" grpId="0" animBg="1"/>
      <p:bldP spid="6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1470" y="2670405"/>
            <a:ext cx="3583670" cy="3300855"/>
          </a:xfrm>
          <a:prstGeom prst="rect">
            <a:avLst/>
          </a:prstGeom>
        </p:spPr>
      </p:pic>
      <p:grpSp>
        <p:nvGrpSpPr>
          <p:cNvPr id="17" name="Group 16"/>
          <p:cNvGrpSpPr/>
          <p:nvPr/>
        </p:nvGrpSpPr>
        <p:grpSpPr>
          <a:xfrm>
            <a:off x="0" y="977761"/>
            <a:ext cx="12192000" cy="2810625"/>
            <a:chOff x="0" y="977755"/>
            <a:chExt cx="12192000" cy="2810625"/>
          </a:xfrm>
        </p:grpSpPr>
        <p:sp>
          <p:nvSpPr>
            <p:cNvPr id="77" name="Rectangle 76" descr="Presentation Author/Graphics: Eldrich L Frazier&#10;Federal Geographic Data Committee&#10;https://www.fgdc.gov"/>
            <p:cNvSpPr/>
            <p:nvPr/>
          </p:nvSpPr>
          <p:spPr>
            <a:xfrm>
              <a:off x="0" y="3371542"/>
              <a:ext cx="12192000" cy="416838"/>
            </a:xfrm>
            <a:prstGeom prst="rect">
              <a:avLst/>
            </a:prstGeom>
            <a:gradFill flip="none" rotWithShape="1">
              <a:gsLst>
                <a:gs pos="0">
                  <a:schemeClr val="accent4">
                    <a:lumMod val="0"/>
                    <a:lumOff val="100000"/>
                  </a:schemeClr>
                </a:gs>
                <a:gs pos="0">
                  <a:schemeClr val="accent4">
                    <a:lumMod val="0"/>
                    <a:lumOff val="100000"/>
                  </a:schemeClr>
                </a:gs>
                <a:gs pos="78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1" dirty="0"/>
                <a:t> </a:t>
              </a:r>
              <a:r>
                <a:rPr lang="en-US" sz="1051" dirty="0">
                  <a:solidFill>
                    <a:schemeClr val="bg1">
                      <a:lumMod val="95000"/>
                    </a:schemeClr>
                  </a:solidFill>
                </a:rPr>
                <a:t>  </a:t>
              </a:r>
              <a:endParaRPr lang="en-US" sz="1051" dirty="0"/>
            </a:p>
          </p:txBody>
        </p:sp>
        <p:pic>
          <p:nvPicPr>
            <p:cNvPr id="78" name="Picture 7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77755"/>
              <a:ext cx="12192000" cy="2703308"/>
            </a:xfrm>
            <a:prstGeom prst="rect">
              <a:avLst/>
            </a:prstGeom>
          </p:spPr>
        </p:pic>
        <p:sp>
          <p:nvSpPr>
            <p:cNvPr id="79" name="Rectangle 78" descr="Presentation Author/Graphics: Eldrich L Frazier&#10;Federal Geographic Data Committee&#10;https://www.fgdc.gov"/>
            <p:cNvSpPr/>
            <p:nvPr/>
          </p:nvSpPr>
          <p:spPr>
            <a:xfrm>
              <a:off x="0" y="980729"/>
              <a:ext cx="12192000" cy="416838"/>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1" b="1" dirty="0"/>
                <a:t> </a:t>
              </a:r>
              <a:r>
                <a:rPr lang="en-US" sz="1051" b="1" dirty="0">
                  <a:solidFill>
                    <a:schemeClr val="bg1">
                      <a:lumMod val="95000"/>
                    </a:schemeClr>
                  </a:solidFill>
                </a:rPr>
                <a:t>  </a:t>
              </a:r>
              <a:r>
                <a:rPr lang="en-US" sz="1051" b="1" i="1" dirty="0">
                  <a:solidFill>
                    <a:schemeClr val="bg1">
                      <a:lumMod val="95000"/>
                    </a:schemeClr>
                  </a:solidFill>
                </a:rPr>
                <a:t>About </a:t>
              </a:r>
              <a:r>
                <a:rPr lang="en-US" sz="1051" b="1" i="1" dirty="0" err="1">
                  <a:solidFill>
                    <a:schemeClr val="bg1">
                      <a:lumMod val="95000"/>
                    </a:schemeClr>
                  </a:solidFill>
                </a:rPr>
                <a:t>AmeriGEOSS</a:t>
              </a:r>
              <a:r>
                <a:rPr lang="en-US" sz="1051" b="1" i="1" dirty="0">
                  <a:solidFill>
                    <a:schemeClr val="bg1">
                      <a:lumMod val="95000"/>
                    </a:schemeClr>
                  </a:solidFill>
                </a:rPr>
                <a:t>         </a:t>
              </a:r>
              <a:r>
                <a:rPr lang="en-US" sz="1051" b="1" dirty="0"/>
                <a:t>Initiatives  </a:t>
              </a:r>
              <a:r>
                <a:rPr lang="en-US" sz="1051" b="1" dirty="0">
                  <a:solidFill>
                    <a:schemeClr val="bg2">
                      <a:lumMod val="75000"/>
                    </a:schemeClr>
                  </a:solidFill>
                </a:rPr>
                <a:t>|</a:t>
              </a:r>
              <a:r>
                <a:rPr lang="en-US" sz="1051" b="1" dirty="0"/>
                <a:t>   Data   </a:t>
              </a:r>
              <a:r>
                <a:rPr lang="en-US" sz="1051" b="1" dirty="0">
                  <a:solidFill>
                    <a:schemeClr val="bg2">
                      <a:lumMod val="75000"/>
                    </a:schemeClr>
                  </a:solidFill>
                </a:rPr>
                <a:t>|</a:t>
              </a:r>
              <a:r>
                <a:rPr lang="en-US" sz="1051" b="1" dirty="0"/>
                <a:t>   Tools </a:t>
              </a:r>
              <a:r>
                <a:rPr lang="en-US" sz="1051" b="1" dirty="0">
                  <a:solidFill>
                    <a:schemeClr val="bg2">
                      <a:lumMod val="75000"/>
                    </a:schemeClr>
                  </a:solidFill>
                </a:rPr>
                <a:t>|</a:t>
              </a:r>
              <a:r>
                <a:rPr lang="en-US" sz="1051" b="1" dirty="0"/>
                <a:t>   Products  </a:t>
              </a:r>
              <a:r>
                <a:rPr lang="en-US" sz="1051" b="1" dirty="0">
                  <a:solidFill>
                    <a:schemeClr val="bg2">
                      <a:lumMod val="75000"/>
                    </a:schemeClr>
                  </a:solidFill>
                </a:rPr>
                <a:t>|</a:t>
              </a:r>
              <a:r>
                <a:rPr lang="en-US" sz="1051" b="1" dirty="0"/>
                <a:t>  Services </a:t>
              </a:r>
              <a:r>
                <a:rPr lang="en-US" sz="1051" b="1" dirty="0">
                  <a:solidFill>
                    <a:schemeClr val="bg2">
                      <a:lumMod val="75000"/>
                    </a:schemeClr>
                  </a:solidFill>
                </a:rPr>
                <a:t>|</a:t>
              </a:r>
              <a:r>
                <a:rPr lang="en-US" sz="1051" b="1" dirty="0"/>
                <a:t>   Resources </a:t>
              </a:r>
              <a:r>
                <a:rPr lang="en-US" sz="1051" b="1" dirty="0">
                  <a:solidFill>
                    <a:schemeClr val="bg2">
                      <a:lumMod val="75000"/>
                    </a:schemeClr>
                  </a:solidFill>
                </a:rPr>
                <a:t>|</a:t>
              </a:r>
              <a:r>
                <a:rPr lang="en-US" sz="1051" b="1" dirty="0"/>
                <a:t>  </a:t>
              </a:r>
            </a:p>
          </p:txBody>
        </p:sp>
        <p:sp>
          <p:nvSpPr>
            <p:cNvPr id="80" name="Oval 79"/>
            <p:cNvSpPr/>
            <p:nvPr/>
          </p:nvSpPr>
          <p:spPr bwMode="auto">
            <a:xfrm>
              <a:off x="5276339" y="1126990"/>
              <a:ext cx="116173" cy="90474"/>
            </a:xfrm>
            <a:prstGeom prst="ellipse">
              <a:avLst/>
            </a:prstGeom>
            <a:no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a:latin typeface="Times" pitchFamily="18" charset="0"/>
              </a:endParaRPr>
            </a:p>
          </p:txBody>
        </p:sp>
        <p:cxnSp>
          <p:nvCxnSpPr>
            <p:cNvPr id="81" name="Straight Connector 80"/>
            <p:cNvCxnSpPr/>
            <p:nvPr/>
          </p:nvCxnSpPr>
          <p:spPr bwMode="auto">
            <a:xfrm>
              <a:off x="5379195" y="1213124"/>
              <a:ext cx="60960" cy="5222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pic>
        <p:nvPicPr>
          <p:cNvPr id="84" name="Picture 8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90657" y="1412176"/>
            <a:ext cx="3842720" cy="2609637"/>
          </a:xfrm>
          <a:prstGeom prst="rect">
            <a:avLst/>
          </a:prstGeom>
        </p:spPr>
      </p:pic>
      <p:pic>
        <p:nvPicPr>
          <p:cNvPr id="85" name="Picture 8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02763" y="2142032"/>
            <a:ext cx="1567732" cy="1540680"/>
          </a:xfrm>
          <a:prstGeom prst="rect">
            <a:avLst/>
          </a:prstGeom>
        </p:spPr>
      </p:pic>
      <p:pic>
        <p:nvPicPr>
          <p:cNvPr id="86" name="Picture 8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24049" y="1393664"/>
            <a:ext cx="2186733" cy="2225561"/>
          </a:xfrm>
          <a:prstGeom prst="rect">
            <a:avLst/>
          </a:prstGeom>
          <a:effectLst>
            <a:reflection blurRad="6350" stA="52000" endA="300" endPos="35000" dir="5400000" sy="-100000" algn="bl" rotWithShape="0"/>
          </a:effectLst>
        </p:spPr>
      </p:pic>
      <p:pic>
        <p:nvPicPr>
          <p:cNvPr id="87" name="Picture 8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583481" y="3695019"/>
            <a:ext cx="3851731" cy="2288568"/>
          </a:xfrm>
          <a:prstGeom prst="rect">
            <a:avLst/>
          </a:prstGeom>
        </p:spPr>
      </p:pic>
      <p:pic>
        <p:nvPicPr>
          <p:cNvPr id="88" name="Picture 8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93578" y="4701446"/>
            <a:ext cx="3548623" cy="3233351"/>
          </a:xfrm>
          <a:prstGeom prst="rect">
            <a:avLst/>
          </a:prstGeom>
          <a:effectLst>
            <a:outerShdw blurRad="50800" dist="38100" dir="2700000" algn="tl" rotWithShape="0">
              <a:prstClr val="black">
                <a:alpha val="40000"/>
              </a:prstClr>
            </a:outerShdw>
            <a:reflection blurRad="6350" stA="52000" endA="300" endPos="35000" dir="5400000" sy="-100000" algn="bl" rotWithShape="0"/>
          </a:effectLst>
          <a:scene3d>
            <a:camera prst="isometricOffAxis2Top"/>
            <a:lightRig rig="twoPt" dir="t"/>
          </a:scene3d>
        </p:spPr>
      </p:pic>
      <p:pic>
        <p:nvPicPr>
          <p:cNvPr id="89" name="Picture 8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58435" y="1400883"/>
            <a:ext cx="4230748" cy="4302456"/>
          </a:xfrm>
          <a:prstGeom prst="rect">
            <a:avLst/>
          </a:prstGeom>
          <a:effectLst>
            <a:reflection blurRad="6350" stA="52000" endA="300" endPos="35000" dir="5400000" sy="-100000" algn="bl" rotWithShape="0"/>
          </a:effectLst>
        </p:spPr>
      </p:pic>
      <p:pic>
        <p:nvPicPr>
          <p:cNvPr id="93" name="Picture 9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81675" y="4502047"/>
            <a:ext cx="3278383" cy="3474720"/>
          </a:xfrm>
          <a:prstGeom prst="rect">
            <a:avLst/>
          </a:prstGeom>
          <a:effectLst>
            <a:outerShdw blurRad="50800" dist="38100" dir="2700000" algn="tl" rotWithShape="0">
              <a:prstClr val="black">
                <a:alpha val="40000"/>
              </a:prstClr>
            </a:outerShdw>
            <a:reflection blurRad="6350" stA="52000" endA="300" endPos="35000" dir="5400000" sy="-100000" algn="bl" rotWithShape="0"/>
          </a:effectLst>
          <a:scene3d>
            <a:camera prst="isometricOffAxis2Top"/>
            <a:lightRig rig="twoPt" dir="t"/>
          </a:scene3d>
        </p:spPr>
      </p:pic>
      <p:pic>
        <p:nvPicPr>
          <p:cNvPr id="94" name="Picture 9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398022" y="5909981"/>
            <a:ext cx="744747" cy="379553"/>
          </a:xfrm>
          <a:prstGeom prst="rect">
            <a:avLst/>
          </a:prstGeom>
          <a:effectLst>
            <a:outerShdw blurRad="50800" dist="38100" dir="2700000" algn="tl" rotWithShape="0">
              <a:prstClr val="black">
                <a:alpha val="40000"/>
              </a:prstClr>
            </a:outerShdw>
            <a:reflection blurRad="6350" stA="50000" endA="300" endPos="55000" dist="25400" dir="5400000" sy="-100000" algn="bl" rotWithShape="0"/>
          </a:effectLst>
        </p:spPr>
      </p:pic>
      <p:pic>
        <p:nvPicPr>
          <p:cNvPr id="95" name="Picture 9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938293" y="2482645"/>
            <a:ext cx="686097" cy="387795"/>
          </a:xfrm>
          <a:prstGeom prst="rect">
            <a:avLst/>
          </a:prstGeom>
          <a:effectLst>
            <a:outerShdw blurRad="50800" dist="38100" dir="2700000" algn="tl" rotWithShape="0">
              <a:prstClr val="black">
                <a:alpha val="40000"/>
              </a:prstClr>
            </a:outerShdw>
            <a:reflection blurRad="6350" stA="50000" endA="300" endPos="55000" dist="25400" dir="5400000" sy="-100000" algn="bl" rotWithShape="0"/>
          </a:effectLst>
        </p:spPr>
      </p:pic>
      <p:pic>
        <p:nvPicPr>
          <p:cNvPr id="100" name="Picture 99"/>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832385" y="6183013"/>
            <a:ext cx="686097" cy="387795"/>
          </a:xfrm>
          <a:prstGeom prst="rect">
            <a:avLst/>
          </a:prstGeom>
          <a:effectLst>
            <a:outerShdw blurRad="50800" dist="38100" dir="2700000" algn="tl" rotWithShape="0">
              <a:prstClr val="black">
                <a:alpha val="40000"/>
              </a:prstClr>
            </a:outerShdw>
            <a:reflection blurRad="6350" stA="50000" endA="300" endPos="55000" dist="25400" dir="5400000" sy="-100000" algn="bl" rotWithShape="0"/>
          </a:effectLst>
        </p:spPr>
      </p:pic>
      <p:pic>
        <p:nvPicPr>
          <p:cNvPr id="101" name="Picture 100"/>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1624620" y="2701655"/>
            <a:ext cx="497295" cy="497295"/>
          </a:xfrm>
          <a:prstGeom prst="rect">
            <a:avLst/>
          </a:prstGeom>
          <a:effectLst>
            <a:outerShdw blurRad="63500" sx="102000" sy="102000" algn="ctr" rotWithShape="0">
              <a:prstClr val="black">
                <a:alpha val="40000"/>
              </a:prstClr>
            </a:outerShdw>
          </a:effectLst>
        </p:spPr>
      </p:pic>
      <p:pic>
        <p:nvPicPr>
          <p:cNvPr id="102" name="Picture 10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26464" y="1683600"/>
            <a:ext cx="422929" cy="422929"/>
          </a:xfrm>
          <a:prstGeom prst="rect">
            <a:avLst/>
          </a:prstGeom>
          <a:effectLst>
            <a:outerShdw blurRad="50800" dist="38100" dir="5400000" algn="t" rotWithShape="0">
              <a:prstClr val="black">
                <a:alpha val="40000"/>
              </a:prstClr>
            </a:outerShdw>
          </a:effectLst>
        </p:spPr>
      </p:pic>
      <p:grpSp>
        <p:nvGrpSpPr>
          <p:cNvPr id="10" name="Group 9"/>
          <p:cNvGrpSpPr/>
          <p:nvPr/>
        </p:nvGrpSpPr>
        <p:grpSpPr>
          <a:xfrm>
            <a:off x="96909" y="2815293"/>
            <a:ext cx="4326840" cy="4725523"/>
            <a:chOff x="96909" y="2815290"/>
            <a:chExt cx="4326840" cy="4725523"/>
          </a:xfrm>
        </p:grpSpPr>
        <p:pic>
          <p:nvPicPr>
            <p:cNvPr id="90" name="Picture 89"/>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83006" y="4103434"/>
              <a:ext cx="3303836" cy="3437379"/>
            </a:xfrm>
            <a:prstGeom prst="rect">
              <a:avLst/>
            </a:prstGeom>
            <a:effectLst>
              <a:outerShdw blurRad="50800" dist="38100" dir="2700000" algn="tl" rotWithShape="0">
                <a:prstClr val="black">
                  <a:alpha val="40000"/>
                </a:prstClr>
              </a:outerShdw>
              <a:reflection blurRad="6350" stA="52000" endA="300" endPos="35000" dir="5400000" sy="-100000" algn="bl" rotWithShape="0"/>
            </a:effectLst>
            <a:scene3d>
              <a:camera prst="isometricOffAxis2Top"/>
              <a:lightRig rig="twoPt" dir="t"/>
            </a:scene3d>
          </p:spPr>
        </p:pic>
        <p:pic>
          <p:nvPicPr>
            <p:cNvPr id="91" name="Picture 90"/>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72315" y="3520835"/>
              <a:ext cx="3360993" cy="3437379"/>
            </a:xfrm>
            <a:prstGeom prst="rect">
              <a:avLst/>
            </a:prstGeom>
            <a:effectLst>
              <a:outerShdw blurRad="50800" dist="38100" dir="2700000" algn="tl" rotWithShape="0">
                <a:prstClr val="black">
                  <a:alpha val="40000"/>
                </a:prstClr>
              </a:outerShdw>
              <a:reflection blurRad="6350" stA="52000" endA="300" endPos="35000" dir="5400000" sy="-100000" algn="bl" rotWithShape="0"/>
            </a:effectLst>
            <a:scene3d>
              <a:camera prst="isometricOffAxis2Top"/>
              <a:lightRig rig="twoPt" dir="t"/>
            </a:scene3d>
          </p:spPr>
        </p:pic>
        <p:pic>
          <p:nvPicPr>
            <p:cNvPr id="92" name="Picture 91"/>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185249" y="2815290"/>
              <a:ext cx="3238500" cy="3437379"/>
            </a:xfrm>
            <a:prstGeom prst="rect">
              <a:avLst/>
            </a:prstGeom>
            <a:effectLst>
              <a:outerShdw blurRad="50800" dist="38100" dir="2700000" algn="tl" rotWithShape="0">
                <a:prstClr val="black">
                  <a:alpha val="40000"/>
                </a:prstClr>
              </a:outerShdw>
              <a:reflection blurRad="6350" stA="52000" endA="300" endPos="35000" dir="5400000" sy="-100000" algn="bl" rotWithShape="0"/>
            </a:effectLst>
            <a:scene3d>
              <a:camera prst="isometricOffAxis2Top"/>
              <a:lightRig rig="twoPt" dir="t"/>
            </a:scene3d>
          </p:spPr>
        </p:pic>
        <p:pic>
          <p:nvPicPr>
            <p:cNvPr id="96" name="Picture 95"/>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6909" y="5757631"/>
              <a:ext cx="686097" cy="387795"/>
            </a:xfrm>
            <a:prstGeom prst="rect">
              <a:avLst/>
            </a:prstGeom>
            <a:effectLst>
              <a:outerShdw blurRad="50800" dist="38100" dir="2700000" algn="tl" rotWithShape="0">
                <a:prstClr val="black">
                  <a:alpha val="40000"/>
                </a:prstClr>
              </a:outerShdw>
              <a:reflection blurRad="6350" stA="50000" endA="300" endPos="55000" dist="25400" dir="5400000" sy="-100000" algn="bl" rotWithShape="0"/>
            </a:effectLst>
          </p:spPr>
        </p:pic>
        <p:pic>
          <p:nvPicPr>
            <p:cNvPr id="98" name="Picture 97"/>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016469" y="4629827"/>
              <a:ext cx="686097" cy="387795"/>
            </a:xfrm>
            <a:prstGeom prst="rect">
              <a:avLst/>
            </a:prstGeom>
            <a:effectLst>
              <a:outerShdw blurRad="50800" dist="38100" dir="2700000" algn="tl" rotWithShape="0">
                <a:prstClr val="black">
                  <a:alpha val="40000"/>
                </a:prstClr>
              </a:outerShdw>
              <a:reflection blurRad="6350" stA="50000" endA="300" endPos="55000" dist="25400" dir="5400000" sy="-100000" algn="bl" rotWithShape="0"/>
            </a:effectLst>
          </p:spPr>
        </p:pic>
        <p:pic>
          <p:nvPicPr>
            <p:cNvPr id="103" name="Picture 102"/>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394250" y="5081531"/>
              <a:ext cx="1283762" cy="481786"/>
            </a:xfrm>
            <a:prstGeom prst="rect">
              <a:avLst/>
            </a:prstGeom>
            <a:effectLst>
              <a:glow rad="12700">
                <a:schemeClr val="bg2">
                  <a:alpha val="40000"/>
                </a:schemeClr>
              </a:glow>
              <a:outerShdw blurRad="50800" dist="38100" dir="5400000" algn="t" rotWithShape="0">
                <a:schemeClr val="bg1">
                  <a:alpha val="40000"/>
                </a:schemeClr>
              </a:outerShdw>
            </a:effectLst>
          </p:spPr>
        </p:pic>
      </p:grpSp>
      <p:graphicFrame>
        <p:nvGraphicFramePr>
          <p:cNvPr id="104" name="Diagram 103"/>
          <p:cNvGraphicFramePr/>
          <p:nvPr>
            <p:extLst/>
          </p:nvPr>
        </p:nvGraphicFramePr>
        <p:xfrm>
          <a:off x="5702540" y="4262562"/>
          <a:ext cx="3911829" cy="2538039"/>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pSp>
        <p:nvGrpSpPr>
          <p:cNvPr id="105" name="Group 104"/>
          <p:cNvGrpSpPr/>
          <p:nvPr/>
        </p:nvGrpSpPr>
        <p:grpSpPr>
          <a:xfrm>
            <a:off x="96914" y="2221106"/>
            <a:ext cx="452479" cy="452479"/>
            <a:chOff x="4136576" y="2257427"/>
            <a:chExt cx="500092" cy="500092"/>
          </a:xfrm>
        </p:grpSpPr>
        <p:pic>
          <p:nvPicPr>
            <p:cNvPr id="116" name="Picture 115"/>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4136576" y="2257427"/>
              <a:ext cx="500092" cy="500092"/>
            </a:xfrm>
            <a:prstGeom prst="rect">
              <a:avLst/>
            </a:prstGeom>
            <a:effectLst>
              <a:outerShdw blurRad="50800" dist="38100" dir="5400000" algn="t" rotWithShape="0">
                <a:prstClr val="black">
                  <a:alpha val="40000"/>
                </a:prstClr>
              </a:outerShdw>
            </a:effectLst>
          </p:spPr>
        </p:pic>
        <p:sp>
          <p:nvSpPr>
            <p:cNvPr id="117" name="Rectangle 116"/>
            <p:cNvSpPr/>
            <p:nvPr/>
          </p:nvSpPr>
          <p:spPr>
            <a:xfrm>
              <a:off x="4175159" y="2327246"/>
              <a:ext cx="259003" cy="73079"/>
            </a:xfrm>
            <a:prstGeom prst="rect">
              <a:avLst/>
            </a:prstGeom>
            <a:solidFill>
              <a:srgbClr val="2B5B2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t>XLS</a:t>
              </a:r>
            </a:p>
          </p:txBody>
        </p:sp>
      </p:grpSp>
      <p:pic>
        <p:nvPicPr>
          <p:cNvPr id="106" name="Picture 105"/>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8325898" y="3127473"/>
            <a:ext cx="590695" cy="590695"/>
          </a:xfrm>
          <a:prstGeom prst="rect">
            <a:avLst/>
          </a:prstGeom>
          <a:effectLst>
            <a:outerShdw blurRad="50800" dist="38100" dir="2700000" algn="tl" rotWithShape="0">
              <a:prstClr val="black">
                <a:alpha val="40000"/>
              </a:prstClr>
            </a:outerShdw>
          </a:effectLst>
        </p:spPr>
      </p:pic>
      <p:pic>
        <p:nvPicPr>
          <p:cNvPr id="107" name="Picture 106"/>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6445514" y="3473441"/>
            <a:ext cx="682385" cy="385696"/>
          </a:xfrm>
          <a:prstGeom prst="rect">
            <a:avLst/>
          </a:prstGeom>
          <a:effectLst>
            <a:outerShdw blurRad="50800" dist="38100" dir="2700000" algn="tl" rotWithShape="0">
              <a:prstClr val="black">
                <a:alpha val="40000"/>
              </a:prstClr>
            </a:outerShdw>
            <a:reflection blurRad="6350" stA="50000" endA="300" endPos="55000" dist="25400" dir="5400000" sy="-100000" algn="bl" rotWithShape="0"/>
          </a:effectLst>
        </p:spPr>
      </p:pic>
      <p:pic>
        <p:nvPicPr>
          <p:cNvPr id="108" name="Picture 107"/>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11443969" y="3473441"/>
            <a:ext cx="682385" cy="385696"/>
          </a:xfrm>
          <a:prstGeom prst="rect">
            <a:avLst/>
          </a:prstGeom>
          <a:effectLst>
            <a:outerShdw blurRad="50800" dist="38100" dir="2700000" algn="tl" rotWithShape="0">
              <a:prstClr val="black">
                <a:alpha val="40000"/>
              </a:prstClr>
            </a:outerShdw>
            <a:reflection blurRad="6350" stA="50000" endA="300" endPos="55000" dist="25400" dir="5400000" sy="-100000" algn="bl" rotWithShape="0"/>
          </a:effectLst>
        </p:spPr>
      </p:pic>
      <p:pic>
        <p:nvPicPr>
          <p:cNvPr id="109" name="Picture 108"/>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7582613" y="2870437"/>
            <a:ext cx="682385" cy="385696"/>
          </a:xfrm>
          <a:prstGeom prst="rect">
            <a:avLst/>
          </a:prstGeom>
          <a:effectLst>
            <a:outerShdw blurRad="50800" dist="38100" dir="2700000" algn="tl" rotWithShape="0">
              <a:prstClr val="black">
                <a:alpha val="40000"/>
              </a:prstClr>
            </a:outerShdw>
            <a:reflection blurRad="6350" stA="50000" endA="300" endPos="55000" dist="25400" dir="5400000" sy="-100000" algn="bl" rotWithShape="0"/>
          </a:effectLst>
        </p:spPr>
      </p:pic>
      <p:graphicFrame>
        <p:nvGraphicFramePr>
          <p:cNvPr id="111" name="Diagram 110"/>
          <p:cNvGraphicFramePr/>
          <p:nvPr>
            <p:extLst/>
          </p:nvPr>
        </p:nvGraphicFramePr>
        <p:xfrm>
          <a:off x="2234863" y="2114282"/>
          <a:ext cx="3383008" cy="2241919"/>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sp>
        <p:nvSpPr>
          <p:cNvPr id="112" name="TextBox 111"/>
          <p:cNvSpPr txBox="1"/>
          <p:nvPr/>
        </p:nvSpPr>
        <p:spPr>
          <a:xfrm>
            <a:off x="3363236" y="1436050"/>
            <a:ext cx="600645" cy="92333"/>
          </a:xfrm>
          <a:prstGeom prst="rect">
            <a:avLst/>
          </a:prstGeom>
          <a:solidFill>
            <a:srgbClr val="003245"/>
          </a:solidFill>
        </p:spPr>
        <p:txBody>
          <a:bodyPr wrap="square" lIns="0" tIns="0" rIns="0" bIns="0" rtlCol="0">
            <a:spAutoFit/>
          </a:bodyPr>
          <a:lstStyle/>
          <a:p>
            <a:pPr algn="ctr"/>
            <a:r>
              <a:rPr lang="en-US" sz="600" dirty="0">
                <a:solidFill>
                  <a:srgbClr val="C8E6EF"/>
                </a:solidFill>
              </a:rPr>
              <a:t>Carlos Maia</a:t>
            </a:r>
          </a:p>
        </p:txBody>
      </p:sp>
      <p:sp>
        <p:nvSpPr>
          <p:cNvPr id="113" name="TextBox 112"/>
          <p:cNvSpPr txBox="1"/>
          <p:nvPr/>
        </p:nvSpPr>
        <p:spPr>
          <a:xfrm>
            <a:off x="7293657" y="1420660"/>
            <a:ext cx="584251" cy="76944"/>
          </a:xfrm>
          <a:prstGeom prst="rect">
            <a:avLst/>
          </a:prstGeom>
          <a:solidFill>
            <a:srgbClr val="003245"/>
          </a:solidFill>
        </p:spPr>
        <p:txBody>
          <a:bodyPr wrap="square" lIns="0" tIns="0" rIns="0" bIns="0" rtlCol="0">
            <a:spAutoFit/>
          </a:bodyPr>
          <a:lstStyle/>
          <a:p>
            <a:pPr algn="ctr"/>
            <a:r>
              <a:rPr lang="en-US" sz="500" dirty="0">
                <a:solidFill>
                  <a:srgbClr val="C8E6EF"/>
                </a:solidFill>
              </a:rPr>
              <a:t>Luis Miguel</a:t>
            </a:r>
          </a:p>
        </p:txBody>
      </p:sp>
      <p:pic>
        <p:nvPicPr>
          <p:cNvPr id="114" name="Picture 113"/>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3232840" y="1422275"/>
            <a:ext cx="198533" cy="112215"/>
          </a:xfrm>
          <a:prstGeom prst="rect">
            <a:avLst/>
          </a:prstGeom>
          <a:effectLst>
            <a:outerShdw blurRad="50800" dist="38100" dir="2700000" algn="tl" rotWithShape="0">
              <a:prstClr val="black">
                <a:alpha val="40000"/>
              </a:prstClr>
            </a:outerShdw>
            <a:reflection blurRad="6350" stA="50000" endA="300" endPos="55000" dist="25400" dir="5400000" sy="-100000" algn="bl" rotWithShape="0"/>
          </a:effectLst>
        </p:spPr>
      </p:pic>
      <p:pic>
        <p:nvPicPr>
          <p:cNvPr id="115" name="Picture 114"/>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7173839" y="1412016"/>
            <a:ext cx="136712" cy="77272"/>
          </a:xfrm>
          <a:prstGeom prst="rect">
            <a:avLst/>
          </a:prstGeom>
          <a:effectLst>
            <a:outerShdw blurRad="50800" dist="38100" dir="2700000" algn="tl" rotWithShape="0">
              <a:prstClr val="black">
                <a:alpha val="40000"/>
              </a:prstClr>
            </a:outerShdw>
            <a:reflection blurRad="6350" stA="50000" endA="300" endPos="55000" dist="25400" dir="5400000" sy="-100000" algn="bl" rotWithShape="0"/>
          </a:effectLst>
        </p:spPr>
      </p:pic>
      <p:sp>
        <p:nvSpPr>
          <p:cNvPr id="2" name="Slide Number Placeholder 1"/>
          <p:cNvSpPr>
            <a:spLocks noGrp="1"/>
          </p:cNvSpPr>
          <p:nvPr>
            <p:ph type="sldNum" sz="quarter" idx="12"/>
          </p:nvPr>
        </p:nvSpPr>
        <p:spPr>
          <a:xfrm>
            <a:off x="9448800" y="6505748"/>
            <a:ext cx="2743200" cy="365125"/>
          </a:xfrm>
        </p:spPr>
        <p:txBody>
          <a:bodyPr/>
          <a:lstStyle/>
          <a:p>
            <a:fld id="{2AAED9FE-A794-6340-A106-71E1AD4C19A3}" type="slidenum">
              <a:rPr lang="en-US" b="1" smtClean="0"/>
              <a:t>8</a:t>
            </a:fld>
            <a:endParaRPr lang="en-US" b="1" dirty="0"/>
          </a:p>
        </p:txBody>
      </p:sp>
      <p:sp>
        <p:nvSpPr>
          <p:cNvPr id="6" name="TextBox 5"/>
          <p:cNvSpPr txBox="1"/>
          <p:nvPr/>
        </p:nvSpPr>
        <p:spPr>
          <a:xfrm>
            <a:off x="3832380" y="145219"/>
            <a:ext cx="6170509" cy="757130"/>
          </a:xfrm>
          <a:prstGeom prst="rect">
            <a:avLst/>
          </a:prstGeom>
        </p:spPr>
        <p:txBody>
          <a:bodyPr vert="horz" wrap="square" lIns="91440" tIns="45720" rIns="91440" bIns="45720" rtlCol="0" anchor="ctr">
            <a:spAutoFit/>
          </a:bodyPr>
          <a:lstStyle>
            <a:defPPr>
              <a:defRPr lang="en-US"/>
            </a:defPPr>
            <a:lvl1pPr algn="ctr">
              <a:lnSpc>
                <a:spcPct val="90000"/>
              </a:lnSpc>
              <a:spcBef>
                <a:spcPct val="0"/>
              </a:spcBef>
              <a:buNone/>
              <a:defRPr sz="2400" b="1">
                <a:solidFill>
                  <a:srgbClr val="005FAA"/>
                </a:solidFill>
                <a:latin typeface="Arial"/>
                <a:ea typeface="Arial"/>
                <a:cs typeface="Arial"/>
              </a:defRPr>
            </a:lvl1pPr>
          </a:lstStyle>
          <a:p>
            <a:pPr algn="l"/>
            <a:r>
              <a:rPr lang="en-US" dirty="0" err="1"/>
              <a:t>AmeriGEOSS</a:t>
            </a:r>
            <a:r>
              <a:rPr lang="en-US" dirty="0"/>
              <a:t> Data-Hub</a:t>
            </a:r>
          </a:p>
          <a:p>
            <a:r>
              <a:rPr lang="en-US" dirty="0"/>
              <a:t>– </a:t>
            </a:r>
            <a:r>
              <a:rPr lang="en-US" b="0" i="1" dirty="0"/>
              <a:t>Analytical Tools to Support Understanding</a:t>
            </a:r>
          </a:p>
        </p:txBody>
      </p:sp>
      <p:sp>
        <p:nvSpPr>
          <p:cNvPr id="7" name="Rounded Rectangle 6"/>
          <p:cNvSpPr/>
          <p:nvPr/>
        </p:nvSpPr>
        <p:spPr>
          <a:xfrm>
            <a:off x="134110" y="2906537"/>
            <a:ext cx="2736703" cy="748387"/>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2400" dirty="0">
                <a:effectLst>
                  <a:outerShdw blurRad="50800" dist="76200" dir="2700000" algn="tl" rotWithShape="0">
                    <a:prstClr val="black">
                      <a:alpha val="40000"/>
                    </a:prstClr>
                  </a:outerShdw>
                </a:effectLst>
              </a:rPr>
              <a:t>Interact With Data</a:t>
            </a:r>
          </a:p>
        </p:txBody>
      </p:sp>
      <p:sp>
        <p:nvSpPr>
          <p:cNvPr id="8" name="Rounded Rectangle 7"/>
          <p:cNvSpPr/>
          <p:nvPr/>
        </p:nvSpPr>
        <p:spPr>
          <a:xfrm>
            <a:off x="4042947" y="4013412"/>
            <a:ext cx="3217908" cy="812493"/>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2400" dirty="0">
                <a:effectLst>
                  <a:outerShdw blurRad="50800" dist="76200" dir="2700000" algn="tl" rotWithShape="0">
                    <a:prstClr val="black">
                      <a:alpha val="40000"/>
                    </a:prstClr>
                  </a:outerShdw>
                </a:effectLst>
              </a:rPr>
              <a:t>Create Graphs, Charts, Maps and More</a:t>
            </a:r>
            <a:endParaRPr lang="en-US" i="1" dirty="0"/>
          </a:p>
        </p:txBody>
      </p:sp>
      <p:sp>
        <p:nvSpPr>
          <p:cNvPr id="19" name="Oval 18"/>
          <p:cNvSpPr/>
          <p:nvPr/>
        </p:nvSpPr>
        <p:spPr>
          <a:xfrm>
            <a:off x="44007" y="2647527"/>
            <a:ext cx="531791" cy="5317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i="1" dirty="0"/>
              <a:t>1</a:t>
            </a:r>
          </a:p>
        </p:txBody>
      </p:sp>
      <p:sp>
        <p:nvSpPr>
          <p:cNvPr id="20" name="Oval 19"/>
          <p:cNvSpPr/>
          <p:nvPr/>
        </p:nvSpPr>
        <p:spPr>
          <a:xfrm>
            <a:off x="3702231" y="3869549"/>
            <a:ext cx="531791" cy="5317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i="1" dirty="0"/>
              <a:t>2</a:t>
            </a:r>
          </a:p>
        </p:txBody>
      </p:sp>
      <p:sp>
        <p:nvSpPr>
          <p:cNvPr id="63" name="Oval 62"/>
          <p:cNvSpPr/>
          <p:nvPr/>
        </p:nvSpPr>
        <p:spPr>
          <a:xfrm>
            <a:off x="13783898" y="3528937"/>
            <a:ext cx="330200" cy="33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64" name="Rounded Rectangle 63"/>
          <p:cNvSpPr/>
          <p:nvPr/>
        </p:nvSpPr>
        <p:spPr>
          <a:xfrm>
            <a:off x="8998099" y="1834325"/>
            <a:ext cx="3020783" cy="690940"/>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2400" dirty="0">
                <a:effectLst>
                  <a:outerShdw blurRad="50800" dist="76200" dir="2700000" algn="tl" rotWithShape="0">
                    <a:prstClr val="black">
                      <a:alpha val="40000"/>
                    </a:prstClr>
                  </a:outerShdw>
                </a:effectLst>
              </a:rPr>
              <a:t>View Reports and Dashboards</a:t>
            </a:r>
            <a:endParaRPr lang="en-US" i="1" dirty="0"/>
          </a:p>
        </p:txBody>
      </p:sp>
      <p:sp>
        <p:nvSpPr>
          <p:cNvPr id="65" name="Oval 64"/>
          <p:cNvSpPr/>
          <p:nvPr/>
        </p:nvSpPr>
        <p:spPr>
          <a:xfrm>
            <a:off x="13287149" y="4171847"/>
            <a:ext cx="330200" cy="33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118" name="Oval 117"/>
          <p:cNvSpPr/>
          <p:nvPr/>
        </p:nvSpPr>
        <p:spPr>
          <a:xfrm>
            <a:off x="8820284" y="1545030"/>
            <a:ext cx="531791" cy="5317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i="1" dirty="0"/>
              <a:t>3</a:t>
            </a:r>
          </a:p>
        </p:txBody>
      </p:sp>
      <p:pic>
        <p:nvPicPr>
          <p:cNvPr id="51" name="Picture 50"/>
          <p:cNvPicPr>
            <a:picLocks noChangeAspect="1"/>
          </p:cNvPicPr>
          <p:nvPr/>
        </p:nvPicPr>
        <p:blipFill>
          <a:blip r:embed="rId3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27167" y="3329936"/>
            <a:ext cx="1264419" cy="766530"/>
          </a:xfrm>
          <a:prstGeom prst="rect">
            <a:avLst/>
          </a:prstGeom>
        </p:spPr>
      </p:pic>
    </p:spTree>
    <p:extLst>
      <p:ext uri="{BB962C8B-B14F-4D97-AF65-F5344CB8AC3E}">
        <p14:creationId xmlns:p14="http://schemas.microsoft.com/office/powerpoint/2010/main" val="386848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1000"/>
                                        <p:tgtEl>
                                          <p:spTgt spid="19"/>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1000"/>
                                        <p:tgtEl>
                                          <p:spTgt spid="20"/>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fade">
                                      <p:cBhvr>
                                        <p:cTn id="21" dur="1000"/>
                                        <p:tgtEl>
                                          <p:spTgt spid="64"/>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18"/>
                                        </p:tgtEl>
                                        <p:attrNameLst>
                                          <p:attrName>style.visibility</p:attrName>
                                        </p:attrNameLst>
                                      </p:cBhvr>
                                      <p:to>
                                        <p:strVal val="visible"/>
                                      </p:to>
                                    </p:set>
                                    <p:animEffect transition="in" filter="dissolve">
                                      <p:cBhvr>
                                        <p:cTn id="24" dur="1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9" grpId="0" animBg="1"/>
      <p:bldP spid="20" grpId="0" animBg="1"/>
      <p:bldP spid="64" grpId="0" animBg="1"/>
      <p:bldP spid="1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ounded Rectangle 61" descr="Presentation Author/Graphics: Eldrich L Frazier&#10;Federal Geographic Data Committee&#10;https://www.fgdc.gov"/>
          <p:cNvSpPr/>
          <p:nvPr/>
        </p:nvSpPr>
        <p:spPr>
          <a:xfrm>
            <a:off x="4710473" y="1312606"/>
            <a:ext cx="7102986" cy="5069698"/>
          </a:xfrm>
          <a:prstGeom prst="roundRect">
            <a:avLst>
              <a:gd name="adj" fmla="val 5269"/>
            </a:avLst>
          </a:prstGeom>
          <a:solidFill>
            <a:schemeClr val="bg2">
              <a:alpha val="29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chemeClr val="tx1"/>
              </a:solidFill>
            </a:endParaRPr>
          </a:p>
        </p:txBody>
      </p:sp>
      <p:sp>
        <p:nvSpPr>
          <p:cNvPr id="2" name="Slide Number Placeholder 1" title="FGDC"/>
          <p:cNvSpPr>
            <a:spLocks noGrp="1"/>
          </p:cNvSpPr>
          <p:nvPr>
            <p:ph type="sldNum" sz="quarter" idx="12"/>
          </p:nvPr>
        </p:nvSpPr>
        <p:spPr/>
        <p:txBody>
          <a:bodyPr/>
          <a:lstStyle/>
          <a:p>
            <a:fld id="{2AAED9FE-A794-6340-A106-71E1AD4C19A3}" type="slidenum">
              <a:rPr lang="en-US" b="1" smtClean="0"/>
              <a:t>9</a:t>
            </a:fld>
            <a:endParaRPr lang="en-US" b="1"/>
          </a:p>
        </p:txBody>
      </p:sp>
      <p:sp>
        <p:nvSpPr>
          <p:cNvPr id="83" name="TextBox 82" title="FGDC"/>
          <p:cNvSpPr txBox="1"/>
          <p:nvPr/>
        </p:nvSpPr>
        <p:spPr>
          <a:xfrm>
            <a:off x="2991196" y="340550"/>
            <a:ext cx="7239483" cy="424732"/>
          </a:xfrm>
          <a:prstGeom prst="rect">
            <a:avLst/>
          </a:prstGeom>
        </p:spPr>
        <p:txBody>
          <a:bodyPr vert="horz" wrap="square" lIns="91440" tIns="45720" rIns="91440" bIns="45720" rtlCol="0" anchor="ctr">
            <a:spAutoFit/>
          </a:bodyPr>
          <a:lstStyle>
            <a:defPPr>
              <a:defRPr lang="en-US"/>
            </a:defPPr>
            <a:lvl1pPr algn="ctr">
              <a:lnSpc>
                <a:spcPct val="90000"/>
              </a:lnSpc>
              <a:spcBef>
                <a:spcPct val="0"/>
              </a:spcBef>
              <a:buNone/>
              <a:defRPr sz="2400" b="1">
                <a:solidFill>
                  <a:srgbClr val="005FAA"/>
                </a:solidFill>
                <a:latin typeface="Arial"/>
                <a:ea typeface="Arial"/>
                <a:cs typeface="Arial"/>
              </a:defRPr>
            </a:lvl1pPr>
          </a:lstStyle>
          <a:p>
            <a:r>
              <a:rPr lang="en-US" dirty="0"/>
              <a:t>Implementing SDGs: Geographic Value </a:t>
            </a:r>
          </a:p>
        </p:txBody>
      </p:sp>
      <p:sp>
        <p:nvSpPr>
          <p:cNvPr id="113" name="Rounded Rectangle 112" descr="Presentation Author/Graphics:&#10;Eldrich L. Frazier&#10;Federal Geographic Data Committee&#10;http://www.fgdc.gov" title="FGDC"/>
          <p:cNvSpPr/>
          <p:nvPr/>
        </p:nvSpPr>
        <p:spPr>
          <a:xfrm>
            <a:off x="205588" y="915874"/>
            <a:ext cx="11652115" cy="801758"/>
          </a:xfrm>
          <a:prstGeom prst="round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6515"/>
            <a:r>
              <a:rPr lang="en-US" b="1" dirty="0"/>
              <a:t>Geographic Information––</a:t>
            </a:r>
            <a:r>
              <a:rPr lang="en-US" b="1" i="1" dirty="0"/>
              <a:t>A Universal Framework for Linking Social, Economic and Environmental data</a:t>
            </a:r>
          </a:p>
        </p:txBody>
      </p:sp>
      <p:grpSp>
        <p:nvGrpSpPr>
          <p:cNvPr id="114" name="Group 113" title="FGDC"/>
          <p:cNvGrpSpPr/>
          <p:nvPr/>
        </p:nvGrpSpPr>
        <p:grpSpPr>
          <a:xfrm>
            <a:off x="215964" y="2044272"/>
            <a:ext cx="4757228" cy="3915020"/>
            <a:chOff x="2481399" y="1237826"/>
            <a:chExt cx="4976940" cy="4095835"/>
          </a:xfrm>
        </p:grpSpPr>
        <p:sp>
          <p:nvSpPr>
            <p:cNvPr id="39" name="Oval 38"/>
            <p:cNvSpPr/>
            <p:nvPr/>
          </p:nvSpPr>
          <p:spPr>
            <a:xfrm rot="5400000">
              <a:off x="2497412" y="2951828"/>
              <a:ext cx="2365820" cy="2397845"/>
            </a:xfrm>
            <a:prstGeom prst="ellipse">
              <a:avLst/>
            </a:prstGeom>
            <a:gradFill flip="none" rotWithShape="1">
              <a:gsLst>
                <a:gs pos="21000">
                  <a:srgbClr val="B7D9A1"/>
                </a:gs>
                <a:gs pos="91000">
                  <a:srgbClr val="D0DD27">
                    <a:alpha val="14000"/>
                    <a:lumMod val="96000"/>
                    <a:lumOff val="4000"/>
                  </a:srgbClr>
                </a:gs>
                <a:gs pos="47000">
                  <a:srgbClr val="2D8641">
                    <a:alpha val="67000"/>
                  </a:srgbClr>
                </a:gs>
                <a:gs pos="100000">
                  <a:schemeClr val="accent6">
                    <a:lumMod val="99000"/>
                    <a:satMod val="120000"/>
                    <a:shade val="78000"/>
                    <a:alpha val="51000"/>
                  </a:schemeClr>
                </a:gs>
              </a:gsLst>
              <a:path path="circle">
                <a:fillToRect l="50000" t="50000" r="50000" b="50000"/>
              </a:path>
              <a:tileRect/>
            </a:gradFill>
            <a:effectLst>
              <a:outerShdw blurRad="50800" dist="38100" dir="5400000" algn="t"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pSp>
          <p:nvGrpSpPr>
            <p:cNvPr id="7" name="Group 6"/>
            <p:cNvGrpSpPr/>
            <p:nvPr/>
          </p:nvGrpSpPr>
          <p:grpSpPr>
            <a:xfrm>
              <a:off x="2503565" y="2952299"/>
              <a:ext cx="2368696" cy="2358475"/>
              <a:chOff x="4205015" y="3030016"/>
              <a:chExt cx="1999041" cy="1985872"/>
            </a:xfrm>
            <a:effectLst>
              <a:outerShdw blurRad="50800" dist="38100" dir="2700000" sx="102000" sy="102000" algn="tl" rotWithShape="0">
                <a:prstClr val="black">
                  <a:alpha val="40000"/>
                </a:prstClr>
              </a:outerShdw>
            </a:effectLst>
          </p:grpSpPr>
          <p:grpSp>
            <p:nvGrpSpPr>
              <p:cNvPr id="67" name="Group 66"/>
              <p:cNvGrpSpPr/>
              <p:nvPr/>
            </p:nvGrpSpPr>
            <p:grpSpPr>
              <a:xfrm>
                <a:off x="4205015" y="3030016"/>
                <a:ext cx="1999041" cy="1985872"/>
                <a:chOff x="9103209" y="1899807"/>
                <a:chExt cx="1296924" cy="1288380"/>
              </a:xfrm>
              <a:effectLst>
                <a:outerShdw blurRad="50800" dist="38100" dir="5400000" algn="t" rotWithShape="0">
                  <a:prstClr val="black">
                    <a:alpha val="40000"/>
                  </a:prstClr>
                </a:outerShdw>
              </a:effectLst>
            </p:grpSpPr>
            <p:sp>
              <p:nvSpPr>
                <p:cNvPr id="68" name="bk object 16"/>
                <p:cNvSpPr/>
                <p:nvPr/>
              </p:nvSpPr>
              <p:spPr>
                <a:xfrm>
                  <a:off x="9126276" y="1899807"/>
                  <a:ext cx="1254840" cy="1105499"/>
                </a:xfrm>
                <a:prstGeom prst="rect">
                  <a:avLst/>
                </a:prstGeom>
                <a:blipFill>
                  <a:blip r:embed="rId3" cstate="print"/>
                  <a:stretch>
                    <a:fillRect/>
                  </a:stretch>
                </a:blipFill>
                <a:effectLst>
                  <a:outerShdw blurRad="50800" dist="38100" algn="l" rotWithShape="0">
                    <a:prstClr val="black">
                      <a:alpha val="40000"/>
                    </a:prstClr>
                  </a:outerShdw>
                </a:effectLst>
              </p:spPr>
              <p:txBody>
                <a:bodyPr wrap="square" lIns="0" tIns="0" rIns="0" bIns="0" rtlCol="0"/>
                <a:lstStyle/>
                <a:p>
                  <a:endParaRPr sz="1400"/>
                </a:p>
              </p:txBody>
            </p:sp>
            <p:sp>
              <p:nvSpPr>
                <p:cNvPr id="69" name="bk object 17"/>
                <p:cNvSpPr/>
                <p:nvPr/>
              </p:nvSpPr>
              <p:spPr>
                <a:xfrm>
                  <a:off x="9263928" y="2420820"/>
                  <a:ext cx="975508" cy="627690"/>
                </a:xfrm>
                <a:prstGeom prst="rect">
                  <a:avLst/>
                </a:prstGeom>
                <a:blipFill>
                  <a:blip r:embed="rId4" cstate="print">
                    <a:duotone>
                      <a:schemeClr val="accent6">
                        <a:shade val="45000"/>
                        <a:satMod val="135000"/>
                      </a:schemeClr>
                      <a:prstClr val="white"/>
                    </a:duotone>
                  </a:blip>
                  <a:stretch>
                    <a:fillRect/>
                  </a:stretch>
                </a:blipFill>
                <a:effectLst>
                  <a:innerShdw blurRad="114300">
                    <a:srgbClr val="FFFF00"/>
                  </a:innerShdw>
                </a:effectLst>
              </p:spPr>
              <p:txBody>
                <a:bodyPr wrap="square" lIns="0" tIns="0" rIns="0" bIns="0" rtlCol="0"/>
                <a:lstStyle/>
                <a:p>
                  <a:endParaRPr sz="1400"/>
                </a:p>
              </p:txBody>
            </p:sp>
            <p:sp>
              <p:nvSpPr>
                <p:cNvPr id="70" name="bk object 18"/>
                <p:cNvSpPr/>
                <p:nvPr/>
              </p:nvSpPr>
              <p:spPr>
                <a:xfrm>
                  <a:off x="9103209" y="2389477"/>
                  <a:ext cx="1296924" cy="798710"/>
                </a:xfrm>
                <a:prstGeom prst="rect">
                  <a:avLst/>
                </a:prstGeom>
                <a:blipFill>
                  <a:blip r:embed="rId5" cstate="print">
                    <a:alphaModFix amt="61000"/>
                  </a:blip>
                  <a:stretch>
                    <a:fillRect/>
                  </a:stretch>
                </a:blipFill>
                <a:effectLst>
                  <a:outerShdw blurRad="50800" dist="76200" algn="l" rotWithShape="0">
                    <a:prstClr val="black">
                      <a:alpha val="40000"/>
                    </a:prstClr>
                  </a:outerShdw>
                </a:effectLst>
              </p:spPr>
              <p:txBody>
                <a:bodyPr wrap="square" lIns="0" tIns="0" rIns="0" bIns="0" rtlCol="0"/>
                <a:lstStyle/>
                <a:p>
                  <a:endParaRPr sz="1400"/>
                </a:p>
              </p:txBody>
            </p:sp>
            <p:sp>
              <p:nvSpPr>
                <p:cNvPr id="71" name="bk object 19"/>
                <p:cNvSpPr/>
                <p:nvPr/>
              </p:nvSpPr>
              <p:spPr>
                <a:xfrm>
                  <a:off x="9363952" y="2448506"/>
                  <a:ext cx="775440" cy="498811"/>
                </a:xfrm>
                <a:prstGeom prst="rect">
                  <a:avLst/>
                </a:prstGeom>
                <a:blipFill>
                  <a:blip r:embed="rId6" cstate="print">
                    <a:alphaModFix amt="34000"/>
                  </a:blip>
                  <a:stretch>
                    <a:fillRect/>
                  </a:stretch>
                </a:blipFill>
              </p:spPr>
              <p:txBody>
                <a:bodyPr wrap="square" lIns="0" tIns="0" rIns="0" bIns="0" rtlCol="0"/>
                <a:lstStyle/>
                <a:p>
                  <a:endParaRPr sz="1400"/>
                </a:p>
              </p:txBody>
            </p:sp>
          </p:grpSp>
          <p:sp>
            <p:nvSpPr>
              <p:cNvPr id="72" name="TextBox 71" descr="Presentation Author/Graphics: Eldrich L. Frazier&#10;Federal Geographic Data Committee&#10;https://www.fgdc.gov"/>
              <p:cNvSpPr txBox="1"/>
              <p:nvPr/>
            </p:nvSpPr>
            <p:spPr>
              <a:xfrm>
                <a:off x="4590534" y="3668709"/>
                <a:ext cx="572811" cy="387037"/>
              </a:xfrm>
              <a:prstGeom prst="rect">
                <a:avLst/>
              </a:prstGeom>
              <a:noFill/>
            </p:spPr>
            <p:txBody>
              <a:bodyPr wrap="square" rtlCol="0">
                <a:spAutoFit/>
              </a:bodyPr>
              <a:lstStyle/>
              <a:p>
                <a:r>
                  <a:rPr lang="en-US" sz="2000" dirty="0">
                    <a:solidFill>
                      <a:schemeClr val="accent6">
                        <a:lumMod val="75000"/>
                      </a:schemeClr>
                    </a:solidFill>
                  </a:rPr>
                  <a:t>💰</a:t>
                </a:r>
              </a:p>
            </p:txBody>
          </p:sp>
          <p:sp>
            <p:nvSpPr>
              <p:cNvPr id="73" name="TextBox 72"/>
              <p:cNvSpPr txBox="1"/>
              <p:nvPr/>
            </p:nvSpPr>
            <p:spPr>
              <a:xfrm>
                <a:off x="4242858" y="3854689"/>
                <a:ext cx="821267" cy="387037"/>
              </a:xfrm>
              <a:prstGeom prst="rect">
                <a:avLst/>
              </a:prstGeom>
              <a:noFill/>
            </p:spPr>
            <p:txBody>
              <a:bodyPr wrap="square" rtlCol="0">
                <a:spAutoFit/>
              </a:bodyPr>
              <a:lstStyle/>
              <a:p>
                <a:r>
                  <a:rPr lang="en-US" sz="2000" dirty="0"/>
                  <a:t>💶</a:t>
                </a:r>
              </a:p>
            </p:txBody>
          </p:sp>
          <p:pic>
            <p:nvPicPr>
              <p:cNvPr id="74" name="Picture 73"/>
              <p:cNvPicPr>
                <a:picLocks noChangeAspect="1"/>
              </p:cNvPicPr>
              <p:nvPr/>
            </p:nvPicPr>
            <p:blipFill rotWithShape="1">
              <a:blip r:embed="rId7">
                <a:extLst>
                  <a:ext uri="{BEBA8EAE-BF5A-486C-A8C5-ECC9F3942E4B}">
                    <a14:imgProps xmlns:a14="http://schemas.microsoft.com/office/drawing/2010/main">
                      <a14:imgLayer r:embed="rId8">
                        <a14:imgEffect>
                          <a14:backgroundRemoval t="48612" b="90000" l="49842" r="94814"/>
                        </a14:imgEffect>
                      </a14:imgLayer>
                    </a14:imgProps>
                  </a:ext>
                  <a:ext uri="{28A0092B-C50C-407E-A947-70E740481C1C}">
                    <a14:useLocalDpi xmlns:a14="http://schemas.microsoft.com/office/drawing/2010/main" val="0"/>
                  </a:ext>
                </a:extLst>
              </a:blip>
              <a:srcRect l="50491" t="52960" r="5636" b="8542"/>
              <a:stretch/>
            </p:blipFill>
            <p:spPr>
              <a:xfrm>
                <a:off x="4985323" y="3817826"/>
                <a:ext cx="772962" cy="584318"/>
              </a:xfrm>
              <a:prstGeom prst="rect">
                <a:avLst/>
              </a:prstGeom>
            </p:spPr>
          </p:pic>
        </p:grpSp>
        <p:sp>
          <p:nvSpPr>
            <p:cNvPr id="36" name="Oval 35"/>
            <p:cNvSpPr/>
            <p:nvPr/>
          </p:nvSpPr>
          <p:spPr>
            <a:xfrm rot="5400000">
              <a:off x="3488632" y="1221813"/>
              <a:ext cx="2365820" cy="2397845"/>
            </a:xfrm>
            <a:prstGeom prst="ellipse">
              <a:avLst/>
            </a:prstGeom>
            <a:gradFill flip="none" rotWithShape="1">
              <a:gsLst>
                <a:gs pos="21000">
                  <a:srgbClr val="B7D9A1"/>
                </a:gs>
                <a:gs pos="91000">
                  <a:srgbClr val="D0DD27">
                    <a:alpha val="14000"/>
                    <a:lumMod val="96000"/>
                    <a:lumOff val="4000"/>
                  </a:srgbClr>
                </a:gs>
                <a:gs pos="47000">
                  <a:srgbClr val="2D8641">
                    <a:alpha val="67000"/>
                  </a:srgbClr>
                </a:gs>
                <a:gs pos="100000">
                  <a:schemeClr val="accent6">
                    <a:lumMod val="99000"/>
                    <a:satMod val="120000"/>
                    <a:shade val="78000"/>
                    <a:alpha val="51000"/>
                  </a:schemeClr>
                </a:gs>
              </a:gsLst>
              <a:path path="circle">
                <a:fillToRect l="50000" t="50000" r="50000" b="50000"/>
              </a:path>
              <a:tileRect/>
            </a:gra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7" name="TextBox 36"/>
            <p:cNvSpPr txBox="1"/>
            <p:nvPr/>
          </p:nvSpPr>
          <p:spPr>
            <a:xfrm>
              <a:off x="4188206" y="1473292"/>
              <a:ext cx="1041775" cy="482987"/>
            </a:xfrm>
            <a:prstGeom prst="rect">
              <a:avLst/>
            </a:prstGeom>
            <a:noFill/>
          </p:spPr>
          <p:txBody>
            <a:bodyPr wrap="none" rtlCol="0">
              <a:spAutoFit/>
            </a:bodyPr>
            <a:lstStyle/>
            <a:p>
              <a:r>
                <a:rPr lang="en-US" sz="2400" b="1">
                  <a:solidFill>
                    <a:schemeClr val="bg1"/>
                  </a:solidFill>
                  <a:effectLst>
                    <a:outerShdw blurRad="50800" dist="76200" algn="l" rotWithShape="0">
                      <a:prstClr val="black">
                        <a:alpha val="40000"/>
                      </a:prstClr>
                    </a:outerShdw>
                  </a:effectLst>
                </a:rPr>
                <a:t>Social </a:t>
              </a:r>
              <a:endParaRPr lang="en-US" sz="2400" b="1" dirty="0">
                <a:solidFill>
                  <a:schemeClr val="bg1"/>
                </a:solidFill>
                <a:effectLst>
                  <a:outerShdw blurRad="50800" dist="76200" algn="l" rotWithShape="0">
                    <a:prstClr val="black">
                      <a:alpha val="40000"/>
                    </a:prstClr>
                  </a:outerShdw>
                </a:effectLst>
              </a:endParaRPr>
            </a:p>
          </p:txBody>
        </p:sp>
        <p:sp>
          <p:nvSpPr>
            <p:cNvPr id="38" name="bk object 16"/>
            <p:cNvSpPr/>
            <p:nvPr/>
          </p:nvSpPr>
          <p:spPr>
            <a:xfrm>
              <a:off x="4016143" y="1958056"/>
              <a:ext cx="1385903" cy="722839"/>
            </a:xfrm>
            <a:prstGeom prst="rect">
              <a:avLst/>
            </a:prstGeom>
            <a:blipFill>
              <a:blip r:embed="rId9" cstate="print">
                <a:biLevel thresh="25000"/>
                <a:extLst>
                  <a:ext uri="{BEBA8EAE-BF5A-486C-A8C5-ECC9F3942E4B}">
                    <a14:imgProps xmlns:a14="http://schemas.microsoft.com/office/drawing/2010/main">
                      <a14:imgLayer r:embed="rId10">
                        <a14:imgEffect>
                          <a14:backgroundRemoval t="0" b="100000" l="0" r="100000">
                            <a14:foregroundMark x1="88776" y1="60071" x2="88776" y2="60071"/>
                            <a14:foregroundMark x1="88776" y1="43110" x2="88776" y2="43110"/>
                            <a14:foregroundMark x1="65714" y1="14134" x2="65714" y2="14134"/>
                            <a14:foregroundMark x1="37551" y1="4240" x2="37551" y2="4240"/>
                            <a14:foregroundMark x1="35102" y1="40989" x2="35102" y2="40989"/>
                            <a14:foregroundMark x1="10408" y1="43110" x2="10408" y2="43110"/>
                            <a14:foregroundMark x1="10408" y1="79152" x2="10408" y2="79152"/>
                          </a14:backgroundRemoval>
                        </a14:imgEffect>
                        <a14:imgEffect>
                          <a14:colorTemperature colorTemp="1500"/>
                        </a14:imgEffect>
                      </a14:imgLayer>
                    </a14:imgProps>
                  </a:ext>
                </a:extLst>
              </a:blip>
              <a:stretch>
                <a:fillRect/>
              </a:stretch>
            </a:blipFill>
            <a:effectLst>
              <a:outerShdw blurRad="50800" dist="38100" dir="2700000" algn="tl" rotWithShape="0">
                <a:prstClr val="black">
                  <a:alpha val="40000"/>
                </a:prstClr>
              </a:outerShdw>
              <a:softEdge rad="0"/>
            </a:effectLst>
          </p:spPr>
          <p:txBody>
            <a:bodyPr wrap="square" lIns="0" tIns="0" rIns="0" bIns="0" rtlCol="0"/>
            <a:lstStyle/>
            <a:p>
              <a:endParaRPr/>
            </a:p>
          </p:txBody>
        </p:sp>
        <p:sp>
          <p:nvSpPr>
            <p:cNvPr id="35" name="bk object 16"/>
            <p:cNvSpPr/>
            <p:nvPr/>
          </p:nvSpPr>
          <p:spPr>
            <a:xfrm>
              <a:off x="4016144" y="1951243"/>
              <a:ext cx="1385903" cy="722839"/>
            </a:xfrm>
            <a:prstGeom prst="rect">
              <a:avLst/>
            </a:prstGeom>
            <a:blipFill>
              <a:blip r:embed="rId9" cstate="print">
                <a:biLevel thresh="25000"/>
                <a:extLst>
                  <a:ext uri="{BEBA8EAE-BF5A-486C-A8C5-ECC9F3942E4B}">
                    <a14:imgProps xmlns:a14="http://schemas.microsoft.com/office/drawing/2010/main">
                      <a14:imgLayer r:embed="rId10">
                        <a14:imgEffect>
                          <a14:backgroundRemoval t="0" b="100000" l="0" r="100000">
                            <a14:foregroundMark x1="88776" y1="60071" x2="88776" y2="60071"/>
                            <a14:foregroundMark x1="88776" y1="43110" x2="88776" y2="43110"/>
                            <a14:foregroundMark x1="65714" y1="14134" x2="65714" y2="14134"/>
                            <a14:foregroundMark x1="37551" y1="4240" x2="37551" y2="4240"/>
                            <a14:foregroundMark x1="35102" y1="40989" x2="35102" y2="40989"/>
                            <a14:foregroundMark x1="10408" y1="43110" x2="10408" y2="43110"/>
                            <a14:foregroundMark x1="10408" y1="79152" x2="10408" y2="79152"/>
                          </a14:backgroundRemoval>
                        </a14:imgEffect>
                        <a14:imgEffect>
                          <a14:colorTemperature colorTemp="1500"/>
                        </a14:imgEffect>
                      </a14:imgLayer>
                    </a14:imgProps>
                  </a:ext>
                </a:extLst>
              </a:blip>
              <a:stretch>
                <a:fillRect/>
              </a:stretch>
            </a:blipFill>
            <a:effectLst>
              <a:innerShdw blurRad="152400">
                <a:srgbClr val="D0DD27"/>
              </a:innerShdw>
              <a:softEdge rad="0"/>
            </a:effectLst>
          </p:spPr>
          <p:txBody>
            <a:bodyPr wrap="square" lIns="0" tIns="0" rIns="0" bIns="0" rtlCol="0"/>
            <a:lstStyle/>
            <a:p>
              <a:endParaRPr dirty="0"/>
            </a:p>
          </p:txBody>
        </p:sp>
        <p:sp>
          <p:nvSpPr>
            <p:cNvPr id="18" name="TextBox 17"/>
            <p:cNvSpPr txBox="1"/>
            <p:nvPr/>
          </p:nvSpPr>
          <p:spPr>
            <a:xfrm>
              <a:off x="3419918" y="2882686"/>
              <a:ext cx="748782" cy="424298"/>
            </a:xfrm>
            <a:prstGeom prst="rect">
              <a:avLst/>
            </a:prstGeom>
            <a:noFill/>
          </p:spPr>
          <p:txBody>
            <a:bodyPr wrap="none" rtlCol="0">
              <a:spAutoFit/>
            </a:bodyPr>
            <a:lstStyle/>
            <a:p>
              <a:r>
                <a:rPr lang="en-US" b="1" i="1" dirty="0">
                  <a:solidFill>
                    <a:schemeClr val="bg1"/>
                  </a:solidFill>
                </a:rPr>
                <a:t>Data</a:t>
              </a:r>
            </a:p>
          </p:txBody>
        </p:sp>
        <p:grpSp>
          <p:nvGrpSpPr>
            <p:cNvPr id="6" name="Group 5"/>
            <p:cNvGrpSpPr/>
            <p:nvPr/>
          </p:nvGrpSpPr>
          <p:grpSpPr>
            <a:xfrm>
              <a:off x="4484483" y="2979953"/>
              <a:ext cx="2973856" cy="2323668"/>
              <a:chOff x="4995970" y="3226475"/>
              <a:chExt cx="3716571" cy="2904000"/>
            </a:xfrm>
            <a:effectLst/>
          </p:grpSpPr>
          <p:sp>
            <p:nvSpPr>
              <p:cNvPr id="22" name="Oval 21"/>
              <p:cNvSpPr/>
              <p:nvPr/>
            </p:nvSpPr>
            <p:spPr>
              <a:xfrm>
                <a:off x="4995970" y="3226475"/>
                <a:ext cx="2893677" cy="2893677"/>
              </a:xfrm>
              <a:prstGeom prst="ellipse">
                <a:avLst/>
              </a:prstGeom>
              <a:gradFill flip="none" rotWithShape="1">
                <a:gsLst>
                  <a:gs pos="21000">
                    <a:srgbClr val="B7D9A1"/>
                  </a:gs>
                  <a:gs pos="91000">
                    <a:srgbClr val="D0DD27">
                      <a:alpha val="14000"/>
                      <a:lumMod val="96000"/>
                      <a:lumOff val="4000"/>
                    </a:srgbClr>
                  </a:gs>
                  <a:gs pos="47000">
                    <a:srgbClr val="2D8641">
                      <a:alpha val="67000"/>
                    </a:srgbClr>
                  </a:gs>
                  <a:gs pos="100000">
                    <a:schemeClr val="accent6">
                      <a:lumMod val="99000"/>
                      <a:satMod val="120000"/>
                      <a:shade val="78000"/>
                      <a:alpha val="51000"/>
                    </a:schemeClr>
                  </a:gs>
                </a:gsLst>
                <a:path path="circle">
                  <a:fillToRect l="50000" t="50000" r="50000" b="50000"/>
                </a:path>
                <a:tileRect/>
              </a:gradFill>
              <a:effectLst>
                <a:outerShdw blurRad="50800" dist="38100" dir="5400000" algn="t"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pSp>
            <p:nvGrpSpPr>
              <p:cNvPr id="5" name="Group 4"/>
              <p:cNvGrpSpPr/>
              <p:nvPr/>
            </p:nvGrpSpPr>
            <p:grpSpPr>
              <a:xfrm>
                <a:off x="5123469" y="3382231"/>
                <a:ext cx="3589072" cy="2748244"/>
                <a:chOff x="5123469" y="3382231"/>
                <a:chExt cx="3589072" cy="2748244"/>
              </a:xfrm>
            </p:grpSpPr>
            <p:grpSp>
              <p:nvGrpSpPr>
                <p:cNvPr id="23" name="Group 22"/>
                <p:cNvGrpSpPr/>
                <p:nvPr/>
              </p:nvGrpSpPr>
              <p:grpSpPr>
                <a:xfrm>
                  <a:off x="5123469" y="3382231"/>
                  <a:ext cx="3589072" cy="2748244"/>
                  <a:chOff x="6672105" y="-1014659"/>
                  <a:chExt cx="5837892" cy="5998339"/>
                </a:xfrm>
                <a:effectLst>
                  <a:outerShdw blurRad="50800" dist="76200" dir="2700000" algn="tl" rotWithShape="0">
                    <a:prstClr val="black">
                      <a:alpha val="40000"/>
                    </a:prstClr>
                  </a:outerShdw>
                </a:effectLst>
              </p:grpSpPr>
              <p:sp>
                <p:nvSpPr>
                  <p:cNvPr id="24" name="bk object 28"/>
                  <p:cNvSpPr/>
                  <p:nvPr/>
                </p:nvSpPr>
                <p:spPr>
                  <a:xfrm>
                    <a:off x="6672105" y="-1014659"/>
                    <a:ext cx="5837892" cy="5998339"/>
                  </a:xfrm>
                  <a:prstGeom prst="rect">
                    <a:avLst/>
                  </a:prstGeom>
                  <a:blipFill>
                    <a:blip r:embed="rId11" cstate="print"/>
                    <a:stretch>
                      <a:fillRect/>
                    </a:stretch>
                  </a:blipFill>
                  <a:effectLst>
                    <a:outerShdw blurRad="50800" dist="76200" algn="l" rotWithShape="0">
                      <a:prstClr val="black">
                        <a:alpha val="40000"/>
                      </a:prstClr>
                    </a:outerShdw>
                  </a:effectLst>
                </p:spPr>
                <p:txBody>
                  <a:bodyPr wrap="square" lIns="0" tIns="0" rIns="0" bIns="0" rtlCol="0"/>
                  <a:lstStyle/>
                  <a:p>
                    <a:endParaRPr/>
                  </a:p>
                </p:txBody>
              </p:sp>
              <p:sp>
                <p:nvSpPr>
                  <p:cNvPr id="25" name="bk object 29"/>
                  <p:cNvSpPr/>
                  <p:nvPr/>
                </p:nvSpPr>
                <p:spPr>
                  <a:xfrm>
                    <a:off x="7178700" y="1130478"/>
                    <a:ext cx="3236008" cy="2971799"/>
                  </a:xfrm>
                  <a:prstGeom prst="rect">
                    <a:avLst/>
                  </a:prstGeom>
                  <a:blipFill>
                    <a:blip r:embed="rId12" cstate="print"/>
                    <a:stretch>
                      <a:fillRect/>
                    </a:stretch>
                  </a:blipFill>
                </p:spPr>
                <p:txBody>
                  <a:bodyPr wrap="square" lIns="0" tIns="0" rIns="0" bIns="0" rtlCol="0"/>
                  <a:lstStyle/>
                  <a:p>
                    <a:endParaRPr/>
                  </a:p>
                </p:txBody>
              </p:sp>
            </p:grpSp>
            <p:sp>
              <p:nvSpPr>
                <p:cNvPr id="21" name="TextBox 20"/>
                <p:cNvSpPr txBox="1"/>
                <p:nvPr/>
              </p:nvSpPr>
              <p:spPr>
                <a:xfrm>
                  <a:off x="5203157" y="4894373"/>
                  <a:ext cx="2684314" cy="603612"/>
                </a:xfrm>
                <a:prstGeom prst="rect">
                  <a:avLst/>
                </a:prstGeom>
                <a:noFill/>
              </p:spPr>
              <p:txBody>
                <a:bodyPr wrap="none" rtlCol="0">
                  <a:spAutoFit/>
                </a:bodyPr>
                <a:lstStyle/>
                <a:p>
                  <a:r>
                    <a:rPr lang="en-US" sz="2400" b="1" dirty="0">
                      <a:solidFill>
                        <a:schemeClr val="bg1"/>
                      </a:solidFill>
                      <a:effectLst>
                        <a:outerShdw blurRad="50800" dist="76200" algn="l" rotWithShape="0">
                          <a:prstClr val="black">
                            <a:alpha val="40000"/>
                          </a:prstClr>
                        </a:outerShdw>
                      </a:effectLst>
                    </a:rPr>
                    <a:t>Environmental</a:t>
                  </a:r>
                </a:p>
              </p:txBody>
            </p:sp>
          </p:grpSp>
        </p:grpSp>
        <p:sp>
          <p:nvSpPr>
            <p:cNvPr id="14" name="Freeform 55"/>
            <p:cNvSpPr>
              <a:spLocks noEditPoints="1"/>
            </p:cNvSpPr>
            <p:nvPr/>
          </p:nvSpPr>
          <p:spPr bwMode="auto">
            <a:xfrm>
              <a:off x="4037789" y="2767259"/>
              <a:ext cx="1289836" cy="1289836"/>
            </a:xfrm>
            <a:custGeom>
              <a:avLst/>
              <a:gdLst>
                <a:gd name="T0" fmla="*/ 457 w 467"/>
                <a:gd name="T1" fmla="*/ 165 h 466"/>
                <a:gd name="T2" fmla="*/ 400 w 467"/>
                <a:gd name="T3" fmla="*/ 69 h 466"/>
                <a:gd name="T4" fmla="*/ 304 w 467"/>
                <a:gd name="T5" fmla="*/ 10 h 466"/>
                <a:gd name="T6" fmla="*/ 235 w 467"/>
                <a:gd name="T7" fmla="*/ 0 h 466"/>
                <a:gd name="T8" fmla="*/ 232 w 467"/>
                <a:gd name="T9" fmla="*/ 0 h 466"/>
                <a:gd name="T10" fmla="*/ 208 w 467"/>
                <a:gd name="T11" fmla="*/ 0 h 466"/>
                <a:gd name="T12" fmla="*/ 103 w 467"/>
                <a:gd name="T13" fmla="*/ 40 h 466"/>
                <a:gd name="T14" fmla="*/ 28 w 467"/>
                <a:gd name="T15" fmla="*/ 121 h 466"/>
                <a:gd name="T16" fmla="*/ 0 w 467"/>
                <a:gd name="T17" fmla="*/ 233 h 466"/>
                <a:gd name="T18" fmla="*/ 18 w 467"/>
                <a:gd name="T19" fmla="*/ 323 h 466"/>
                <a:gd name="T20" fmla="*/ 85 w 467"/>
                <a:gd name="T21" fmla="*/ 412 h 466"/>
                <a:gd name="T22" fmla="*/ 186 w 467"/>
                <a:gd name="T23" fmla="*/ 462 h 466"/>
                <a:gd name="T24" fmla="*/ 232 w 467"/>
                <a:gd name="T25" fmla="*/ 466 h 466"/>
                <a:gd name="T26" fmla="*/ 235 w 467"/>
                <a:gd name="T27" fmla="*/ 466 h 466"/>
                <a:gd name="T28" fmla="*/ 283 w 467"/>
                <a:gd name="T29" fmla="*/ 462 h 466"/>
                <a:gd name="T30" fmla="*/ 382 w 467"/>
                <a:gd name="T31" fmla="*/ 412 h 466"/>
                <a:gd name="T32" fmla="*/ 449 w 467"/>
                <a:gd name="T33" fmla="*/ 323 h 466"/>
                <a:gd name="T34" fmla="*/ 467 w 467"/>
                <a:gd name="T35" fmla="*/ 233 h 466"/>
                <a:gd name="T36" fmla="*/ 114 w 467"/>
                <a:gd name="T37" fmla="*/ 286 h 466"/>
                <a:gd name="T38" fmla="*/ 32 w 467"/>
                <a:gd name="T39" fmla="*/ 308 h 466"/>
                <a:gd name="T40" fmla="*/ 448 w 467"/>
                <a:gd name="T41" fmla="*/ 224 h 466"/>
                <a:gd name="T42" fmla="*/ 350 w 467"/>
                <a:gd name="T43" fmla="*/ 160 h 466"/>
                <a:gd name="T44" fmla="*/ 441 w 467"/>
                <a:gd name="T45" fmla="*/ 179 h 466"/>
                <a:gd name="T46" fmla="*/ 243 w 467"/>
                <a:gd name="T47" fmla="*/ 224 h 466"/>
                <a:gd name="T48" fmla="*/ 334 w 467"/>
                <a:gd name="T49" fmla="*/ 179 h 466"/>
                <a:gd name="T50" fmla="*/ 243 w 467"/>
                <a:gd name="T51" fmla="*/ 19 h 466"/>
                <a:gd name="T52" fmla="*/ 288 w 467"/>
                <a:gd name="T53" fmla="*/ 51 h 466"/>
                <a:gd name="T54" fmla="*/ 243 w 467"/>
                <a:gd name="T55" fmla="*/ 120 h 466"/>
                <a:gd name="T56" fmla="*/ 152 w 467"/>
                <a:gd name="T57" fmla="*/ 101 h 466"/>
                <a:gd name="T58" fmla="*/ 200 w 467"/>
                <a:gd name="T59" fmla="*/ 30 h 466"/>
                <a:gd name="T60" fmla="*/ 224 w 467"/>
                <a:gd name="T61" fmla="*/ 224 h 466"/>
                <a:gd name="T62" fmla="*/ 136 w 467"/>
                <a:gd name="T63" fmla="*/ 160 h 466"/>
                <a:gd name="T64" fmla="*/ 20 w 467"/>
                <a:gd name="T65" fmla="*/ 224 h 466"/>
                <a:gd name="T66" fmla="*/ 122 w 467"/>
                <a:gd name="T67" fmla="*/ 139 h 466"/>
                <a:gd name="T68" fmla="*/ 112 w 467"/>
                <a:gd name="T69" fmla="*/ 224 h 466"/>
                <a:gd name="T70" fmla="*/ 141 w 467"/>
                <a:gd name="T71" fmla="*/ 327 h 466"/>
                <a:gd name="T72" fmla="*/ 130 w 467"/>
                <a:gd name="T73" fmla="*/ 243 h 466"/>
                <a:gd name="T74" fmla="*/ 213 w 467"/>
                <a:gd name="T75" fmla="*/ 442 h 466"/>
                <a:gd name="T76" fmla="*/ 162 w 467"/>
                <a:gd name="T77" fmla="*/ 385 h 466"/>
                <a:gd name="T78" fmla="*/ 243 w 467"/>
                <a:gd name="T79" fmla="*/ 347 h 466"/>
                <a:gd name="T80" fmla="*/ 298 w 467"/>
                <a:gd name="T81" fmla="*/ 401 h 466"/>
                <a:gd name="T82" fmla="*/ 243 w 467"/>
                <a:gd name="T83" fmla="*/ 446 h 466"/>
                <a:gd name="T84" fmla="*/ 338 w 467"/>
                <a:gd name="T85" fmla="*/ 243 h 466"/>
                <a:gd name="T86" fmla="*/ 243 w 467"/>
                <a:gd name="T87" fmla="*/ 327 h 466"/>
                <a:gd name="T88" fmla="*/ 441 w 467"/>
                <a:gd name="T89" fmla="*/ 286 h 466"/>
                <a:gd name="T90" fmla="*/ 350 w 467"/>
                <a:gd name="T91" fmla="*/ 307 h 466"/>
                <a:gd name="T92" fmla="*/ 416 w 467"/>
                <a:gd name="T93" fmla="*/ 120 h 466"/>
                <a:gd name="T94" fmla="*/ 307 w 467"/>
                <a:gd name="T95" fmla="*/ 45 h 466"/>
                <a:gd name="T96" fmla="*/ 347 w 467"/>
                <a:gd name="T97" fmla="*/ 51 h 466"/>
                <a:gd name="T98" fmla="*/ 416 w 467"/>
                <a:gd name="T99" fmla="*/ 120 h 466"/>
                <a:gd name="T100" fmla="*/ 147 w 467"/>
                <a:gd name="T101" fmla="*/ 66 h 466"/>
                <a:gd name="T102" fmla="*/ 63 w 467"/>
                <a:gd name="T103" fmla="*/ 104 h 466"/>
                <a:gd name="T104" fmla="*/ 138 w 467"/>
                <a:gd name="T105" fmla="*/ 42 h 466"/>
                <a:gd name="T106" fmla="*/ 127 w 467"/>
                <a:gd name="T107" fmla="*/ 347 h 466"/>
                <a:gd name="T108" fmla="*/ 175 w 467"/>
                <a:gd name="T109" fmla="*/ 439 h 466"/>
                <a:gd name="T110" fmla="*/ 104 w 467"/>
                <a:gd name="T111" fmla="*/ 404 h 466"/>
                <a:gd name="T112" fmla="*/ 52 w 467"/>
                <a:gd name="T113" fmla="*/ 347 h 466"/>
                <a:gd name="T114" fmla="*/ 331 w 467"/>
                <a:gd name="T115" fmla="*/ 375 h 466"/>
                <a:gd name="T116" fmla="*/ 392 w 467"/>
                <a:gd name="T117" fmla="*/ 377 h 466"/>
                <a:gd name="T118" fmla="*/ 312 w 467"/>
                <a:gd name="T119" fmla="*/ 43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7" h="466">
                  <a:moveTo>
                    <a:pt x="467" y="233"/>
                  </a:moveTo>
                  <a:lnTo>
                    <a:pt x="467" y="233"/>
                  </a:lnTo>
                  <a:lnTo>
                    <a:pt x="465" y="209"/>
                  </a:lnTo>
                  <a:lnTo>
                    <a:pt x="462" y="185"/>
                  </a:lnTo>
                  <a:lnTo>
                    <a:pt x="457" y="165"/>
                  </a:lnTo>
                  <a:lnTo>
                    <a:pt x="449" y="142"/>
                  </a:lnTo>
                  <a:lnTo>
                    <a:pt x="440" y="121"/>
                  </a:lnTo>
                  <a:lnTo>
                    <a:pt x="427" y="102"/>
                  </a:lnTo>
                  <a:lnTo>
                    <a:pt x="414" y="85"/>
                  </a:lnTo>
                  <a:lnTo>
                    <a:pt x="400" y="69"/>
                  </a:lnTo>
                  <a:lnTo>
                    <a:pt x="382" y="53"/>
                  </a:lnTo>
                  <a:lnTo>
                    <a:pt x="365" y="40"/>
                  </a:lnTo>
                  <a:lnTo>
                    <a:pt x="346" y="29"/>
                  </a:lnTo>
                  <a:lnTo>
                    <a:pt x="326" y="18"/>
                  </a:lnTo>
                  <a:lnTo>
                    <a:pt x="304" y="10"/>
                  </a:lnTo>
                  <a:lnTo>
                    <a:pt x="283" y="5"/>
                  </a:lnTo>
                  <a:lnTo>
                    <a:pt x="259" y="0"/>
                  </a:lnTo>
                  <a:lnTo>
                    <a:pt x="237" y="0"/>
                  </a:lnTo>
                  <a:lnTo>
                    <a:pt x="237" y="0"/>
                  </a:lnTo>
                  <a:lnTo>
                    <a:pt x="235" y="0"/>
                  </a:lnTo>
                  <a:lnTo>
                    <a:pt x="235" y="0"/>
                  </a:lnTo>
                  <a:lnTo>
                    <a:pt x="235" y="0"/>
                  </a:lnTo>
                  <a:lnTo>
                    <a:pt x="234" y="0"/>
                  </a:lnTo>
                  <a:lnTo>
                    <a:pt x="234" y="0"/>
                  </a:lnTo>
                  <a:lnTo>
                    <a:pt x="232" y="0"/>
                  </a:lnTo>
                  <a:lnTo>
                    <a:pt x="232" y="0"/>
                  </a:lnTo>
                  <a:lnTo>
                    <a:pt x="232" y="0"/>
                  </a:lnTo>
                  <a:lnTo>
                    <a:pt x="232" y="0"/>
                  </a:lnTo>
                  <a:lnTo>
                    <a:pt x="232" y="0"/>
                  </a:lnTo>
                  <a:lnTo>
                    <a:pt x="208" y="0"/>
                  </a:lnTo>
                  <a:lnTo>
                    <a:pt x="186" y="5"/>
                  </a:lnTo>
                  <a:lnTo>
                    <a:pt x="163" y="10"/>
                  </a:lnTo>
                  <a:lnTo>
                    <a:pt x="141" y="18"/>
                  </a:lnTo>
                  <a:lnTo>
                    <a:pt x="122" y="27"/>
                  </a:lnTo>
                  <a:lnTo>
                    <a:pt x="103" y="40"/>
                  </a:lnTo>
                  <a:lnTo>
                    <a:pt x="85" y="53"/>
                  </a:lnTo>
                  <a:lnTo>
                    <a:pt x="68" y="69"/>
                  </a:lnTo>
                  <a:lnTo>
                    <a:pt x="53" y="85"/>
                  </a:lnTo>
                  <a:lnTo>
                    <a:pt x="40" y="102"/>
                  </a:lnTo>
                  <a:lnTo>
                    <a:pt x="28" y="121"/>
                  </a:lnTo>
                  <a:lnTo>
                    <a:pt x="18" y="142"/>
                  </a:lnTo>
                  <a:lnTo>
                    <a:pt x="10" y="163"/>
                  </a:lnTo>
                  <a:lnTo>
                    <a:pt x="5" y="185"/>
                  </a:lnTo>
                  <a:lnTo>
                    <a:pt x="0" y="209"/>
                  </a:lnTo>
                  <a:lnTo>
                    <a:pt x="0" y="233"/>
                  </a:lnTo>
                  <a:lnTo>
                    <a:pt x="0" y="233"/>
                  </a:lnTo>
                  <a:lnTo>
                    <a:pt x="0" y="257"/>
                  </a:lnTo>
                  <a:lnTo>
                    <a:pt x="5" y="280"/>
                  </a:lnTo>
                  <a:lnTo>
                    <a:pt x="10" y="302"/>
                  </a:lnTo>
                  <a:lnTo>
                    <a:pt x="18" y="323"/>
                  </a:lnTo>
                  <a:lnTo>
                    <a:pt x="28" y="343"/>
                  </a:lnTo>
                  <a:lnTo>
                    <a:pt x="40" y="363"/>
                  </a:lnTo>
                  <a:lnTo>
                    <a:pt x="53" y="380"/>
                  </a:lnTo>
                  <a:lnTo>
                    <a:pt x="68" y="398"/>
                  </a:lnTo>
                  <a:lnTo>
                    <a:pt x="85" y="412"/>
                  </a:lnTo>
                  <a:lnTo>
                    <a:pt x="103" y="426"/>
                  </a:lnTo>
                  <a:lnTo>
                    <a:pt x="122" y="438"/>
                  </a:lnTo>
                  <a:lnTo>
                    <a:pt x="141" y="447"/>
                  </a:lnTo>
                  <a:lnTo>
                    <a:pt x="163" y="455"/>
                  </a:lnTo>
                  <a:lnTo>
                    <a:pt x="186" y="462"/>
                  </a:lnTo>
                  <a:lnTo>
                    <a:pt x="208" y="465"/>
                  </a:lnTo>
                  <a:lnTo>
                    <a:pt x="232" y="466"/>
                  </a:lnTo>
                  <a:lnTo>
                    <a:pt x="232" y="466"/>
                  </a:lnTo>
                  <a:lnTo>
                    <a:pt x="232" y="466"/>
                  </a:lnTo>
                  <a:lnTo>
                    <a:pt x="232" y="466"/>
                  </a:lnTo>
                  <a:lnTo>
                    <a:pt x="232" y="466"/>
                  </a:lnTo>
                  <a:lnTo>
                    <a:pt x="234" y="466"/>
                  </a:lnTo>
                  <a:lnTo>
                    <a:pt x="234" y="466"/>
                  </a:lnTo>
                  <a:lnTo>
                    <a:pt x="235" y="466"/>
                  </a:lnTo>
                  <a:lnTo>
                    <a:pt x="235" y="466"/>
                  </a:lnTo>
                  <a:lnTo>
                    <a:pt x="235" y="466"/>
                  </a:lnTo>
                  <a:lnTo>
                    <a:pt x="237" y="466"/>
                  </a:lnTo>
                  <a:lnTo>
                    <a:pt x="237" y="466"/>
                  </a:lnTo>
                  <a:lnTo>
                    <a:pt x="259" y="465"/>
                  </a:lnTo>
                  <a:lnTo>
                    <a:pt x="283" y="462"/>
                  </a:lnTo>
                  <a:lnTo>
                    <a:pt x="304" y="455"/>
                  </a:lnTo>
                  <a:lnTo>
                    <a:pt x="326" y="447"/>
                  </a:lnTo>
                  <a:lnTo>
                    <a:pt x="346" y="438"/>
                  </a:lnTo>
                  <a:lnTo>
                    <a:pt x="365" y="425"/>
                  </a:lnTo>
                  <a:lnTo>
                    <a:pt x="382" y="412"/>
                  </a:lnTo>
                  <a:lnTo>
                    <a:pt x="400" y="396"/>
                  </a:lnTo>
                  <a:lnTo>
                    <a:pt x="414" y="380"/>
                  </a:lnTo>
                  <a:lnTo>
                    <a:pt x="427" y="363"/>
                  </a:lnTo>
                  <a:lnTo>
                    <a:pt x="440" y="343"/>
                  </a:lnTo>
                  <a:lnTo>
                    <a:pt x="449" y="323"/>
                  </a:lnTo>
                  <a:lnTo>
                    <a:pt x="457" y="302"/>
                  </a:lnTo>
                  <a:lnTo>
                    <a:pt x="462" y="280"/>
                  </a:lnTo>
                  <a:lnTo>
                    <a:pt x="465" y="256"/>
                  </a:lnTo>
                  <a:lnTo>
                    <a:pt x="467" y="233"/>
                  </a:lnTo>
                  <a:lnTo>
                    <a:pt x="467" y="233"/>
                  </a:lnTo>
                  <a:close/>
                  <a:moveTo>
                    <a:pt x="20" y="243"/>
                  </a:moveTo>
                  <a:lnTo>
                    <a:pt x="112" y="243"/>
                  </a:lnTo>
                  <a:lnTo>
                    <a:pt x="112" y="243"/>
                  </a:lnTo>
                  <a:lnTo>
                    <a:pt x="112" y="265"/>
                  </a:lnTo>
                  <a:lnTo>
                    <a:pt x="114" y="286"/>
                  </a:lnTo>
                  <a:lnTo>
                    <a:pt x="117" y="307"/>
                  </a:lnTo>
                  <a:lnTo>
                    <a:pt x="122" y="327"/>
                  </a:lnTo>
                  <a:lnTo>
                    <a:pt x="40" y="327"/>
                  </a:lnTo>
                  <a:lnTo>
                    <a:pt x="40" y="327"/>
                  </a:lnTo>
                  <a:lnTo>
                    <a:pt x="32" y="308"/>
                  </a:lnTo>
                  <a:lnTo>
                    <a:pt x="26" y="286"/>
                  </a:lnTo>
                  <a:lnTo>
                    <a:pt x="21" y="265"/>
                  </a:lnTo>
                  <a:lnTo>
                    <a:pt x="20" y="243"/>
                  </a:lnTo>
                  <a:lnTo>
                    <a:pt x="20" y="243"/>
                  </a:lnTo>
                  <a:close/>
                  <a:moveTo>
                    <a:pt x="448" y="224"/>
                  </a:moveTo>
                  <a:lnTo>
                    <a:pt x="357" y="224"/>
                  </a:lnTo>
                  <a:lnTo>
                    <a:pt x="357" y="224"/>
                  </a:lnTo>
                  <a:lnTo>
                    <a:pt x="355" y="201"/>
                  </a:lnTo>
                  <a:lnTo>
                    <a:pt x="353" y="179"/>
                  </a:lnTo>
                  <a:lnTo>
                    <a:pt x="350" y="160"/>
                  </a:lnTo>
                  <a:lnTo>
                    <a:pt x="347" y="139"/>
                  </a:lnTo>
                  <a:lnTo>
                    <a:pt x="427" y="139"/>
                  </a:lnTo>
                  <a:lnTo>
                    <a:pt x="427" y="139"/>
                  </a:lnTo>
                  <a:lnTo>
                    <a:pt x="435" y="158"/>
                  </a:lnTo>
                  <a:lnTo>
                    <a:pt x="441" y="179"/>
                  </a:lnTo>
                  <a:lnTo>
                    <a:pt x="446" y="201"/>
                  </a:lnTo>
                  <a:lnTo>
                    <a:pt x="448" y="224"/>
                  </a:lnTo>
                  <a:lnTo>
                    <a:pt x="448" y="224"/>
                  </a:lnTo>
                  <a:close/>
                  <a:moveTo>
                    <a:pt x="338" y="224"/>
                  </a:moveTo>
                  <a:lnTo>
                    <a:pt x="243" y="224"/>
                  </a:lnTo>
                  <a:lnTo>
                    <a:pt x="243" y="139"/>
                  </a:lnTo>
                  <a:lnTo>
                    <a:pt x="326" y="139"/>
                  </a:lnTo>
                  <a:lnTo>
                    <a:pt x="326" y="139"/>
                  </a:lnTo>
                  <a:lnTo>
                    <a:pt x="331" y="160"/>
                  </a:lnTo>
                  <a:lnTo>
                    <a:pt x="334" y="179"/>
                  </a:lnTo>
                  <a:lnTo>
                    <a:pt x="336" y="201"/>
                  </a:lnTo>
                  <a:lnTo>
                    <a:pt x="338" y="224"/>
                  </a:lnTo>
                  <a:lnTo>
                    <a:pt x="338" y="224"/>
                  </a:lnTo>
                  <a:close/>
                  <a:moveTo>
                    <a:pt x="243" y="120"/>
                  </a:moveTo>
                  <a:lnTo>
                    <a:pt x="243" y="19"/>
                  </a:lnTo>
                  <a:lnTo>
                    <a:pt x="243" y="19"/>
                  </a:lnTo>
                  <a:lnTo>
                    <a:pt x="254" y="22"/>
                  </a:lnTo>
                  <a:lnTo>
                    <a:pt x="267" y="29"/>
                  </a:lnTo>
                  <a:lnTo>
                    <a:pt x="278" y="38"/>
                  </a:lnTo>
                  <a:lnTo>
                    <a:pt x="288" y="51"/>
                  </a:lnTo>
                  <a:lnTo>
                    <a:pt x="298" y="66"/>
                  </a:lnTo>
                  <a:lnTo>
                    <a:pt x="307" y="82"/>
                  </a:lnTo>
                  <a:lnTo>
                    <a:pt x="315" y="101"/>
                  </a:lnTo>
                  <a:lnTo>
                    <a:pt x="322" y="120"/>
                  </a:lnTo>
                  <a:lnTo>
                    <a:pt x="243" y="120"/>
                  </a:lnTo>
                  <a:close/>
                  <a:moveTo>
                    <a:pt x="224" y="19"/>
                  </a:moveTo>
                  <a:lnTo>
                    <a:pt x="224" y="120"/>
                  </a:lnTo>
                  <a:lnTo>
                    <a:pt x="146" y="120"/>
                  </a:lnTo>
                  <a:lnTo>
                    <a:pt x="146" y="120"/>
                  </a:lnTo>
                  <a:lnTo>
                    <a:pt x="152" y="101"/>
                  </a:lnTo>
                  <a:lnTo>
                    <a:pt x="160" y="82"/>
                  </a:lnTo>
                  <a:lnTo>
                    <a:pt x="170" y="66"/>
                  </a:lnTo>
                  <a:lnTo>
                    <a:pt x="179" y="51"/>
                  </a:lnTo>
                  <a:lnTo>
                    <a:pt x="189" y="38"/>
                  </a:lnTo>
                  <a:lnTo>
                    <a:pt x="200" y="30"/>
                  </a:lnTo>
                  <a:lnTo>
                    <a:pt x="211" y="22"/>
                  </a:lnTo>
                  <a:lnTo>
                    <a:pt x="224" y="19"/>
                  </a:lnTo>
                  <a:lnTo>
                    <a:pt x="224" y="19"/>
                  </a:lnTo>
                  <a:close/>
                  <a:moveTo>
                    <a:pt x="224" y="139"/>
                  </a:moveTo>
                  <a:lnTo>
                    <a:pt x="224" y="224"/>
                  </a:lnTo>
                  <a:lnTo>
                    <a:pt x="130" y="224"/>
                  </a:lnTo>
                  <a:lnTo>
                    <a:pt x="130" y="224"/>
                  </a:lnTo>
                  <a:lnTo>
                    <a:pt x="131" y="201"/>
                  </a:lnTo>
                  <a:lnTo>
                    <a:pt x="133" y="179"/>
                  </a:lnTo>
                  <a:lnTo>
                    <a:pt x="136" y="160"/>
                  </a:lnTo>
                  <a:lnTo>
                    <a:pt x="141" y="139"/>
                  </a:lnTo>
                  <a:lnTo>
                    <a:pt x="224" y="139"/>
                  </a:lnTo>
                  <a:close/>
                  <a:moveTo>
                    <a:pt x="112" y="224"/>
                  </a:moveTo>
                  <a:lnTo>
                    <a:pt x="20" y="224"/>
                  </a:lnTo>
                  <a:lnTo>
                    <a:pt x="20" y="224"/>
                  </a:lnTo>
                  <a:lnTo>
                    <a:pt x="21" y="201"/>
                  </a:lnTo>
                  <a:lnTo>
                    <a:pt x="26" y="179"/>
                  </a:lnTo>
                  <a:lnTo>
                    <a:pt x="32" y="158"/>
                  </a:lnTo>
                  <a:lnTo>
                    <a:pt x="40" y="139"/>
                  </a:lnTo>
                  <a:lnTo>
                    <a:pt x="122" y="139"/>
                  </a:lnTo>
                  <a:lnTo>
                    <a:pt x="122" y="139"/>
                  </a:lnTo>
                  <a:lnTo>
                    <a:pt x="117" y="160"/>
                  </a:lnTo>
                  <a:lnTo>
                    <a:pt x="114" y="179"/>
                  </a:lnTo>
                  <a:lnTo>
                    <a:pt x="112" y="201"/>
                  </a:lnTo>
                  <a:lnTo>
                    <a:pt x="112" y="224"/>
                  </a:lnTo>
                  <a:lnTo>
                    <a:pt x="112" y="224"/>
                  </a:lnTo>
                  <a:close/>
                  <a:moveTo>
                    <a:pt x="130" y="243"/>
                  </a:moveTo>
                  <a:lnTo>
                    <a:pt x="224" y="243"/>
                  </a:lnTo>
                  <a:lnTo>
                    <a:pt x="224" y="327"/>
                  </a:lnTo>
                  <a:lnTo>
                    <a:pt x="141" y="327"/>
                  </a:lnTo>
                  <a:lnTo>
                    <a:pt x="141" y="327"/>
                  </a:lnTo>
                  <a:lnTo>
                    <a:pt x="136" y="308"/>
                  </a:lnTo>
                  <a:lnTo>
                    <a:pt x="133" y="286"/>
                  </a:lnTo>
                  <a:lnTo>
                    <a:pt x="131" y="265"/>
                  </a:lnTo>
                  <a:lnTo>
                    <a:pt x="130" y="243"/>
                  </a:lnTo>
                  <a:lnTo>
                    <a:pt x="130" y="243"/>
                  </a:lnTo>
                  <a:close/>
                  <a:moveTo>
                    <a:pt x="224" y="347"/>
                  </a:moveTo>
                  <a:lnTo>
                    <a:pt x="224" y="446"/>
                  </a:lnTo>
                  <a:lnTo>
                    <a:pt x="224" y="446"/>
                  </a:lnTo>
                  <a:lnTo>
                    <a:pt x="213" y="442"/>
                  </a:lnTo>
                  <a:lnTo>
                    <a:pt x="200" y="436"/>
                  </a:lnTo>
                  <a:lnTo>
                    <a:pt x="191" y="426"/>
                  </a:lnTo>
                  <a:lnTo>
                    <a:pt x="179" y="415"/>
                  </a:lnTo>
                  <a:lnTo>
                    <a:pt x="170" y="401"/>
                  </a:lnTo>
                  <a:lnTo>
                    <a:pt x="162" y="385"/>
                  </a:lnTo>
                  <a:lnTo>
                    <a:pt x="154" y="366"/>
                  </a:lnTo>
                  <a:lnTo>
                    <a:pt x="146" y="347"/>
                  </a:lnTo>
                  <a:lnTo>
                    <a:pt x="224" y="347"/>
                  </a:lnTo>
                  <a:close/>
                  <a:moveTo>
                    <a:pt x="243" y="446"/>
                  </a:moveTo>
                  <a:lnTo>
                    <a:pt x="243" y="347"/>
                  </a:lnTo>
                  <a:lnTo>
                    <a:pt x="322" y="347"/>
                  </a:lnTo>
                  <a:lnTo>
                    <a:pt x="322" y="347"/>
                  </a:lnTo>
                  <a:lnTo>
                    <a:pt x="314" y="366"/>
                  </a:lnTo>
                  <a:lnTo>
                    <a:pt x="306" y="385"/>
                  </a:lnTo>
                  <a:lnTo>
                    <a:pt x="298" y="401"/>
                  </a:lnTo>
                  <a:lnTo>
                    <a:pt x="288" y="415"/>
                  </a:lnTo>
                  <a:lnTo>
                    <a:pt x="277" y="426"/>
                  </a:lnTo>
                  <a:lnTo>
                    <a:pt x="267" y="436"/>
                  </a:lnTo>
                  <a:lnTo>
                    <a:pt x="254" y="442"/>
                  </a:lnTo>
                  <a:lnTo>
                    <a:pt x="243" y="446"/>
                  </a:lnTo>
                  <a:lnTo>
                    <a:pt x="243" y="446"/>
                  </a:lnTo>
                  <a:close/>
                  <a:moveTo>
                    <a:pt x="243" y="327"/>
                  </a:moveTo>
                  <a:lnTo>
                    <a:pt x="243" y="243"/>
                  </a:lnTo>
                  <a:lnTo>
                    <a:pt x="338" y="243"/>
                  </a:lnTo>
                  <a:lnTo>
                    <a:pt x="338" y="243"/>
                  </a:lnTo>
                  <a:lnTo>
                    <a:pt x="336" y="265"/>
                  </a:lnTo>
                  <a:lnTo>
                    <a:pt x="334" y="286"/>
                  </a:lnTo>
                  <a:lnTo>
                    <a:pt x="331" y="308"/>
                  </a:lnTo>
                  <a:lnTo>
                    <a:pt x="326" y="327"/>
                  </a:lnTo>
                  <a:lnTo>
                    <a:pt x="243" y="327"/>
                  </a:lnTo>
                  <a:close/>
                  <a:moveTo>
                    <a:pt x="357" y="243"/>
                  </a:moveTo>
                  <a:lnTo>
                    <a:pt x="448" y="243"/>
                  </a:lnTo>
                  <a:lnTo>
                    <a:pt x="448" y="243"/>
                  </a:lnTo>
                  <a:lnTo>
                    <a:pt x="446" y="265"/>
                  </a:lnTo>
                  <a:lnTo>
                    <a:pt x="441" y="286"/>
                  </a:lnTo>
                  <a:lnTo>
                    <a:pt x="435" y="308"/>
                  </a:lnTo>
                  <a:lnTo>
                    <a:pt x="425" y="327"/>
                  </a:lnTo>
                  <a:lnTo>
                    <a:pt x="346" y="327"/>
                  </a:lnTo>
                  <a:lnTo>
                    <a:pt x="346" y="327"/>
                  </a:lnTo>
                  <a:lnTo>
                    <a:pt x="350" y="307"/>
                  </a:lnTo>
                  <a:lnTo>
                    <a:pt x="353" y="286"/>
                  </a:lnTo>
                  <a:lnTo>
                    <a:pt x="355" y="265"/>
                  </a:lnTo>
                  <a:lnTo>
                    <a:pt x="357" y="243"/>
                  </a:lnTo>
                  <a:lnTo>
                    <a:pt x="357" y="243"/>
                  </a:lnTo>
                  <a:close/>
                  <a:moveTo>
                    <a:pt x="416" y="120"/>
                  </a:moveTo>
                  <a:lnTo>
                    <a:pt x="342" y="120"/>
                  </a:lnTo>
                  <a:lnTo>
                    <a:pt x="342" y="120"/>
                  </a:lnTo>
                  <a:lnTo>
                    <a:pt x="333" y="91"/>
                  </a:lnTo>
                  <a:lnTo>
                    <a:pt x="320" y="67"/>
                  </a:lnTo>
                  <a:lnTo>
                    <a:pt x="307" y="45"/>
                  </a:lnTo>
                  <a:lnTo>
                    <a:pt x="293" y="27"/>
                  </a:lnTo>
                  <a:lnTo>
                    <a:pt x="293" y="27"/>
                  </a:lnTo>
                  <a:lnTo>
                    <a:pt x="312" y="34"/>
                  </a:lnTo>
                  <a:lnTo>
                    <a:pt x="330" y="42"/>
                  </a:lnTo>
                  <a:lnTo>
                    <a:pt x="347" y="51"/>
                  </a:lnTo>
                  <a:lnTo>
                    <a:pt x="363" y="62"/>
                  </a:lnTo>
                  <a:lnTo>
                    <a:pt x="379" y="75"/>
                  </a:lnTo>
                  <a:lnTo>
                    <a:pt x="392" y="90"/>
                  </a:lnTo>
                  <a:lnTo>
                    <a:pt x="405" y="104"/>
                  </a:lnTo>
                  <a:lnTo>
                    <a:pt x="416" y="120"/>
                  </a:lnTo>
                  <a:lnTo>
                    <a:pt x="416" y="120"/>
                  </a:lnTo>
                  <a:close/>
                  <a:moveTo>
                    <a:pt x="175" y="26"/>
                  </a:moveTo>
                  <a:lnTo>
                    <a:pt x="175" y="26"/>
                  </a:lnTo>
                  <a:lnTo>
                    <a:pt x="160" y="45"/>
                  </a:lnTo>
                  <a:lnTo>
                    <a:pt x="147" y="66"/>
                  </a:lnTo>
                  <a:lnTo>
                    <a:pt x="135" y="91"/>
                  </a:lnTo>
                  <a:lnTo>
                    <a:pt x="127" y="120"/>
                  </a:lnTo>
                  <a:lnTo>
                    <a:pt x="52" y="120"/>
                  </a:lnTo>
                  <a:lnTo>
                    <a:pt x="52" y="120"/>
                  </a:lnTo>
                  <a:lnTo>
                    <a:pt x="63" y="104"/>
                  </a:lnTo>
                  <a:lnTo>
                    <a:pt x="74" y="88"/>
                  </a:lnTo>
                  <a:lnTo>
                    <a:pt x="88" y="75"/>
                  </a:lnTo>
                  <a:lnTo>
                    <a:pt x="104" y="62"/>
                  </a:lnTo>
                  <a:lnTo>
                    <a:pt x="120" y="51"/>
                  </a:lnTo>
                  <a:lnTo>
                    <a:pt x="138" y="42"/>
                  </a:lnTo>
                  <a:lnTo>
                    <a:pt x="155" y="32"/>
                  </a:lnTo>
                  <a:lnTo>
                    <a:pt x="175" y="26"/>
                  </a:lnTo>
                  <a:lnTo>
                    <a:pt x="175" y="26"/>
                  </a:lnTo>
                  <a:close/>
                  <a:moveTo>
                    <a:pt x="52" y="347"/>
                  </a:moveTo>
                  <a:lnTo>
                    <a:pt x="127" y="347"/>
                  </a:lnTo>
                  <a:lnTo>
                    <a:pt x="127" y="347"/>
                  </a:lnTo>
                  <a:lnTo>
                    <a:pt x="136" y="375"/>
                  </a:lnTo>
                  <a:lnTo>
                    <a:pt x="147" y="399"/>
                  </a:lnTo>
                  <a:lnTo>
                    <a:pt x="160" y="422"/>
                  </a:lnTo>
                  <a:lnTo>
                    <a:pt x="175" y="439"/>
                  </a:lnTo>
                  <a:lnTo>
                    <a:pt x="175" y="439"/>
                  </a:lnTo>
                  <a:lnTo>
                    <a:pt x="157" y="433"/>
                  </a:lnTo>
                  <a:lnTo>
                    <a:pt x="138" y="425"/>
                  </a:lnTo>
                  <a:lnTo>
                    <a:pt x="120" y="415"/>
                  </a:lnTo>
                  <a:lnTo>
                    <a:pt x="104" y="404"/>
                  </a:lnTo>
                  <a:lnTo>
                    <a:pt x="90" y="391"/>
                  </a:lnTo>
                  <a:lnTo>
                    <a:pt x="76" y="377"/>
                  </a:lnTo>
                  <a:lnTo>
                    <a:pt x="63" y="363"/>
                  </a:lnTo>
                  <a:lnTo>
                    <a:pt x="52" y="347"/>
                  </a:lnTo>
                  <a:lnTo>
                    <a:pt x="52" y="347"/>
                  </a:lnTo>
                  <a:close/>
                  <a:moveTo>
                    <a:pt x="293" y="439"/>
                  </a:moveTo>
                  <a:lnTo>
                    <a:pt x="293" y="439"/>
                  </a:lnTo>
                  <a:lnTo>
                    <a:pt x="307" y="422"/>
                  </a:lnTo>
                  <a:lnTo>
                    <a:pt x="320" y="399"/>
                  </a:lnTo>
                  <a:lnTo>
                    <a:pt x="331" y="375"/>
                  </a:lnTo>
                  <a:lnTo>
                    <a:pt x="341" y="347"/>
                  </a:lnTo>
                  <a:lnTo>
                    <a:pt x="416" y="347"/>
                  </a:lnTo>
                  <a:lnTo>
                    <a:pt x="416" y="347"/>
                  </a:lnTo>
                  <a:lnTo>
                    <a:pt x="405" y="363"/>
                  </a:lnTo>
                  <a:lnTo>
                    <a:pt x="392" y="377"/>
                  </a:lnTo>
                  <a:lnTo>
                    <a:pt x="377" y="391"/>
                  </a:lnTo>
                  <a:lnTo>
                    <a:pt x="363" y="404"/>
                  </a:lnTo>
                  <a:lnTo>
                    <a:pt x="347" y="415"/>
                  </a:lnTo>
                  <a:lnTo>
                    <a:pt x="330" y="425"/>
                  </a:lnTo>
                  <a:lnTo>
                    <a:pt x="312" y="433"/>
                  </a:lnTo>
                  <a:lnTo>
                    <a:pt x="293" y="439"/>
                  </a:lnTo>
                  <a:lnTo>
                    <a:pt x="293" y="439"/>
                  </a:lnTo>
                  <a:close/>
                </a:path>
              </a:pathLst>
            </a:cu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effectLst>
              <a:glow rad="63500">
                <a:schemeClr val="bg1">
                  <a:alpha val="40000"/>
                </a:schemeClr>
              </a:glow>
              <a:outerShdw blurRad="57150" dist="19050" dir="5400000" algn="ctr" rotWithShape="0">
                <a:srgbClr val="000000">
                  <a:alpha val="63000"/>
                </a:srgbClr>
              </a:outerShdw>
            </a:effectLst>
            <a:extLst/>
          </p:spPr>
          <p:style>
            <a:lnRef idx="0">
              <a:schemeClr val="dk1"/>
            </a:lnRef>
            <a:fillRef idx="3">
              <a:schemeClr val="dk1"/>
            </a:fillRef>
            <a:effectRef idx="3">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9" name="TextBox 18"/>
            <p:cNvSpPr txBox="1"/>
            <p:nvPr/>
          </p:nvSpPr>
          <p:spPr>
            <a:xfrm>
              <a:off x="5256578" y="2912766"/>
              <a:ext cx="772648" cy="424298"/>
            </a:xfrm>
            <a:prstGeom prst="rect">
              <a:avLst/>
            </a:prstGeom>
            <a:noFill/>
          </p:spPr>
          <p:txBody>
            <a:bodyPr wrap="none" rtlCol="0">
              <a:spAutoFit/>
            </a:bodyPr>
            <a:lstStyle/>
            <a:p>
              <a:r>
                <a:rPr lang="en-US" b="1" i="1" dirty="0">
                  <a:solidFill>
                    <a:schemeClr val="bg1"/>
                  </a:solidFill>
                </a:rPr>
                <a:t>Tools</a:t>
              </a:r>
            </a:p>
          </p:txBody>
        </p:sp>
        <p:sp>
          <p:nvSpPr>
            <p:cNvPr id="75" name="TextBox 74"/>
            <p:cNvSpPr txBox="1"/>
            <p:nvPr/>
          </p:nvSpPr>
          <p:spPr>
            <a:xfrm>
              <a:off x="2811755" y="4320275"/>
              <a:ext cx="1472640" cy="482987"/>
            </a:xfrm>
            <a:prstGeom prst="rect">
              <a:avLst/>
            </a:prstGeom>
            <a:noFill/>
          </p:spPr>
          <p:txBody>
            <a:bodyPr wrap="none" rtlCol="0">
              <a:spAutoFit/>
            </a:bodyPr>
            <a:lstStyle/>
            <a:p>
              <a:r>
                <a:rPr lang="en-US" sz="2400" b="1" dirty="0">
                  <a:solidFill>
                    <a:schemeClr val="bg1"/>
                  </a:solidFill>
                  <a:effectLst>
                    <a:outerShdw blurRad="50800" dist="76200" algn="l" rotWithShape="0">
                      <a:prstClr val="black">
                        <a:alpha val="40000"/>
                      </a:prstClr>
                    </a:outerShdw>
                  </a:effectLst>
                </a:rPr>
                <a:t>Economic</a:t>
              </a:r>
            </a:p>
          </p:txBody>
        </p:sp>
        <p:sp>
          <p:nvSpPr>
            <p:cNvPr id="20" name="TextBox 19"/>
            <p:cNvSpPr txBox="1"/>
            <p:nvPr/>
          </p:nvSpPr>
          <p:spPr>
            <a:xfrm>
              <a:off x="4185557" y="3964148"/>
              <a:ext cx="1094555" cy="424298"/>
            </a:xfrm>
            <a:prstGeom prst="rect">
              <a:avLst/>
            </a:prstGeom>
            <a:noFill/>
          </p:spPr>
          <p:txBody>
            <a:bodyPr wrap="none" rtlCol="0">
              <a:spAutoFit/>
            </a:bodyPr>
            <a:lstStyle/>
            <a:p>
              <a:r>
                <a:rPr lang="en-US" b="1" i="1" dirty="0">
                  <a:solidFill>
                    <a:schemeClr val="bg1"/>
                  </a:solidFill>
                </a:rPr>
                <a:t>Services</a:t>
              </a:r>
            </a:p>
          </p:txBody>
        </p:sp>
      </p:grpSp>
      <p:pic>
        <p:nvPicPr>
          <p:cNvPr id="4" name="Picture 3"/>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17436" y="1850202"/>
            <a:ext cx="6466354" cy="4303161"/>
          </a:xfrm>
          <a:prstGeom prst="rect">
            <a:avLst/>
          </a:prstGeom>
        </p:spPr>
      </p:pic>
      <p:sp>
        <p:nvSpPr>
          <p:cNvPr id="8" name="Rectangle 7"/>
          <p:cNvSpPr/>
          <p:nvPr/>
        </p:nvSpPr>
        <p:spPr>
          <a:xfrm>
            <a:off x="5371397" y="6105305"/>
            <a:ext cx="7280409" cy="276999"/>
          </a:xfrm>
          <a:prstGeom prst="rect">
            <a:avLst/>
          </a:prstGeom>
        </p:spPr>
        <p:txBody>
          <a:bodyPr wrap="square">
            <a:spAutoFit/>
          </a:bodyPr>
          <a:lstStyle/>
          <a:p>
            <a:r>
              <a:rPr lang="en-US" sz="1200" dirty="0">
                <a:solidFill>
                  <a:srgbClr val="10147E"/>
                </a:solidFill>
                <a:latin typeface="Verdana" charset="0"/>
                <a:hlinkClick r:id="rId14"/>
              </a:rPr>
              <a:t>Greg Scott</a:t>
            </a:r>
            <a:r>
              <a:rPr lang="en-US" sz="1200" dirty="0">
                <a:solidFill>
                  <a:srgbClr val="333333"/>
                </a:solidFill>
                <a:latin typeface="Verdana" charset="0"/>
              </a:rPr>
              <a:t> &amp; </a:t>
            </a:r>
            <a:r>
              <a:rPr lang="en-US" sz="1200" dirty="0">
                <a:solidFill>
                  <a:srgbClr val="10147E"/>
                </a:solidFill>
                <a:latin typeface="Verdana" charset="0"/>
                <a:hlinkClick r:id="rId15"/>
              </a:rPr>
              <a:t>Abbas Rajabifard</a:t>
            </a:r>
            <a:r>
              <a:rPr lang="en-US" sz="1200" dirty="0">
                <a:solidFill>
                  <a:srgbClr val="333333"/>
                </a:solidFill>
                <a:latin typeface="Verdana" charset="0"/>
              </a:rPr>
              <a:t> </a:t>
            </a:r>
            <a:r>
              <a:rPr lang="en-US" sz="1200" dirty="0">
                <a:solidFill>
                  <a:srgbClr val="10147E"/>
                </a:solidFill>
                <a:latin typeface="Verdana" charset="0"/>
                <a:hlinkClick r:id="rId16"/>
              </a:rPr>
              <a:t>http://orcid.org/0000-0002-4256-3173</a:t>
            </a:r>
            <a:endParaRPr lang="en-US" sz="1200" dirty="0"/>
          </a:p>
        </p:txBody>
      </p:sp>
    </p:spTree>
    <p:extLst>
      <p:ext uri="{BB962C8B-B14F-4D97-AF65-F5344CB8AC3E}">
        <p14:creationId xmlns:p14="http://schemas.microsoft.com/office/powerpoint/2010/main" val="2941096453"/>
      </p:ext>
    </p:extLst>
  </p:cSld>
  <p:clrMapOvr>
    <a:masterClrMapping/>
  </p:clrMapOvr>
</p:sld>
</file>

<file path=ppt/theme/theme1.xml><?xml version="1.0" encoding="utf-8"?>
<a:theme xmlns:a="http://schemas.openxmlformats.org/drawingml/2006/main" name="Custom Design">
  <a:themeElements>
    <a:clrScheme name="Custom-Chart">
      <a:dk1>
        <a:srgbClr val="000000"/>
      </a:dk1>
      <a:lt1>
        <a:srgbClr val="FFFFFF"/>
      </a:lt1>
      <a:dk2>
        <a:srgbClr val="44546A"/>
      </a:dk2>
      <a:lt2>
        <a:srgbClr val="E7E6E6"/>
      </a:lt2>
      <a:accent1>
        <a:srgbClr val="5B9BD5"/>
      </a:accent1>
      <a:accent2>
        <a:srgbClr val="3D7D44"/>
      </a:accent2>
      <a:accent3>
        <a:srgbClr val="A5A5A5"/>
      </a:accent3>
      <a:accent4>
        <a:srgbClr val="FFC000"/>
      </a:accent4>
      <a:accent5>
        <a:srgbClr val="4472C4"/>
      </a:accent5>
      <a:accent6>
        <a:srgbClr val="12699E"/>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GEOSS-EVOLVE</Template>
  <TotalTime>161939</TotalTime>
  <Words>3125</Words>
  <Application>Microsoft Macintosh PowerPoint</Application>
  <PresentationFormat>Widescreen</PresentationFormat>
  <Paragraphs>476</Paragraphs>
  <Slides>23</Slides>
  <Notes>20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Arial</vt:lpstr>
      <vt:lpstr>Calibri</vt:lpstr>
      <vt:lpstr>Calibri Light</vt:lpstr>
      <vt:lpstr>Candara</vt:lpstr>
      <vt:lpstr>Helvetica Light</vt:lpstr>
      <vt:lpstr>Helvetica Neue</vt:lpstr>
      <vt:lpstr>Tahoma</vt:lpstr>
      <vt:lpstr>Times</vt:lpstr>
      <vt:lpstr>Times New Roman</vt:lpstr>
      <vt:lpstr>Verdana</vt:lpstr>
      <vt:lpstr>Custom Design</vt:lpstr>
      <vt:lpstr>1_Custom Design</vt:lpstr>
      <vt:lpstr>AmeriGEOSS Regional Initiative Capacity Building to advance the use of Earth Observations</vt:lpstr>
      <vt:lpstr>AmeriGEOSS  Initiative &amp; Regional Coordination</vt:lpstr>
      <vt:lpstr>PowerPoint Presentation</vt:lpstr>
      <vt:lpstr>PowerPoint Presentation</vt:lpstr>
      <vt:lpstr>PowerPoint Presentation</vt:lpstr>
      <vt:lpstr>AmeriGEOSS Open Data Progress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AmeriGEOSS / World Bank Collaboration Opportunities</vt:lpstr>
      <vt:lpstr>PowerPoint Presentation</vt:lpstr>
      <vt:lpstr>PowerPoint Presentation</vt:lpstr>
    </vt:vector>
  </TitlesOfParts>
  <Manager>Ivan DeLoatch</Manager>
  <Company>FGDC</Company>
  <LinksUpToDate>false</LinksUpToDate>
  <SharedDoc>false</SharedDoc>
  <HyperlinkBase>https://www.fgdc.gov</HyperlinkBase>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AmeriGEOSS - Community Platform</dc:title>
  <dc:subject>AmeriGEOSS Community Platform</dc:subject>
  <dc:creator>Eldrich L. Frazier</dc:creator>
  <cp:keywords/>
  <dc:description/>
  <cp:lastModifiedBy>Eldrich L. Frazier</cp:lastModifiedBy>
  <cp:revision>793</cp:revision>
  <cp:lastPrinted>2018-07-20T16:48:21Z</cp:lastPrinted>
  <dcterms:created xsi:type="dcterms:W3CDTF">2016-11-30T13:32:09Z</dcterms:created>
  <dcterms:modified xsi:type="dcterms:W3CDTF">2018-07-20T17:38:19Z</dcterms:modified>
  <cp:category/>
</cp:coreProperties>
</file>