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74" r:id="rId4"/>
  </p:sldMasterIdLst>
  <p:notesMasterIdLst>
    <p:notesMasterId r:id="rId16"/>
  </p:notesMasterIdLst>
  <p:handoutMasterIdLst>
    <p:handoutMasterId r:id="rId17"/>
  </p:handoutMasterIdLst>
  <p:sldIdLst>
    <p:sldId id="382" r:id="rId5"/>
    <p:sldId id="404" r:id="rId6"/>
    <p:sldId id="413" r:id="rId7"/>
    <p:sldId id="412" r:id="rId8"/>
    <p:sldId id="420" r:id="rId9"/>
    <p:sldId id="417" r:id="rId10"/>
    <p:sldId id="419" r:id="rId11"/>
    <p:sldId id="421" r:id="rId12"/>
    <p:sldId id="422" r:id="rId13"/>
    <p:sldId id="415" r:id="rId14"/>
    <p:sldId id="416" r:id="rId15"/>
  </p:sldIdLst>
  <p:sldSz cx="9144000" cy="6858000" type="screen4x3"/>
  <p:notesSz cx="7010400" cy="9296400"/>
  <p:embeddedFontLst>
    <p:embeddedFont>
      <p:font typeface="Tahoma" pitchFamily="34" charset="0"/>
      <p:regular r:id="rId18"/>
      <p:bold r:id="rId19"/>
    </p:embeddedFon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itra, Julie Binder" initials="MJB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800000"/>
    <a:srgbClr val="A50021"/>
    <a:srgbClr val="990033"/>
    <a:srgbClr val="000000"/>
    <a:srgbClr val="820000"/>
    <a:srgbClr val="669900"/>
    <a:srgbClr val="FF3300"/>
    <a:srgbClr val="0066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73" autoAdjust="0"/>
  </p:normalViewPr>
  <p:slideViewPr>
    <p:cSldViewPr>
      <p:cViewPr>
        <p:scale>
          <a:sx n="70" d="100"/>
          <a:sy n="70" d="100"/>
        </p:scale>
        <p:origin x="-2742" y="-10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3221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885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34" y="1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00F986-2F8A-4AE2-B91A-334198F67665}" type="datetimeFigureOut">
              <a:rPr lang="en-US"/>
              <a:pPr>
                <a:defRPr/>
              </a:pPr>
              <a:t>1/10/2014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62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34" y="8829662"/>
            <a:ext cx="3038161" cy="46514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CAFAC4-D01D-4356-99BB-C981C2AC35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98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34" y="1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DC4F77-72AB-4856-9A40-38C0792342C2}" type="datetimeFigureOut">
              <a:rPr lang="en-US"/>
              <a:pPr>
                <a:defRPr/>
              </a:pPr>
              <a:t>1/10/2014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430"/>
            <a:ext cx="5607678" cy="4183060"/>
          </a:xfrm>
          <a:prstGeom prst="rect">
            <a:avLst/>
          </a:prstGeom>
        </p:spPr>
        <p:txBody>
          <a:bodyPr vert="horz" lIns="93176" tIns="46588" rIns="93176" bIns="4658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62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34" y="8829662"/>
            <a:ext cx="3038161" cy="46514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F9FA86-ADF0-4CD4-B775-0D5E47F23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73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3C6B5C-E00E-4164-BB37-8941DCAD1A2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048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386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10" descr="ident_4_onscreen_png"/>
          <p:cNvPicPr>
            <a:picLocks noChangeAspect="1" noChangeArrowheads="1"/>
          </p:cNvPicPr>
          <p:nvPr userDrawn="1"/>
        </p:nvPicPr>
        <p:blipFill>
          <a:blip r:embed="rId3" cstate="print">
            <a:lum bright="-100000" contrast="-70000"/>
          </a:blip>
          <a:srcRect b="22520"/>
          <a:stretch>
            <a:fillRect/>
          </a:stretch>
        </p:blipFill>
        <p:spPr bwMode="auto">
          <a:xfrm>
            <a:off x="457200" y="6248400"/>
            <a:ext cx="1219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048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386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8382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953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457200" y="10668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181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- 1line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181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- 1line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990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/lar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/pg#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/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/title bar s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838200"/>
          </a:xfrm>
        </p:spPr>
        <p:txBody>
          <a:bodyPr/>
          <a:lstStyle>
            <a:lvl1pPr>
              <a:defRPr sz="400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8" name="Picture 8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3048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9055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6172200" y="6248400"/>
            <a:ext cx="2057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81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772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57200" y="762000"/>
            <a:ext cx="8686800" cy="762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rgbClr val="00B05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4343400" y="6248400"/>
            <a:ext cx="4572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70BADF0B-D723-4D8E-889E-E6D182B8D8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Rectangle 57"/>
          <p:cNvSpPr>
            <a:spLocks noChangeArrowheads="1"/>
          </p:cNvSpPr>
          <p:nvPr/>
        </p:nvSpPr>
        <p:spPr bwMode="ltGray">
          <a:xfrm>
            <a:off x="0" y="0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807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32" name="Picture 76"/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0" y="5226050"/>
            <a:ext cx="24384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5" r:id="rId2"/>
    <p:sldLayoutId id="2147483694" r:id="rId3"/>
    <p:sldLayoutId id="2147483676" r:id="rId4"/>
    <p:sldLayoutId id="2147483688" r:id="rId5"/>
    <p:sldLayoutId id="2147483692" r:id="rId6"/>
    <p:sldLayoutId id="2147483677" r:id="rId7"/>
    <p:sldLayoutId id="2147483693" r:id="rId8"/>
    <p:sldLayoutId id="2147483678" r:id="rId9"/>
    <p:sldLayoutId id="2147483679" r:id="rId10"/>
    <p:sldLayoutId id="2147483680" r:id="rId11"/>
    <p:sldLayoutId id="2147483681" r:id="rId12"/>
    <p:sldLayoutId id="2147483689" r:id="rId13"/>
    <p:sldLayoutId id="2147483690" r:id="rId14"/>
    <p:sldLayoutId id="214748369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95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2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gdc.gov/nsdi-plan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NSDI Strategic Plan </a:t>
            </a:r>
            <a:r>
              <a:rPr lang="en-US" dirty="0" smtClean="0"/>
              <a:t>Update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191000"/>
            <a:ext cx="6629400" cy="16764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endParaRPr lang="en-US" sz="2000" dirty="0" smtClean="0"/>
          </a:p>
          <a:p>
            <a:pPr algn="r" eaLnBrk="1" hangingPunct="1">
              <a:lnSpc>
                <a:spcPct val="80000"/>
              </a:lnSpc>
            </a:pPr>
            <a:endParaRPr lang="en-US" sz="2000" dirty="0" smtClean="0"/>
          </a:p>
          <a:p>
            <a:pPr algn="r" eaLnBrk="1" hangingPunct="1">
              <a:lnSpc>
                <a:spcPct val="80000"/>
              </a:lnSpc>
            </a:pPr>
            <a:r>
              <a:rPr lang="en-US" sz="2000" dirty="0" smtClean="0"/>
              <a:t>January 14, 2014</a:t>
            </a:r>
            <a:endParaRPr lang="en-US" sz="2000" dirty="0" smtClean="0"/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NSDI Strategic Plan High-level Timeline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52400" y="5029200"/>
            <a:ext cx="2362200" cy="1752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992425"/>
              </p:ext>
            </p:extLst>
          </p:nvPr>
        </p:nvGraphicFramePr>
        <p:xfrm>
          <a:off x="666724" y="987833"/>
          <a:ext cx="7620000" cy="5002149"/>
        </p:xfrm>
        <a:graphic>
          <a:graphicData uri="http://schemas.openxmlformats.org/drawingml/2006/table">
            <a:tbl>
              <a:tblPr firstRow="1" firstCol="1" bandRow="1" bandCol="1">
                <a:tableStyleId>{7E9639D4-E3E2-4D34-9284-5A2195B3D0D7}</a:tableStyleId>
              </a:tblPr>
              <a:tblGrid>
                <a:gridCol w="2362200"/>
                <a:gridCol w="5257800"/>
              </a:tblGrid>
              <a:tr h="193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 Timeframe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Activity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Dec</a:t>
                      </a:r>
                      <a:r>
                        <a:rPr lang="en-US" sz="1200" b="0" baseline="0" dirty="0" smtClean="0">
                          <a:effectLst/>
                        </a:rPr>
                        <a:t> - </a:t>
                      </a:r>
                      <a:r>
                        <a:rPr lang="en-US" sz="1200" b="0" dirty="0" smtClean="0">
                          <a:effectLst/>
                        </a:rPr>
                        <a:t>Feb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Project </a:t>
                      </a:r>
                      <a:r>
                        <a:rPr lang="en-US" sz="1200" b="0" dirty="0" smtClean="0">
                          <a:effectLst/>
                        </a:rPr>
                        <a:t>Start-up</a:t>
                      </a:r>
                      <a:r>
                        <a:rPr lang="en-US" sz="1200" b="0" baseline="0" dirty="0" smtClean="0">
                          <a:effectLst/>
                        </a:rPr>
                        <a:t> – </a:t>
                      </a:r>
                      <a:r>
                        <a:rPr lang="en-US" sz="1200" b="1" baseline="0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Feb</a:t>
                      </a:r>
                      <a:r>
                        <a:rPr lang="en-US" sz="1200" b="1" baseline="0" dirty="0" smtClean="0">
                          <a:effectLst/>
                        </a:rPr>
                        <a:t> - </a:t>
                      </a:r>
                      <a:r>
                        <a:rPr lang="en-US" sz="1200" b="1" dirty="0" smtClean="0">
                          <a:effectLst/>
                        </a:rPr>
                        <a:t>Sept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Outreach to external partners, </a:t>
                      </a:r>
                      <a:r>
                        <a:rPr lang="en-US" sz="1200" b="1" dirty="0" smtClean="0">
                          <a:effectLst/>
                        </a:rPr>
                        <a:t>key individuals, professional meetings,</a:t>
                      </a:r>
                      <a:r>
                        <a:rPr lang="en-US" sz="1200" b="1" baseline="0" dirty="0" smtClean="0">
                          <a:effectLst/>
                        </a:rPr>
                        <a:t> social media, etc. – 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March 5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Strategic Visioning </a:t>
                      </a:r>
                      <a:r>
                        <a:rPr lang="en-US" sz="1200" b="1" dirty="0" smtClean="0">
                          <a:effectLst/>
                        </a:rPr>
                        <a:t>Workshop</a:t>
                      </a:r>
                      <a:r>
                        <a:rPr lang="en-US" sz="1200" b="1" baseline="0" dirty="0" smtClean="0">
                          <a:effectLst/>
                        </a:rPr>
                        <a:t> – </a:t>
                      </a:r>
                      <a:r>
                        <a:rPr lang="en-US" sz="1200" b="1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March 7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NSDI Leaders </a:t>
                      </a:r>
                      <a:r>
                        <a:rPr lang="en-US" sz="1200" b="1" dirty="0" smtClean="0">
                          <a:effectLst/>
                        </a:rPr>
                        <a:t>Forum</a:t>
                      </a:r>
                      <a:r>
                        <a:rPr lang="en-US" sz="1200" b="1" baseline="0" dirty="0" smtClean="0">
                          <a:effectLst/>
                        </a:rPr>
                        <a:t> – </a:t>
                      </a:r>
                      <a:r>
                        <a:rPr lang="en-US" sz="1200" b="1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Feb</a:t>
                      </a:r>
                      <a:r>
                        <a:rPr lang="en-US" sz="1200" b="0" baseline="0" dirty="0" smtClean="0">
                          <a:effectLst/>
                        </a:rPr>
                        <a:t> - </a:t>
                      </a:r>
                      <a:r>
                        <a:rPr lang="en-US" sz="1200" b="0" dirty="0" smtClean="0">
                          <a:effectLst/>
                        </a:rPr>
                        <a:t>March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Develop expanded outline of Strategic Plan </a:t>
                      </a:r>
                      <a:r>
                        <a:rPr lang="en-US" sz="1200" b="0" dirty="0" smtClean="0">
                          <a:effectLst/>
                        </a:rPr>
                        <a:t>– </a:t>
                      </a:r>
                      <a:r>
                        <a:rPr lang="en-US" sz="1200" b="1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March 19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FGDC Steering Committee </a:t>
                      </a:r>
                      <a:r>
                        <a:rPr lang="en-US" sz="1200" b="1" dirty="0" smtClean="0">
                          <a:effectLst/>
                        </a:rPr>
                        <a:t>Meeting</a:t>
                      </a:r>
                      <a:r>
                        <a:rPr lang="en-US" sz="1200" b="1" baseline="0" dirty="0" smtClean="0">
                          <a:effectLst/>
                        </a:rPr>
                        <a:t> – </a:t>
                      </a:r>
                      <a:r>
                        <a:rPr lang="en-US" sz="1200" b="1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</a:rPr>
                        <a:t> April 3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NGAC </a:t>
                      </a:r>
                      <a:r>
                        <a:rPr lang="en-US" sz="1200" b="1" dirty="0" smtClean="0">
                          <a:effectLst/>
                          <a:latin typeface="+mn-lt"/>
                        </a:rPr>
                        <a:t>Webinar Meeting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</a:rPr>
                        <a:t> – </a:t>
                      </a:r>
                      <a:r>
                        <a:rPr lang="en-US" sz="1200" b="1" dirty="0" smtClean="0">
                          <a:effectLst/>
                          <a:latin typeface="+mn-lt"/>
                        </a:rPr>
                        <a:t>COMPLETED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April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en-US" sz="12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May 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NGAC Subcommittee input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COMPLETED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  <a:latin typeface="+mn-lt"/>
                        </a:rPr>
                        <a:t> April</a:t>
                      </a:r>
                      <a:r>
                        <a:rPr lang="en-US" sz="1200" b="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</a:rPr>
                        <a:t>- M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ay</a:t>
                      </a:r>
                      <a:endParaRPr lang="en-US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  <a:latin typeface="+mn-lt"/>
                        </a:rPr>
                        <a:t>Develop 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initial draft Strategic Plan (v1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) –</a:t>
                      </a:r>
                      <a:r>
                        <a:rPr lang="en-US" sz="1200" b="0" baseline="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cs typeface="Times New Roman"/>
                        </a:rPr>
                        <a:t>COMPLETED</a:t>
                      </a:r>
                      <a:endParaRPr lang="en-US" sz="1200" b="1" dirty="0" smtClean="0">
                        <a:effectLst/>
                        <a:latin typeface="+mn-lt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June 11</a:t>
                      </a:r>
                      <a:r>
                        <a:rPr lang="en-US" sz="1200" b="1" baseline="0" dirty="0" smtClean="0">
                          <a:effectLst/>
                        </a:rPr>
                        <a:t> - </a:t>
                      </a:r>
                      <a:r>
                        <a:rPr lang="en-US" sz="1200" b="1" dirty="0" smtClean="0">
                          <a:effectLst/>
                        </a:rPr>
                        <a:t>12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NGAC </a:t>
                      </a:r>
                      <a:r>
                        <a:rPr lang="en-US" sz="1200" b="1" dirty="0" smtClean="0">
                          <a:effectLst/>
                        </a:rPr>
                        <a:t>Meeting 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–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cs typeface="Times New Roman"/>
                        </a:rPr>
                        <a:t>COMPLETED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June 13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FGDC Steering Committee </a:t>
                      </a:r>
                      <a:r>
                        <a:rPr lang="en-US" sz="1200" b="1" dirty="0" smtClean="0">
                          <a:effectLst/>
                        </a:rPr>
                        <a:t>Meeting 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–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cs typeface="Times New Roman"/>
                        </a:rPr>
                        <a:t>COMPLETED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June 19</a:t>
                      </a:r>
                      <a:r>
                        <a:rPr lang="en-US" sz="1200" b="1" dirty="0" smtClean="0">
                          <a:effectLst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NSDI Leaders Forum II 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–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cs typeface="Times New Roman"/>
                        </a:rPr>
                        <a:t>COMPLETED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June</a:t>
                      </a:r>
                      <a:r>
                        <a:rPr lang="en-US" sz="1200" b="0" baseline="0" dirty="0" smtClean="0">
                          <a:effectLst/>
                        </a:rPr>
                        <a:t> - </a:t>
                      </a:r>
                      <a:r>
                        <a:rPr lang="en-US" sz="1200" b="0" dirty="0" smtClean="0">
                          <a:effectLst/>
                        </a:rPr>
                        <a:t>July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Develop revised draft Strategic Plan (v2</a:t>
                      </a:r>
                      <a:r>
                        <a:rPr lang="en-US" sz="1200" b="0" dirty="0" smtClean="0">
                          <a:effectLst/>
                        </a:rPr>
                        <a:t>) </a:t>
                      </a:r>
                      <a:r>
                        <a:rPr lang="en-US" sz="1200" b="0" dirty="0" smtClean="0">
                          <a:effectLst/>
                          <a:latin typeface="+mn-lt"/>
                        </a:rPr>
                        <a:t>–</a:t>
                      </a:r>
                      <a:r>
                        <a:rPr lang="en-US" sz="1200" b="0" baseline="0" dirty="0" smtClean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cs typeface="Times New Roman"/>
                        </a:rPr>
                        <a:t>COMPLETED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July</a:t>
                      </a:r>
                      <a:r>
                        <a:rPr lang="en-US" sz="1200" b="1" baseline="0" dirty="0" smtClean="0">
                          <a:effectLst/>
                        </a:rPr>
                        <a:t> - </a:t>
                      </a:r>
                      <a:r>
                        <a:rPr lang="en-US" sz="1200" b="1" dirty="0" smtClean="0">
                          <a:effectLst/>
                        </a:rPr>
                        <a:t>Aug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</a:rPr>
                        <a:t>Public Comment </a:t>
                      </a:r>
                      <a:r>
                        <a:rPr lang="en-US" sz="1200" b="1" dirty="0" smtClean="0">
                          <a:effectLst/>
                        </a:rPr>
                        <a:t>Period</a:t>
                      </a:r>
                      <a:r>
                        <a:rPr lang="en-US" sz="1200" b="1" baseline="0" dirty="0" smtClean="0">
                          <a:effectLst/>
                        </a:rPr>
                        <a:t> – COMPLETED</a:t>
                      </a:r>
                      <a:endParaRPr lang="en-US" sz="12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Aug 26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NSDI Leaders Forum III</a:t>
                      </a:r>
                      <a:r>
                        <a:rPr lang="en-US" sz="1200" b="1" baseline="0" dirty="0" smtClean="0">
                          <a:effectLst/>
                        </a:rPr>
                        <a:t> – 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cs typeface="Times New Roman"/>
                        </a:rPr>
                        <a:t>COMPLETED</a:t>
                      </a:r>
                      <a:endParaRPr lang="en-US" sz="1200" b="1" baseline="0" dirty="0" smtClean="0">
                        <a:effectLst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Sept 4</a:t>
                      </a:r>
                      <a:r>
                        <a:rPr lang="en-US" sz="1200" b="1" baseline="0" dirty="0" smtClean="0">
                          <a:effectLst/>
                        </a:rPr>
                        <a:t> - </a:t>
                      </a:r>
                      <a:r>
                        <a:rPr lang="en-US" sz="1200" b="1" dirty="0" smtClean="0">
                          <a:effectLst/>
                        </a:rPr>
                        <a:t>5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NGAC </a:t>
                      </a:r>
                      <a:r>
                        <a:rPr lang="en-US" sz="1200" b="1" dirty="0" smtClean="0">
                          <a:effectLst/>
                        </a:rPr>
                        <a:t>Meeting</a:t>
                      </a:r>
                      <a:r>
                        <a:rPr lang="en-US" sz="1200" b="1" baseline="0" dirty="0" smtClean="0">
                          <a:effectLst/>
                        </a:rPr>
                        <a:t> –</a:t>
                      </a:r>
                      <a:r>
                        <a:rPr lang="en-US" sz="1400" b="1" baseline="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cs typeface="Times New Roman"/>
                        </a:rPr>
                        <a:t>COMPLETED</a:t>
                      </a:r>
                      <a:endParaRPr lang="en-US" sz="1200" b="1" baseline="0" dirty="0" smtClean="0">
                        <a:effectLst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 Sept 12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FGDC Steering Committee </a:t>
                      </a:r>
                      <a:r>
                        <a:rPr lang="en-US" sz="1200" b="1" dirty="0" smtClean="0">
                          <a:effectLst/>
                        </a:rPr>
                        <a:t>Meeting – </a:t>
                      </a:r>
                      <a:r>
                        <a:rPr lang="en-US" sz="1400" b="1" dirty="0" smtClean="0">
                          <a:effectLst/>
                          <a:latin typeface="Calibri"/>
                          <a:cs typeface="Times New Roman"/>
                        </a:rPr>
                        <a:t>COMPLETED</a:t>
                      </a:r>
                      <a:endParaRPr lang="en-US" sz="1200" b="1" dirty="0" smtClean="0">
                        <a:effectLst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Oct - Nov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Develop Final </a:t>
                      </a:r>
                      <a:r>
                        <a:rPr lang="en-US" sz="1200" b="0" dirty="0" smtClean="0">
                          <a:effectLst/>
                        </a:rPr>
                        <a:t>Draft </a:t>
                      </a:r>
                      <a:r>
                        <a:rPr lang="en-US" sz="1200" b="0" dirty="0">
                          <a:effectLst/>
                        </a:rPr>
                        <a:t>Strategic Plan (v3</a:t>
                      </a:r>
                      <a:r>
                        <a:rPr lang="en-US" sz="1200" b="0" dirty="0" smtClean="0">
                          <a:effectLst/>
                        </a:rPr>
                        <a:t>) </a:t>
                      </a:r>
                      <a:r>
                        <a:rPr lang="en-US" sz="1200" b="1" dirty="0" smtClean="0">
                          <a:effectLst/>
                        </a:rPr>
                        <a:t>– </a:t>
                      </a:r>
                      <a:r>
                        <a:rPr lang="en-US" sz="1400" b="1" dirty="0" smtClean="0">
                          <a:effectLst/>
                          <a:latin typeface="Calibri"/>
                          <a:cs typeface="Times New Roman"/>
                        </a:rPr>
                        <a:t>COMPLETED</a:t>
                      </a:r>
                      <a:endParaRPr lang="en-US" sz="1200" b="1" dirty="0" smtClean="0">
                        <a:effectLst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Dec 11, 2013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NGAC </a:t>
                      </a:r>
                      <a:r>
                        <a:rPr lang="en-US" sz="1200" b="0" dirty="0" smtClean="0">
                          <a:effectLst/>
                        </a:rPr>
                        <a:t>Endorsement of Strategic Plan</a:t>
                      </a:r>
                      <a:r>
                        <a:rPr lang="en-US" sz="1200" b="0" baseline="0" dirty="0" smtClean="0">
                          <a:effectLst/>
                        </a:rPr>
                        <a:t> – </a:t>
                      </a:r>
                      <a:r>
                        <a:rPr lang="en-US" sz="1200" b="1" baseline="0" dirty="0" smtClean="0">
                          <a:effectLst/>
                        </a:rPr>
                        <a:t>COMPLETED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effectLst/>
                        </a:rPr>
                        <a:t> Dec 13, 2013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FGDC Approval of Strategic </a:t>
                      </a:r>
                      <a:r>
                        <a:rPr lang="en-US" sz="1200" b="0" dirty="0" smtClean="0">
                          <a:effectLst/>
                        </a:rPr>
                        <a:t>Plan – </a:t>
                      </a:r>
                      <a:r>
                        <a:rPr lang="en-US" sz="1200" b="1" dirty="0" smtClean="0">
                          <a:effectLst/>
                        </a:rPr>
                        <a:t>COMPLETED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6724" y="6029042"/>
            <a:ext cx="4390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*</a:t>
            </a:r>
            <a:r>
              <a:rPr lang="en-US" sz="1200" b="1" dirty="0" smtClean="0">
                <a:solidFill>
                  <a:srgbClr val="FF0000"/>
                </a:solidFill>
              </a:rPr>
              <a:t>Opportunities for public/partner input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34200" y="6020760"/>
            <a:ext cx="1308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December 2013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053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NSDI Plan – Final Draft Version (v3)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534400" cy="5181600"/>
          </a:xfrm>
        </p:spPr>
        <p:txBody>
          <a:bodyPr/>
          <a:lstStyle/>
          <a:p>
            <a:r>
              <a:rPr lang="en-US" sz="2000" dirty="0"/>
              <a:t>Final Draft Plan </a:t>
            </a:r>
            <a:r>
              <a:rPr lang="en-US" sz="2000" dirty="0" smtClean="0"/>
              <a:t>addressed </a:t>
            </a:r>
            <a:r>
              <a:rPr lang="en-US" sz="2000" dirty="0"/>
              <a:t>comments received through Public Comment Period &amp; recent meetings with Steering Committee, NGAC, and Leaders Forum group:</a:t>
            </a:r>
          </a:p>
          <a:p>
            <a:pPr lvl="1"/>
            <a:r>
              <a:rPr lang="en-US" sz="1800" dirty="0" smtClean="0"/>
              <a:t>Changed order of document (moved goals to front)</a:t>
            </a:r>
          </a:p>
          <a:p>
            <a:pPr lvl="1"/>
            <a:r>
              <a:rPr lang="en-US" sz="1800" dirty="0" smtClean="0"/>
              <a:t>Added new Actions on Geolocation Privacy and International Programs</a:t>
            </a:r>
          </a:p>
          <a:p>
            <a:pPr lvl="1"/>
            <a:r>
              <a:rPr lang="en-US" sz="1800" dirty="0"/>
              <a:t>Added language on Strategic Plan drivers (e.g., A-16 &amp; GAO report)</a:t>
            </a:r>
          </a:p>
          <a:p>
            <a:pPr lvl="1"/>
            <a:r>
              <a:rPr lang="en-US" sz="1800" dirty="0" smtClean="0"/>
              <a:t>Added detail on implementation process</a:t>
            </a:r>
          </a:p>
          <a:p>
            <a:pPr lvl="1"/>
            <a:r>
              <a:rPr lang="en-US" sz="1800" dirty="0" smtClean="0"/>
              <a:t>Consolidated sections on Vision/Guiding Principles</a:t>
            </a:r>
            <a:endParaRPr lang="en-US" sz="1800" dirty="0"/>
          </a:p>
          <a:p>
            <a:pPr lvl="1"/>
            <a:r>
              <a:rPr lang="en-US" sz="1800" dirty="0" smtClean="0"/>
              <a:t>Added detail on coordination with non-Federal partners and roles and responsibilities of the NGAC</a:t>
            </a:r>
          </a:p>
          <a:p>
            <a:pPr lvl="1"/>
            <a:r>
              <a:rPr lang="en-US" sz="1800" dirty="0" smtClean="0"/>
              <a:t>Added references to alignment with Open Data Policy</a:t>
            </a:r>
          </a:p>
          <a:p>
            <a:pPr lvl="1"/>
            <a:r>
              <a:rPr lang="en-US" sz="1800" dirty="0" smtClean="0"/>
              <a:t>Clarified language on alignment between geospatial and IT programs</a:t>
            </a:r>
          </a:p>
          <a:p>
            <a:pPr lvl="1"/>
            <a:r>
              <a:rPr lang="en-US" sz="1800" dirty="0" smtClean="0"/>
              <a:t>Added glossary of abbreviations &amp; terms</a:t>
            </a:r>
          </a:p>
          <a:p>
            <a:pPr lvl="1"/>
            <a:r>
              <a:rPr lang="en-US" sz="1800" dirty="0" smtClean="0"/>
              <a:t>Editorial </a:t>
            </a:r>
            <a:r>
              <a:rPr lang="en-US" sz="1800" dirty="0"/>
              <a:t>changes for clarity and consistency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5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763000" cy="838200"/>
          </a:xfrm>
        </p:spPr>
        <p:txBody>
          <a:bodyPr/>
          <a:lstStyle/>
          <a:p>
            <a:r>
              <a:rPr lang="en-US" sz="3600" dirty="0" smtClean="0"/>
              <a:t>NSDI Strategic Plan – Final Version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343400" cy="44196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 smtClean="0"/>
              <a:t>FGDC Steering Committee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Final Draft distributed to Steering Committee on December 5 for electronic vote.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Approved by Steering </a:t>
            </a:r>
            <a:r>
              <a:rPr lang="en-US" sz="1800" dirty="0"/>
              <a:t>Committee </a:t>
            </a:r>
            <a:r>
              <a:rPr lang="en-US" sz="1800" dirty="0" smtClean="0"/>
              <a:t>– </a:t>
            </a:r>
            <a:r>
              <a:rPr lang="en-US" sz="1800" dirty="0"/>
              <a:t>December </a:t>
            </a:r>
            <a:r>
              <a:rPr lang="en-US" sz="1800" dirty="0" smtClean="0"/>
              <a:t>13, 2013</a:t>
            </a:r>
            <a:endParaRPr lang="en-US" sz="1050" dirty="0" smtClean="0"/>
          </a:p>
          <a:p>
            <a:pPr marL="400050" lvl="1" indent="0">
              <a:spcAft>
                <a:spcPts val="600"/>
              </a:spcAft>
              <a:buNone/>
            </a:pPr>
            <a:endParaRPr lang="en-US" sz="105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1800" b="1" dirty="0" smtClean="0"/>
              <a:t>National Geospatial Advisory Committee</a:t>
            </a:r>
            <a:endParaRPr lang="en-US" sz="2800" b="1" dirty="0"/>
          </a:p>
          <a:p>
            <a:pPr>
              <a:spcAft>
                <a:spcPts val="600"/>
              </a:spcAft>
            </a:pPr>
            <a:r>
              <a:rPr lang="en-US" sz="1800" dirty="0" smtClean="0"/>
              <a:t>Final Draft reviewed and considered at December 11 NGAC public meeting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E</a:t>
            </a:r>
            <a:r>
              <a:rPr lang="en-US" sz="1800" dirty="0" smtClean="0"/>
              <a:t>ndorsed by NGAC – December 11, 2013</a:t>
            </a:r>
            <a:endParaRPr lang="en-US" sz="1800" dirty="0"/>
          </a:p>
          <a:p>
            <a:pPr marL="0" indent="0">
              <a:spcAft>
                <a:spcPts val="600"/>
              </a:spcAft>
              <a:buNone/>
            </a:pPr>
            <a:endParaRPr lang="en-US" sz="2400" b="1" dirty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1212660"/>
            <a:ext cx="3622825" cy="468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8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Shared Vision for the NSDI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972" y="1066800"/>
            <a:ext cx="2039279" cy="190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1219200"/>
            <a:ext cx="601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FGDC has worked with partners and stakeholders, including the members and organizations represented on the National Geospatial Advisory Committee, to collaboratively define a shared national vision that describes the value that the NSDI will bring to its stakeholders and partners.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5723" y="3338155"/>
            <a:ext cx="7924800" cy="17235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/>
                </a:solidFill>
              </a:rPr>
              <a:t>NSDI </a:t>
            </a:r>
            <a:r>
              <a:rPr lang="en-US" sz="2000" b="1" dirty="0">
                <a:solidFill>
                  <a:schemeClr val="accent4"/>
                </a:solidFill>
              </a:rPr>
              <a:t>Vision Statement </a:t>
            </a:r>
            <a:r>
              <a:rPr lang="en-US" sz="2000" dirty="0">
                <a:solidFill>
                  <a:schemeClr val="accent4"/>
                </a:solidFill>
              </a:rPr>
              <a:t>	</a:t>
            </a:r>
            <a:endParaRPr lang="en-US" sz="1400" dirty="0" smtClean="0">
              <a:solidFill>
                <a:schemeClr val="accent4"/>
              </a:solidFill>
            </a:endParaRPr>
          </a:p>
          <a:p>
            <a:pPr algn="ctr"/>
            <a:endParaRPr lang="en-US" sz="1400" dirty="0">
              <a:solidFill>
                <a:schemeClr val="accent4"/>
              </a:solidFill>
            </a:endParaRPr>
          </a:p>
          <a:p>
            <a:pPr algn="ctr"/>
            <a:r>
              <a:rPr lang="en-US" b="1" dirty="0">
                <a:solidFill>
                  <a:schemeClr val="accent4"/>
                </a:solidFill>
              </a:rPr>
              <a:t>The NSDI leverages investments in people, technology, data, and procedures to create and provide the geospatial knowledge required to understand, protect, and promote our national and global interests. 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520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4876800"/>
            <a:ext cx="38862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609600"/>
            <a:ext cx="876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310" y="219502"/>
            <a:ext cx="5632845" cy="611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9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81000" y="609600"/>
            <a:ext cx="8763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876800"/>
            <a:ext cx="38862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05200" y="1028699"/>
            <a:ext cx="5169090" cy="1066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u="sng" dirty="0" smtClean="0">
                <a:solidFill>
                  <a:srgbClr val="800000"/>
                </a:solidFill>
              </a:rPr>
              <a:t>STRATEGIC GOAL 1:</a:t>
            </a:r>
            <a:endParaRPr lang="en-US" sz="1200" b="1" dirty="0" smtClean="0">
              <a:solidFill>
                <a:srgbClr val="800000"/>
              </a:solidFill>
            </a:endParaRPr>
          </a:p>
          <a:p>
            <a:endParaRPr lang="en-US" sz="1200" b="1" dirty="0" smtClean="0">
              <a:solidFill>
                <a:srgbClr val="800000"/>
              </a:solidFill>
            </a:endParaRPr>
          </a:p>
          <a:p>
            <a:r>
              <a:rPr lang="en-US" sz="2400" b="1" dirty="0" smtClean="0">
                <a:solidFill>
                  <a:srgbClr val="800000"/>
                </a:solidFill>
              </a:rPr>
              <a:t>Develop </a:t>
            </a:r>
            <a:r>
              <a:rPr lang="en-US" sz="2400" b="1" dirty="0">
                <a:solidFill>
                  <a:srgbClr val="800000"/>
                </a:solidFill>
              </a:rPr>
              <a:t>Capabilities for National </a:t>
            </a:r>
            <a:endParaRPr lang="en-US" sz="2400" b="1" dirty="0" smtClean="0">
              <a:solidFill>
                <a:srgbClr val="800000"/>
              </a:solidFill>
            </a:endParaRPr>
          </a:p>
          <a:p>
            <a:r>
              <a:rPr lang="en-US" sz="2400" b="1" dirty="0" smtClean="0">
                <a:solidFill>
                  <a:srgbClr val="800000"/>
                </a:solidFill>
              </a:rPr>
              <a:t>Shared Services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2783602" cy="2697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580056" y="3505200"/>
            <a:ext cx="8246633" cy="2362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8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Objective 1.1. </a:t>
            </a:r>
            <a:r>
              <a:rPr lang="en-US" dirty="0">
                <a:solidFill>
                  <a:srgbClr val="800000"/>
                </a:solidFill>
              </a:rPr>
              <a:t>Develop geospatial interoperability reference </a:t>
            </a:r>
            <a:r>
              <a:rPr lang="en-US" dirty="0" smtClean="0">
                <a:solidFill>
                  <a:srgbClr val="800000"/>
                </a:solidFill>
              </a:rPr>
              <a:t>architecture</a:t>
            </a:r>
            <a:endParaRPr lang="en-US" sz="1100" dirty="0" smtClean="0">
              <a:solidFill>
                <a:srgbClr val="800000"/>
              </a:solidFill>
            </a:endParaRPr>
          </a:p>
          <a:p>
            <a:endParaRPr lang="en-US" sz="1100" dirty="0" smtClean="0">
              <a:solidFill>
                <a:srgbClr val="800000"/>
              </a:solidFill>
            </a:endParaRPr>
          </a:p>
          <a:p>
            <a:r>
              <a:rPr lang="en-US" b="1" dirty="0" smtClean="0">
                <a:solidFill>
                  <a:srgbClr val="800000"/>
                </a:solidFill>
              </a:rPr>
              <a:t>Objective </a:t>
            </a:r>
            <a:r>
              <a:rPr lang="en-US" b="1" dirty="0">
                <a:solidFill>
                  <a:srgbClr val="800000"/>
                </a:solidFill>
              </a:rPr>
              <a:t>1.2. </a:t>
            </a:r>
            <a:r>
              <a:rPr lang="en-US" dirty="0">
                <a:solidFill>
                  <a:srgbClr val="800000"/>
                </a:solidFill>
              </a:rPr>
              <a:t>Establish the Geospatial Platform as the Federal </a:t>
            </a:r>
            <a:r>
              <a:rPr lang="en-US" dirty="0" smtClean="0">
                <a:solidFill>
                  <a:srgbClr val="800000"/>
                </a:solidFill>
              </a:rPr>
              <a:t>geospatial </a:t>
            </a:r>
          </a:p>
          <a:p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800000"/>
                </a:solidFill>
              </a:rPr>
              <a:t>  data</a:t>
            </a:r>
            <a:r>
              <a:rPr lang="en-US" dirty="0">
                <a:solidFill>
                  <a:srgbClr val="800000"/>
                </a:solidFill>
              </a:rPr>
              <a:t>, services, and applications Web-based </a:t>
            </a:r>
            <a:r>
              <a:rPr lang="en-US" dirty="0" smtClean="0">
                <a:solidFill>
                  <a:srgbClr val="800000"/>
                </a:solidFill>
              </a:rPr>
              <a:t>service environment </a:t>
            </a:r>
            <a:endParaRPr lang="en-US" sz="1100" dirty="0" smtClean="0">
              <a:solidFill>
                <a:srgbClr val="800000"/>
              </a:solidFill>
            </a:endParaRPr>
          </a:p>
          <a:p>
            <a:endParaRPr lang="en-US" sz="1100" dirty="0" smtClean="0">
              <a:solidFill>
                <a:srgbClr val="800000"/>
              </a:solidFill>
            </a:endParaRPr>
          </a:p>
          <a:p>
            <a:r>
              <a:rPr lang="en-US" b="1" dirty="0">
                <a:solidFill>
                  <a:srgbClr val="800000"/>
                </a:solidFill>
              </a:rPr>
              <a:t>Objective 1.3. </a:t>
            </a:r>
            <a:r>
              <a:rPr lang="en-US" dirty="0">
                <a:solidFill>
                  <a:srgbClr val="800000"/>
                </a:solidFill>
              </a:rPr>
              <a:t>Expand the use of cloud computing </a:t>
            </a:r>
            <a:endParaRPr lang="en-US" sz="1100" dirty="0" smtClean="0">
              <a:solidFill>
                <a:srgbClr val="800000"/>
              </a:solidFill>
            </a:endParaRPr>
          </a:p>
          <a:p>
            <a:endParaRPr lang="en-US" sz="1100" dirty="0" smtClean="0">
              <a:solidFill>
                <a:srgbClr val="800000"/>
              </a:solidFill>
            </a:endParaRPr>
          </a:p>
          <a:p>
            <a:r>
              <a:rPr lang="en-US" b="1" dirty="0">
                <a:solidFill>
                  <a:srgbClr val="800000"/>
                </a:solidFill>
              </a:rPr>
              <a:t>Objective 1.4. </a:t>
            </a:r>
            <a:r>
              <a:rPr lang="en-US" dirty="0">
                <a:solidFill>
                  <a:srgbClr val="800000"/>
                </a:solidFill>
              </a:rPr>
              <a:t>Promote the use of geospatial multiagency acquisition </a:t>
            </a:r>
            <a:endParaRPr lang="en-US" dirty="0" smtClean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800000"/>
                </a:solidFill>
              </a:rPr>
              <a:t>   vehicles </a:t>
            </a:r>
            <a:r>
              <a:rPr lang="en-US" dirty="0">
                <a:solidFill>
                  <a:srgbClr val="800000"/>
                </a:solidFill>
              </a:rPr>
              <a:t>for interagency and intergovernmental purchases 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23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81000" y="609600"/>
            <a:ext cx="8763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876800"/>
            <a:ext cx="38862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05200" y="1028699"/>
            <a:ext cx="5169090" cy="1066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u="sng" dirty="0" smtClean="0">
                <a:solidFill>
                  <a:srgbClr val="336600"/>
                </a:solidFill>
              </a:rPr>
              <a:t>STRATEGIC GOAL 2</a:t>
            </a:r>
            <a:r>
              <a:rPr lang="en-US" sz="2400" b="1" dirty="0" smtClean="0">
                <a:solidFill>
                  <a:srgbClr val="336600"/>
                </a:solidFill>
              </a:rPr>
              <a:t>:</a:t>
            </a:r>
            <a:endParaRPr lang="en-US" sz="1200" b="1" dirty="0" smtClean="0">
              <a:solidFill>
                <a:srgbClr val="336600"/>
              </a:solidFill>
            </a:endParaRPr>
          </a:p>
          <a:p>
            <a:endParaRPr lang="en-US" sz="1200" b="1" dirty="0" smtClean="0">
              <a:solidFill>
                <a:srgbClr val="336600"/>
              </a:solidFill>
            </a:endParaRPr>
          </a:p>
          <a:p>
            <a:r>
              <a:rPr lang="en-US" sz="2400" b="1" dirty="0">
                <a:solidFill>
                  <a:srgbClr val="336600"/>
                </a:solidFill>
              </a:rPr>
              <a:t>Ensure Accountability and Effective </a:t>
            </a:r>
            <a:endParaRPr lang="en-US" sz="2400" b="1" dirty="0" smtClean="0">
              <a:solidFill>
                <a:srgbClr val="336600"/>
              </a:solidFill>
            </a:endParaRPr>
          </a:p>
          <a:p>
            <a:r>
              <a:rPr lang="en-US" sz="2400" b="1" dirty="0" smtClean="0">
                <a:solidFill>
                  <a:srgbClr val="336600"/>
                </a:solidFill>
              </a:rPr>
              <a:t>Development </a:t>
            </a:r>
            <a:r>
              <a:rPr lang="en-US" sz="2400" b="1" dirty="0">
                <a:solidFill>
                  <a:srgbClr val="336600"/>
                </a:solidFill>
              </a:rPr>
              <a:t>and Management of </a:t>
            </a:r>
            <a:endParaRPr lang="en-US" sz="2400" b="1" dirty="0" smtClean="0">
              <a:solidFill>
                <a:srgbClr val="336600"/>
              </a:solidFill>
            </a:endParaRPr>
          </a:p>
          <a:p>
            <a:r>
              <a:rPr lang="en-US" sz="2400" b="1" dirty="0" smtClean="0">
                <a:solidFill>
                  <a:srgbClr val="336600"/>
                </a:solidFill>
              </a:rPr>
              <a:t>Federal </a:t>
            </a:r>
            <a:r>
              <a:rPr lang="en-US" sz="2400" b="1" dirty="0">
                <a:solidFill>
                  <a:srgbClr val="336600"/>
                </a:solidFill>
              </a:rPr>
              <a:t>Geospatial Resources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6600"/>
              </a:solidFill>
              <a:effectLst/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44799" y="3657600"/>
            <a:ext cx="8246633" cy="1828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3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336600"/>
                </a:solidFill>
              </a:rPr>
              <a:t>Objective 2.1. </a:t>
            </a:r>
            <a:r>
              <a:rPr lang="en-US" sz="2000" dirty="0">
                <a:solidFill>
                  <a:srgbClr val="336600"/>
                </a:solidFill>
              </a:rPr>
              <a:t>Advance the portfolio management </a:t>
            </a:r>
            <a:r>
              <a:rPr lang="en-US" sz="2000" dirty="0" smtClean="0">
                <a:solidFill>
                  <a:srgbClr val="336600"/>
                </a:solidFill>
              </a:rPr>
              <a:t>process for </a:t>
            </a:r>
          </a:p>
          <a:p>
            <a:r>
              <a:rPr lang="en-US" sz="2000" dirty="0">
                <a:solidFill>
                  <a:srgbClr val="336600"/>
                </a:solidFill>
              </a:rPr>
              <a:t> </a:t>
            </a:r>
            <a:r>
              <a:rPr lang="en-US" sz="2000" dirty="0" smtClean="0">
                <a:solidFill>
                  <a:srgbClr val="336600"/>
                </a:solidFill>
              </a:rPr>
              <a:t>  National </a:t>
            </a:r>
            <a:r>
              <a:rPr lang="en-US" sz="2000" dirty="0">
                <a:solidFill>
                  <a:srgbClr val="336600"/>
                </a:solidFill>
              </a:rPr>
              <a:t>Geospatial Data Assets (NGDA) </a:t>
            </a:r>
            <a:endParaRPr lang="en-US" sz="2000" dirty="0" smtClean="0">
              <a:solidFill>
                <a:srgbClr val="336600"/>
              </a:solidFill>
            </a:endParaRPr>
          </a:p>
          <a:p>
            <a:endParaRPr lang="en-US" sz="2000" dirty="0" smtClean="0">
              <a:solidFill>
                <a:srgbClr val="336600"/>
              </a:solidFill>
            </a:endParaRPr>
          </a:p>
          <a:p>
            <a:r>
              <a:rPr lang="en-US" sz="2000" b="1" dirty="0">
                <a:solidFill>
                  <a:srgbClr val="336600"/>
                </a:solidFill>
              </a:rPr>
              <a:t>Objective 2.2. </a:t>
            </a:r>
            <a:r>
              <a:rPr lang="en-US" sz="2000" dirty="0">
                <a:solidFill>
                  <a:srgbClr val="336600"/>
                </a:solidFill>
              </a:rPr>
              <a:t>Identify potentially duplicative investments </a:t>
            </a:r>
            <a:r>
              <a:rPr lang="en-US" sz="2000" dirty="0" smtClean="0">
                <a:solidFill>
                  <a:srgbClr val="336600"/>
                </a:solidFill>
              </a:rPr>
              <a:t>and </a:t>
            </a:r>
          </a:p>
          <a:p>
            <a:r>
              <a:rPr lang="en-US" sz="2000" dirty="0" smtClean="0">
                <a:solidFill>
                  <a:srgbClr val="336600"/>
                </a:solidFill>
              </a:rPr>
              <a:t>   opportunities </a:t>
            </a:r>
            <a:r>
              <a:rPr lang="en-US" sz="2000" dirty="0">
                <a:solidFill>
                  <a:srgbClr val="336600"/>
                </a:solidFill>
              </a:rPr>
              <a:t>for collaborative investments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336600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4" y="545021"/>
            <a:ext cx="2840189" cy="276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48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81000" y="609600"/>
            <a:ext cx="8763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876800"/>
            <a:ext cx="38862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657599" y="1028699"/>
            <a:ext cx="5169090" cy="1066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u="sng" dirty="0" smtClean="0"/>
              <a:t>STRATEGIC GOAL 3</a:t>
            </a:r>
            <a:r>
              <a:rPr lang="en-US" sz="2400" b="1" dirty="0" smtClean="0"/>
              <a:t>:</a:t>
            </a:r>
            <a:endParaRPr lang="en-US" sz="1200" b="1" dirty="0" smtClean="0"/>
          </a:p>
          <a:p>
            <a:endParaRPr lang="en-US" sz="1200" b="1" dirty="0" smtClean="0">
              <a:solidFill>
                <a:srgbClr val="800000"/>
              </a:solidFill>
            </a:endParaRPr>
          </a:p>
          <a:p>
            <a:r>
              <a:rPr lang="en-US" sz="2400" b="1" dirty="0"/>
              <a:t>Convene Leadership of the </a:t>
            </a:r>
            <a:endParaRPr lang="en-US" sz="2400" b="1" dirty="0" smtClean="0"/>
          </a:p>
          <a:p>
            <a:r>
              <a:rPr lang="en-US" sz="2400" b="1" dirty="0" smtClean="0"/>
              <a:t>National </a:t>
            </a:r>
            <a:r>
              <a:rPr lang="en-US" sz="2400" b="1" dirty="0"/>
              <a:t>Geospatial Community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80056" y="3505200"/>
            <a:ext cx="8246633" cy="2514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/>
              <a:t>Objective 3.1. </a:t>
            </a:r>
            <a:r>
              <a:rPr lang="en-US" dirty="0"/>
              <a:t>Lead and participate in the development and coordination of </a:t>
            </a:r>
            <a:endParaRPr lang="en-US" dirty="0" smtClean="0"/>
          </a:p>
          <a:p>
            <a:r>
              <a:rPr lang="en-US" dirty="0" smtClean="0"/>
              <a:t>national </a:t>
            </a:r>
            <a:r>
              <a:rPr lang="en-US" dirty="0"/>
              <a:t>and international standards applicable to the geospatial </a:t>
            </a:r>
            <a:r>
              <a:rPr lang="en-US" dirty="0" smtClean="0"/>
              <a:t>community</a:t>
            </a:r>
            <a:endParaRPr lang="en-US" sz="1100" dirty="0" smtClean="0"/>
          </a:p>
          <a:p>
            <a:r>
              <a:rPr lang="en-US" sz="1100" dirty="0" smtClean="0"/>
              <a:t> </a:t>
            </a:r>
          </a:p>
          <a:p>
            <a:r>
              <a:rPr lang="en-US" b="1" dirty="0"/>
              <a:t>Objective 3.2. </a:t>
            </a:r>
            <a:r>
              <a:rPr lang="en-US" dirty="0"/>
              <a:t>Convene the leadership of the geospatial and nongeospatial </a:t>
            </a:r>
            <a:endParaRPr lang="en-US" dirty="0" smtClean="0"/>
          </a:p>
          <a:p>
            <a:r>
              <a:rPr lang="en-US" dirty="0" smtClean="0"/>
              <a:t>communities </a:t>
            </a:r>
            <a:r>
              <a:rPr lang="en-US" dirty="0"/>
              <a:t>to develop public/private partnerships and shared approaches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addressing critical national issues </a:t>
            </a:r>
            <a:endParaRPr lang="en-US" sz="1100" dirty="0" smtClean="0"/>
          </a:p>
          <a:p>
            <a:endParaRPr lang="en-US" sz="1100" dirty="0" smtClean="0"/>
          </a:p>
          <a:p>
            <a:r>
              <a:rPr lang="en-US" b="1" dirty="0"/>
              <a:t>Objective 3.3. </a:t>
            </a:r>
            <a:r>
              <a:rPr lang="en-US" dirty="0"/>
              <a:t>Raise awareness of the NSDI and its impact on critical </a:t>
            </a:r>
            <a:endParaRPr lang="en-US" dirty="0" smtClean="0"/>
          </a:p>
          <a:p>
            <a:r>
              <a:rPr lang="en-US" dirty="0" smtClean="0"/>
              <a:t>national </a:t>
            </a:r>
            <a:r>
              <a:rPr lang="en-US" dirty="0"/>
              <a:t>and international issues </a:t>
            </a: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89" y="541571"/>
            <a:ext cx="2822111" cy="273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48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NSDI Plan –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en-US" sz="1800" dirty="0"/>
              <a:t>FGDC </a:t>
            </a:r>
            <a:r>
              <a:rPr lang="en-US" sz="1800" dirty="0" smtClean="0"/>
              <a:t>Executive Committee </a:t>
            </a:r>
            <a:r>
              <a:rPr lang="en-US" sz="1800" dirty="0"/>
              <a:t>will have the lead responsibility for overseeing and monitoring implementation of the </a:t>
            </a:r>
            <a:r>
              <a:rPr lang="en-US" sz="1800" dirty="0" smtClean="0"/>
              <a:t>plan.</a:t>
            </a:r>
            <a:r>
              <a:rPr lang="en-US" sz="1800" dirty="0"/>
              <a:t> </a:t>
            </a:r>
            <a:endParaRPr lang="en-US" sz="1800" dirty="0" smtClean="0"/>
          </a:p>
          <a:p>
            <a:pPr marL="342900" lvl="1" indent="-342900"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en-US" sz="1800" dirty="0" smtClean="0"/>
              <a:t>NSDI </a:t>
            </a:r>
            <a:r>
              <a:rPr lang="en-US" sz="1800" dirty="0"/>
              <a:t>Core Team developing draft implementation </a:t>
            </a:r>
            <a:r>
              <a:rPr lang="en-US" sz="1800" dirty="0" smtClean="0"/>
              <a:t>framework.</a:t>
            </a:r>
            <a:endParaRPr lang="en-US" sz="1800" dirty="0"/>
          </a:p>
          <a:p>
            <a:r>
              <a:rPr lang="en-US" sz="1800" dirty="0" smtClean="0"/>
              <a:t>A </a:t>
            </a:r>
            <a:r>
              <a:rPr lang="en-US" sz="1800" dirty="0"/>
              <a:t>designated Federal official will serve as the champion for each strategic goal. </a:t>
            </a:r>
            <a:r>
              <a:rPr lang="en-US" sz="1800" dirty="0" smtClean="0"/>
              <a:t>Champions </a:t>
            </a:r>
            <a:r>
              <a:rPr lang="en-US" sz="1800" dirty="0"/>
              <a:t>will report to the FGDC </a:t>
            </a:r>
            <a:r>
              <a:rPr lang="en-US" sz="1800" dirty="0" smtClean="0"/>
              <a:t>ExCom </a:t>
            </a:r>
            <a:r>
              <a:rPr lang="en-US" sz="1800" dirty="0"/>
              <a:t>and Steering </a:t>
            </a:r>
            <a:r>
              <a:rPr lang="en-US" sz="1800" dirty="0" smtClean="0"/>
              <a:t>Committee.</a:t>
            </a:r>
          </a:p>
          <a:p>
            <a:r>
              <a:rPr lang="en-US" sz="1800" dirty="0" smtClean="0"/>
              <a:t>Champions </a:t>
            </a:r>
            <a:r>
              <a:rPr lang="en-US" sz="1800" dirty="0"/>
              <a:t>will be responsible for overseeing team leaders and action teams addressing each objective and its supporting </a:t>
            </a:r>
            <a:r>
              <a:rPr lang="en-US" sz="1800" dirty="0" smtClean="0"/>
              <a:t>actions.</a:t>
            </a:r>
            <a:endParaRPr lang="en-US" sz="1800" dirty="0"/>
          </a:p>
          <a:p>
            <a:r>
              <a:rPr lang="en-US" sz="1800" dirty="0"/>
              <a:t>Action team leaders will develop project plans outlining how the goals and objectives will be achieved.  Project plans will include: </a:t>
            </a:r>
          </a:p>
          <a:p>
            <a:pPr lvl="1"/>
            <a:r>
              <a:rPr lang="en-US" sz="1600" dirty="0"/>
              <a:t>Detailed tasks and milestones </a:t>
            </a:r>
          </a:p>
          <a:p>
            <a:pPr lvl="1"/>
            <a:r>
              <a:rPr lang="en-US" sz="1600" dirty="0"/>
              <a:t>Timelines </a:t>
            </a:r>
          </a:p>
          <a:p>
            <a:pPr lvl="1"/>
            <a:r>
              <a:rPr lang="en-US" sz="1600" dirty="0"/>
              <a:t>Responsible parties </a:t>
            </a:r>
          </a:p>
          <a:p>
            <a:pPr lvl="1"/>
            <a:r>
              <a:rPr lang="en-US" sz="1600" dirty="0"/>
              <a:t>Performance indicators/measures </a:t>
            </a:r>
          </a:p>
          <a:p>
            <a:pPr lvl="1"/>
            <a:r>
              <a:rPr lang="en-US" sz="1600" dirty="0"/>
              <a:t>Identification of resources available to achieve the objectives 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FGDC will work </a:t>
            </a:r>
            <a:r>
              <a:rPr lang="en-US" sz="1800" dirty="0" smtClean="0"/>
              <a:t>with </a:t>
            </a:r>
            <a:r>
              <a:rPr lang="en-US" sz="1800" dirty="0"/>
              <a:t>the NGAC and other partner organizations to collaboratively implement the Strategic </a:t>
            </a:r>
            <a:r>
              <a:rPr lang="en-US" sz="1800" dirty="0" smtClean="0"/>
              <a:t>Plan.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4555" y="2819400"/>
            <a:ext cx="5715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hlinkClick r:id="rId2"/>
              </a:rPr>
              <a:t>www.fgdc.gov/nsdi-plan</a:t>
            </a:r>
            <a:endParaRPr lang="en-US" sz="3200" dirty="0" smtClean="0"/>
          </a:p>
          <a:p>
            <a:pPr algn="ctr"/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BADF0B-D723-4D8E-889E-E6D182B8D80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7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GDC">
  <a:themeElements>
    <a:clrScheme name="FGDC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FG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FGDC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3E5DBE531847438CE6BC6D9287B5B2" ma:contentTypeVersion="0" ma:contentTypeDescription="Create a new document." ma:contentTypeScope="" ma:versionID="c20ff65e0178d60909d61dc8dec0a8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7AE999-16B5-4647-B1AE-6B34945D6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C4775C-45FB-4AC8-8CBF-44F7E8C6551D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A7596F3-CEDA-47E7-906F-965A03E8AF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11043</TotalTime>
  <Words>800</Words>
  <Application>Microsoft Office PowerPoint</Application>
  <PresentationFormat>On-screen Show (4:3)</PresentationFormat>
  <Paragraphs>134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Wingdings</vt:lpstr>
      <vt:lpstr>Tahoma</vt:lpstr>
      <vt:lpstr>Times New Roman</vt:lpstr>
      <vt:lpstr>Calibri</vt:lpstr>
      <vt:lpstr>FGDC</vt:lpstr>
      <vt:lpstr>NSDI Strategic Plan Update</vt:lpstr>
      <vt:lpstr>NSDI Strategic Plan High-level Timeline</vt:lpstr>
      <vt:lpstr>NSDI Plan – Final Draft Version (v3)</vt:lpstr>
      <vt:lpstr>NSDI Strategic Plan – Final Version</vt:lpstr>
      <vt:lpstr>A Shared Vision for the NSDI</vt:lpstr>
      <vt:lpstr>PowerPoint Presentation</vt:lpstr>
      <vt:lpstr>PowerPoint Presentation</vt:lpstr>
      <vt:lpstr>PowerPoint Presentation</vt:lpstr>
      <vt:lpstr>PowerPoint Presentation</vt:lpstr>
      <vt:lpstr>NSDI Plan – Implementation</vt:lpstr>
      <vt:lpstr>PowerPoint Presentation</vt:lpstr>
    </vt:vector>
  </TitlesOfParts>
  <Company>U.S. Geological Survey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 Shaffer</dc:creator>
  <cp:lastModifiedBy>Mahoney, John E.</cp:lastModifiedBy>
  <cp:revision>868</cp:revision>
  <cp:lastPrinted>2013-02-15T00:29:42Z</cp:lastPrinted>
  <dcterms:created xsi:type="dcterms:W3CDTF">2013-02-15T14:45:57Z</dcterms:created>
  <dcterms:modified xsi:type="dcterms:W3CDTF">2014-01-10T20:57:24Z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0x010100533E5DBE531847438CE6BC6D9287B5B2</vt:lpwstr>
  </property>
</Properties>
</file>