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15"/>
  </p:handoutMasterIdLst>
  <p:sldIdLst>
    <p:sldId id="256" r:id="rId2"/>
    <p:sldId id="281" r:id="rId3"/>
    <p:sldId id="282" r:id="rId4"/>
    <p:sldId id="287" r:id="rId5"/>
    <p:sldId id="288" r:id="rId6"/>
    <p:sldId id="283" r:id="rId7"/>
    <p:sldId id="284" r:id="rId8"/>
    <p:sldId id="260" r:id="rId9"/>
    <p:sldId id="285" r:id="rId10"/>
    <p:sldId id="263" r:id="rId11"/>
    <p:sldId id="286" r:id="rId12"/>
    <p:sldId id="280" r:id="rId13"/>
    <p:sldId id="289" r:id="rId14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408" y="-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09171D2-2689-4F13-8B1A-8A664172841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F3C03EA-DDC7-45BB-A365-8988F6206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02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952C5F-DE86-3546-A9CF-685028F440D4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91222C-389C-5A4F-A625-8A16D129BF4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platform.gov/node/243/84324aed-78c1-4801-99e3-1ac6c00a3a8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 Buhler and Robert </a:t>
            </a:r>
            <a:r>
              <a:rPr lang="en-US" dirty="0" err="1" smtClean="0"/>
              <a:t>Ader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851234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Cadastral Subcommittee and </a:t>
            </a:r>
            <a:br>
              <a:rPr lang="en-US" dirty="0" smtClean="0"/>
            </a:br>
            <a:r>
              <a:rPr lang="en-US" dirty="0" smtClean="0"/>
              <a:t>BLM </a:t>
            </a:r>
            <a:r>
              <a:rPr lang="en-US" dirty="0"/>
              <a:t>C</a:t>
            </a:r>
            <a:r>
              <a:rPr lang="en-US" dirty="0" smtClean="0"/>
              <a:t>adastral Related Activities </a:t>
            </a:r>
            <a:br>
              <a:rPr lang="en-US" dirty="0" smtClean="0"/>
            </a:br>
            <a:r>
              <a:rPr lang="en-US" dirty="0" smtClean="0"/>
              <a:t>FGDC Update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16339"/>
            <a:ext cx="8534400" cy="959805"/>
          </a:xfrm>
        </p:spPr>
        <p:txBody>
          <a:bodyPr>
            <a:normAutofit fontScale="90000"/>
          </a:bodyPr>
          <a:lstStyle/>
          <a:p>
            <a:r>
              <a:rPr lang="en-US" dirty="0"/>
              <a:t>BLM Cadastral Related </a:t>
            </a:r>
            <a:r>
              <a:rPr lang="en-US" dirty="0" smtClean="0"/>
              <a:t>Activities</a:t>
            </a:r>
            <a:br>
              <a:rPr lang="en-US" dirty="0" smtClean="0"/>
            </a:br>
            <a:r>
              <a:rPr lang="en-US" dirty="0"/>
              <a:t>Land Buy-Back Program for Tribal Nations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440825"/>
            <a:ext cx="8686800" cy="5201410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ompleting records analysis, boundary updates and reports for Trust Asset and Accounting Management System (TAAMS) updates</a:t>
            </a:r>
          </a:p>
          <a:p>
            <a:pPr lvl="1"/>
            <a:r>
              <a:rPr lang="en-US" dirty="0" smtClean="0"/>
              <a:t>This is an outcome </a:t>
            </a:r>
            <a:r>
              <a:rPr lang="en-US" dirty="0"/>
              <a:t>from the </a:t>
            </a:r>
            <a:r>
              <a:rPr lang="en-US" dirty="0" err="1" smtClean="0"/>
              <a:t>Cobell</a:t>
            </a:r>
            <a:r>
              <a:rPr lang="en-US" dirty="0" smtClean="0"/>
              <a:t> </a:t>
            </a:r>
            <a:r>
              <a:rPr lang="en-US" dirty="0"/>
              <a:t>law suit </a:t>
            </a:r>
            <a:r>
              <a:rPr lang="en-US" dirty="0" smtClean="0"/>
              <a:t>settlement.</a:t>
            </a:r>
          </a:p>
          <a:p>
            <a:pPr lvl="1"/>
            <a:r>
              <a:rPr lang="en-US" dirty="0" smtClean="0"/>
              <a:t>The buy back is a process to consolidate fractionated interests.</a:t>
            </a:r>
          </a:p>
          <a:p>
            <a:pPr lvl="1"/>
            <a:r>
              <a:rPr lang="en-US" dirty="0"/>
              <a:t>There are over 300 Indian reservations in the </a:t>
            </a:r>
            <a:r>
              <a:rPr lang="en-US" dirty="0" smtClean="0"/>
              <a:t>US.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FY 2015 </a:t>
            </a:r>
            <a:r>
              <a:rPr lang="en-US" dirty="0" smtClean="0"/>
              <a:t>over 80 buy back reservations will be mapped for records improvement, land descriptions, location </a:t>
            </a:r>
            <a:r>
              <a:rPr lang="en-US" dirty="0"/>
              <a:t>and </a:t>
            </a:r>
            <a:r>
              <a:rPr lang="en-US" dirty="0" smtClean="0"/>
              <a:t>appraisals.</a:t>
            </a:r>
          </a:p>
          <a:p>
            <a:pPr lvl="1"/>
            <a:r>
              <a:rPr lang="en-US" dirty="0" smtClean="0"/>
              <a:t>In FY 2016 over </a:t>
            </a:r>
            <a:r>
              <a:rPr lang="en-US" dirty="0"/>
              <a:t>153 buy back reservations </a:t>
            </a:r>
            <a:r>
              <a:rPr lang="en-US" dirty="0" smtClean="0"/>
              <a:t>will be completed.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16339"/>
            <a:ext cx="8534400" cy="959805"/>
          </a:xfrm>
        </p:spPr>
        <p:txBody>
          <a:bodyPr>
            <a:normAutofit fontScale="90000"/>
          </a:bodyPr>
          <a:lstStyle/>
          <a:p>
            <a:r>
              <a:rPr lang="en-US" dirty="0"/>
              <a:t>BLM Cadastral Related </a:t>
            </a:r>
            <a:r>
              <a:rPr lang="en-US" dirty="0" smtClean="0"/>
              <a:t>Activities</a:t>
            </a:r>
            <a:br>
              <a:rPr lang="en-US" dirty="0" smtClean="0"/>
            </a:br>
            <a:r>
              <a:rPr lang="en-US" dirty="0" smtClean="0"/>
              <a:t>Indian Country – Non Buy Back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440825"/>
            <a:ext cx="8686800" cy="5201410"/>
          </a:xfrm>
        </p:spPr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orking on over 25 non-buy back reservations</a:t>
            </a:r>
          </a:p>
          <a:p>
            <a:pPr lvl="1"/>
            <a:r>
              <a:rPr lang="en-US" dirty="0" smtClean="0"/>
              <a:t>In FY 2016 BLM </a:t>
            </a:r>
            <a:r>
              <a:rPr lang="en-US" dirty="0"/>
              <a:t>will complete the records improvement and land descriptions </a:t>
            </a:r>
            <a:r>
              <a:rPr lang="en-US" dirty="0" smtClean="0"/>
              <a:t>for Indian trust parcels on 25 reservations. </a:t>
            </a:r>
          </a:p>
          <a:p>
            <a:pPr lvl="1"/>
            <a:r>
              <a:rPr lang="en-US" dirty="0" smtClean="0"/>
              <a:t>Discrepancies will be reported to TAAMS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BIA is the lead for the reservation boundary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71278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ompleted updated version which will be released in the Fall of 2015</a:t>
            </a:r>
            <a:endParaRPr lang="en-US" dirty="0"/>
          </a:p>
          <a:p>
            <a:pPr lvl="1"/>
            <a:r>
              <a:rPr lang="en-US" i="1" dirty="0" smtClean="0"/>
              <a:t>For </a:t>
            </a:r>
            <a:r>
              <a:rPr lang="en-US" i="1" dirty="0"/>
              <a:t>Use in Land Orders, Executive Orders, Proclamations, Federal Register Documents, and Land Description Data </a:t>
            </a:r>
            <a:r>
              <a:rPr lang="en-US" i="1" dirty="0" smtClean="0"/>
              <a:t>Bases</a:t>
            </a:r>
          </a:p>
          <a:p>
            <a:pPr lvl="1"/>
            <a:r>
              <a:rPr lang="en-US" dirty="0"/>
              <a:t>It is more important now than in the past that the person preparing land descriptions be knowledgeable of requirements for the preparation of the various types of land descriptions. 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necessary to use the proper format, terms and phrases, and intent with qualification to assure the content of the land description is free of ambiguity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ambiguous descriptions of the past are the boundary disputes of the future.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96950"/>
            <a:ext cx="8534400" cy="1047060"/>
          </a:xfrm>
        </p:spPr>
        <p:txBody>
          <a:bodyPr>
            <a:normAutofit fontScale="90000"/>
          </a:bodyPr>
          <a:lstStyle/>
          <a:p>
            <a:r>
              <a:rPr lang="en-US" dirty="0"/>
              <a:t>BLM Cadastral Related </a:t>
            </a:r>
            <a:r>
              <a:rPr lang="en-US" dirty="0" smtClean="0"/>
              <a:t>Activities</a:t>
            </a:r>
            <a:br>
              <a:rPr lang="en-US" dirty="0" smtClean="0"/>
            </a:br>
            <a:r>
              <a:rPr lang="en-US" dirty="0" smtClean="0"/>
              <a:t>Specifications for Land Descriptions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Planned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FGDC Cadastral Subcommittee</a:t>
            </a:r>
          </a:p>
          <a:p>
            <a:pPr lvl="1"/>
            <a:r>
              <a:rPr lang="en-US" dirty="0" smtClean="0"/>
              <a:t>Coordination with Boundary Working Group - connecting boundary information to cadastral information.</a:t>
            </a:r>
          </a:p>
          <a:p>
            <a:pPr lvl="1"/>
            <a:r>
              <a:rPr lang="en-US" dirty="0" smtClean="0"/>
              <a:t>Facilitate state based maintenance of PLSS data sets.</a:t>
            </a:r>
          </a:p>
          <a:p>
            <a:pPr lvl="1"/>
            <a:r>
              <a:rPr lang="en-US" dirty="0" smtClean="0"/>
              <a:t>Continued outreach and education on cadastral data coordination and facilitation.</a:t>
            </a:r>
          </a:p>
          <a:p>
            <a:r>
              <a:rPr lang="en-US" dirty="0" smtClean="0"/>
              <a:t>BLM Cadastral</a:t>
            </a:r>
          </a:p>
          <a:p>
            <a:pPr lvl="1"/>
            <a:r>
              <a:rPr lang="en-US" dirty="0" smtClean="0"/>
              <a:t>Support </a:t>
            </a:r>
            <a:r>
              <a:rPr lang="en-US" dirty="0" err="1" smtClean="0"/>
              <a:t>Cobell</a:t>
            </a:r>
            <a:r>
              <a:rPr lang="en-US" dirty="0" smtClean="0"/>
              <a:t> buy back lands records and mapping</a:t>
            </a:r>
          </a:p>
          <a:p>
            <a:pPr lvl="1"/>
            <a:r>
              <a:rPr lang="en-US" dirty="0" smtClean="0"/>
              <a:t>Support non-buy back tribal lands records improvement</a:t>
            </a:r>
          </a:p>
          <a:p>
            <a:pPr lvl="1"/>
            <a:r>
              <a:rPr lang="en-US" dirty="0" smtClean="0"/>
              <a:t>Federal lands PLSS maintenance implementation </a:t>
            </a:r>
            <a:r>
              <a:rPr lang="en-US" smtClean="0"/>
              <a:t>with commercially </a:t>
            </a:r>
            <a:r>
              <a:rPr lang="en-US" dirty="0" smtClean="0"/>
              <a:t>viable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2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FGDC Cadastral Subcommittee Activities</a:t>
            </a:r>
          </a:p>
          <a:p>
            <a:r>
              <a:rPr lang="en-US" dirty="0" smtClean="0"/>
              <a:t>BLM Cadastral Related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FGDC Cadastral Subcommittee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Land Survey System (PLSS) Data Coordination</a:t>
            </a:r>
          </a:p>
          <a:p>
            <a:pPr lvl="1"/>
            <a:r>
              <a:rPr lang="en-US" dirty="0" smtClean="0"/>
              <a:t>The Subcommittee worked with the Lynda Wayne, FGDC Metadata Data Subcommittee, to develop the PLSS data collection metadata report.</a:t>
            </a:r>
          </a:p>
          <a:p>
            <a:pPr lvl="1"/>
            <a:r>
              <a:rPr lang="en-US" dirty="0" smtClean="0"/>
              <a:t>This report was passed to the </a:t>
            </a:r>
            <a:r>
              <a:rPr lang="en-US" dirty="0" err="1" smtClean="0"/>
              <a:t>geoplatform</a:t>
            </a:r>
            <a:r>
              <a:rPr lang="en-US" dirty="0" smtClean="0"/>
              <a:t> through Jerry Johnson</a:t>
            </a:r>
            <a:r>
              <a:rPr lang="en-US" dirty="0"/>
              <a:t>. </a:t>
            </a:r>
            <a:r>
              <a:rPr lang="en-US" dirty="0" smtClean="0">
                <a:solidFill>
                  <a:srgbClr val="3366FF"/>
                </a:solidFill>
                <a:hlinkClick r:id="rId2"/>
              </a:rPr>
              <a:t>http</a:t>
            </a:r>
            <a:r>
              <a:rPr lang="en-US" dirty="0">
                <a:solidFill>
                  <a:srgbClr val="3366FF"/>
                </a:solidFill>
                <a:hlinkClick r:id="rId2"/>
              </a:rPr>
              <a:t>://www.geoplatform.gov/node/243/84324aed-78c1-4801-99e3-</a:t>
            </a:r>
            <a:r>
              <a:rPr lang="en-US" dirty="0" smtClean="0">
                <a:solidFill>
                  <a:srgbClr val="3366FF"/>
                </a:solidFill>
                <a:hlinkClick r:id="rId2"/>
              </a:rPr>
              <a:t>1ac6c00a3a84</a:t>
            </a:r>
            <a:endParaRPr lang="en-US" dirty="0" smtClean="0">
              <a:solidFill>
                <a:srgbClr val="3366FF"/>
              </a:solidFill>
            </a:endParaRPr>
          </a:p>
          <a:p>
            <a:pPr lvl="1"/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816" y="181289"/>
            <a:ext cx="5799372" cy="62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FGDC Cadastral Subcommittee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PLSS Data Coordination</a:t>
            </a:r>
          </a:p>
          <a:p>
            <a:pPr lvl="1"/>
            <a:r>
              <a:rPr lang="en-US" dirty="0" smtClean="0"/>
              <a:t>Oklahoma </a:t>
            </a:r>
            <a:r>
              <a:rPr lang="en-US" dirty="0"/>
              <a:t>is the only remaining state to be completed – late summer 2015.</a:t>
            </a:r>
          </a:p>
          <a:p>
            <a:pPr lvl="1"/>
            <a:r>
              <a:rPr lang="en-US" dirty="0" smtClean="0"/>
              <a:t>This will complete the PLSS National Geospatial </a:t>
            </a:r>
            <a:r>
              <a:rPr lang="en-US" dirty="0"/>
              <a:t>D</a:t>
            </a:r>
            <a:r>
              <a:rPr lang="en-US" dirty="0" smtClean="0"/>
              <a:t>ata Asset (NGDA) data set.</a:t>
            </a:r>
            <a:endParaRPr lang="en-US" dirty="0"/>
          </a:p>
          <a:p>
            <a:pPr lvl="1"/>
            <a:r>
              <a:rPr lang="en-US" dirty="0"/>
              <a:t>Updates are recorded monthly and can be found at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3366FF"/>
                </a:solidFill>
              </a:rPr>
              <a:t>http://</a:t>
            </a:r>
            <a:r>
              <a:rPr lang="en-US" dirty="0" err="1">
                <a:solidFill>
                  <a:srgbClr val="3366FF"/>
                </a:solidFill>
              </a:rPr>
              <a:t>nationalcad.org</a:t>
            </a:r>
            <a:r>
              <a:rPr lang="en-US" dirty="0">
                <a:solidFill>
                  <a:srgbClr val="3366FF"/>
                </a:solidFill>
              </a:rPr>
              <a:t>/download/PLSS-CadNSDI-Data-Set-</a:t>
            </a:r>
            <a:r>
              <a:rPr lang="en-US" dirty="0" err="1" smtClean="0">
                <a:solidFill>
                  <a:srgbClr val="3366FF"/>
                </a:solidFill>
              </a:rPr>
              <a:t>Availability.pdf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FGDC Cadastral Subcommittee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Continued efforts toward a Federal Surface Lands Rights and Interests data set guidelines.</a:t>
            </a:r>
          </a:p>
          <a:p>
            <a:pPr lvl="1"/>
            <a:r>
              <a:rPr lang="en-US" dirty="0" smtClean="0"/>
              <a:t>These guidelines would contain sufficient information to support Land Agency decision making.</a:t>
            </a:r>
          </a:p>
          <a:p>
            <a:pPr lvl="1"/>
            <a:r>
              <a:rPr lang="en-US" dirty="0" smtClean="0"/>
              <a:t>Support BLM LR2000 record updates.</a:t>
            </a:r>
          </a:p>
          <a:p>
            <a:pPr lvl="1"/>
            <a:r>
              <a:rPr lang="en-US" dirty="0" smtClean="0"/>
              <a:t>Lead to more consistency between production databases used by land management agencies.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7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FGDC Cadastral Subcommittee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Updates to Outreach site </a:t>
            </a:r>
            <a:r>
              <a:rPr lang="en-US" dirty="0" err="1" smtClean="0"/>
              <a:t>nationalcad.org</a:t>
            </a:r>
            <a:endParaRPr lang="en-US" dirty="0" smtClean="0"/>
          </a:p>
          <a:p>
            <a:pPr lvl="1"/>
            <a:r>
              <a:rPr lang="en-US" dirty="0" smtClean="0"/>
              <a:t>Outreach site redesigned for responsive viewing (mobile viewing)</a:t>
            </a:r>
          </a:p>
          <a:p>
            <a:pPr lvl="1"/>
            <a:r>
              <a:rPr lang="en-US" dirty="0" smtClean="0"/>
              <a:t>Updated documents including adding a permanent link for documents.</a:t>
            </a:r>
          </a:p>
          <a:p>
            <a:pPr lvl="1"/>
            <a:r>
              <a:rPr lang="en-US" dirty="0" smtClean="0"/>
              <a:t>Added documentation of standard domains of values for PLSS CadNSDI data sets.</a:t>
            </a:r>
          </a:p>
          <a:p>
            <a:pPr lvl="1"/>
            <a:r>
              <a:rPr lang="en-US" dirty="0" smtClean="0"/>
              <a:t>Updated project reports.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87255"/>
            <a:ext cx="8534400" cy="979195"/>
          </a:xfrm>
        </p:spPr>
        <p:txBody>
          <a:bodyPr>
            <a:normAutofit fontScale="90000"/>
          </a:bodyPr>
          <a:lstStyle/>
          <a:p>
            <a:r>
              <a:rPr lang="en-US" dirty="0"/>
              <a:t>BLM Cadastral Related Activities</a:t>
            </a:r>
            <a:br>
              <a:rPr lang="en-US" dirty="0"/>
            </a:br>
            <a:r>
              <a:rPr lang="en-US" dirty="0"/>
              <a:t>PLSS </a:t>
            </a:r>
            <a:r>
              <a:rPr lang="en-US" dirty="0" smtClean="0"/>
              <a:t>Data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Standardized all PLSS Data as an NGDA Data Set</a:t>
            </a:r>
          </a:p>
          <a:p>
            <a:pPr lvl="1"/>
            <a:r>
              <a:rPr lang="en-US" dirty="0" smtClean="0"/>
              <a:t>This process includes </a:t>
            </a:r>
          </a:p>
          <a:p>
            <a:pPr lvl="2"/>
            <a:r>
              <a:rPr lang="en-US" dirty="0" smtClean="0"/>
              <a:t>extracting updates from production and collection</a:t>
            </a:r>
          </a:p>
          <a:p>
            <a:pPr lvl="2"/>
            <a:r>
              <a:rPr lang="en-US" dirty="0" smtClean="0"/>
              <a:t>Coordinating with eastern states for best available statewide PLSS data sets</a:t>
            </a:r>
          </a:p>
          <a:p>
            <a:pPr lvl="2"/>
            <a:r>
              <a:rPr lang="en-US" dirty="0" smtClean="0"/>
              <a:t>Reviewing and updating standardized attributes for continued improvement in consistency and accuracy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87255"/>
            <a:ext cx="8534400" cy="979195"/>
          </a:xfrm>
        </p:spPr>
        <p:txBody>
          <a:bodyPr>
            <a:normAutofit fontScale="90000"/>
          </a:bodyPr>
          <a:lstStyle/>
          <a:p>
            <a:r>
              <a:rPr lang="en-US" dirty="0"/>
              <a:t>BLM Cadastral Related Activities</a:t>
            </a:r>
            <a:br>
              <a:rPr lang="en-US" dirty="0"/>
            </a:br>
            <a:r>
              <a:rPr lang="en-US" dirty="0"/>
              <a:t>PLSS </a:t>
            </a:r>
            <a:r>
              <a:rPr lang="en-US" dirty="0" smtClean="0"/>
              <a:t>Data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dopted </a:t>
            </a:r>
            <a:r>
              <a:rPr lang="en-US" dirty="0" err="1" smtClean="0"/>
              <a:t>Esri’s</a:t>
            </a:r>
            <a:r>
              <a:rPr lang="en-US" dirty="0" smtClean="0"/>
              <a:t> </a:t>
            </a:r>
            <a:r>
              <a:rPr lang="en-US" dirty="0"/>
              <a:t>Parcel Fabric for the </a:t>
            </a:r>
            <a:r>
              <a:rPr lang="en-US" dirty="0" smtClean="0"/>
              <a:t>PLSS data set maintenance </a:t>
            </a:r>
            <a:r>
              <a:rPr lang="en-US" dirty="0"/>
              <a:t>platform</a:t>
            </a:r>
          </a:p>
          <a:p>
            <a:pPr lvl="1"/>
            <a:r>
              <a:rPr lang="en-US" dirty="0"/>
              <a:t>Nevada, Montana and Arkansas have been imported to the Fabric</a:t>
            </a:r>
          </a:p>
          <a:p>
            <a:pPr lvl="1"/>
            <a:r>
              <a:rPr lang="en-US" dirty="0"/>
              <a:t>Active maintenance in Montana and Nevada</a:t>
            </a:r>
          </a:p>
          <a:p>
            <a:pPr lvl="1"/>
            <a:r>
              <a:rPr lang="en-US" dirty="0"/>
              <a:t>Utah will be the next state</a:t>
            </a:r>
          </a:p>
          <a:p>
            <a:pPr lvl="1"/>
            <a:r>
              <a:rPr lang="en-US" dirty="0"/>
              <a:t>12 states will be migrated in the fall</a:t>
            </a:r>
          </a:p>
          <a:p>
            <a:pPr lvl="1"/>
            <a:r>
              <a:rPr lang="en-US" dirty="0"/>
              <a:t>Other states will be scheduled until all are </a:t>
            </a:r>
            <a:r>
              <a:rPr lang="en-US" dirty="0" smtClean="0"/>
              <a:t>completed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1950</TotalTime>
  <Words>623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Cadastral Subcommittee and  BLM Cadastral Related Activities  FGDC Update</vt:lpstr>
      <vt:lpstr>Presentation Topics</vt:lpstr>
      <vt:lpstr>FGDC Cadastral Subcommittee Activities</vt:lpstr>
      <vt:lpstr>PowerPoint Presentation</vt:lpstr>
      <vt:lpstr>FGDC Cadastral Subcommittee Activities</vt:lpstr>
      <vt:lpstr>FGDC Cadastral Subcommittee Activities</vt:lpstr>
      <vt:lpstr>FGDC Cadastral Subcommittee Activities</vt:lpstr>
      <vt:lpstr>BLM Cadastral Related Activities PLSS Data Sets</vt:lpstr>
      <vt:lpstr>BLM Cadastral Related Activities PLSS Data Sets</vt:lpstr>
      <vt:lpstr>BLM Cadastral Related Activities Land Buy-Back Program for Tribal Nations</vt:lpstr>
      <vt:lpstr>BLM Cadastral Related Activities Indian Country – Non Buy Back</vt:lpstr>
      <vt:lpstr>BLM Cadastral Related Activities Specifications for Land Descriptions</vt:lpstr>
      <vt:lpstr>2016 Planned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Usgs partners – PLSS Status</dc:title>
  <dc:creator>nancy von meyer</dc:creator>
  <cp:lastModifiedBy>Foulkes, Lucia A.</cp:lastModifiedBy>
  <cp:revision>30</cp:revision>
  <cp:lastPrinted>2013-03-11T15:00:33Z</cp:lastPrinted>
  <dcterms:created xsi:type="dcterms:W3CDTF">2013-02-03T16:39:30Z</dcterms:created>
  <dcterms:modified xsi:type="dcterms:W3CDTF">2015-07-09T11:52:42Z</dcterms:modified>
</cp:coreProperties>
</file>