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2" r:id="rId3"/>
    <p:sldId id="271" r:id="rId4"/>
    <p:sldId id="273" r:id="rId5"/>
    <p:sldId id="263" r:id="rId6"/>
    <p:sldId id="264" r:id="rId7"/>
    <p:sldId id="274" r:id="rId8"/>
    <p:sldId id="275" r:id="rId9"/>
    <p:sldId id="276" r:id="rId10"/>
    <p:sldId id="278" r:id="rId11"/>
    <p:sldId id="277" r:id="rId12"/>
    <p:sldId id="279" r:id="rId13"/>
    <p:sldId id="265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AA629-9D21-4756-8DE1-EE36229D5DDC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6FF7A-5CD5-4C43-B108-D8B1436E8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2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8F6A17-0724-44F6-8046-7F4937DE6D6D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A677B0-69F9-4802-B3F4-0CAEDD59820C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053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F6A93-9488-46BF-8D66-7E43E9305186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592EE2-6997-4F86-8FEA-BAC0EA444FA5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8F6A17-0724-44F6-8046-7F4937DE6D6D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43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8F6A17-0724-44F6-8046-7F4937DE6D6D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479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A677B0-69F9-4802-B3F4-0CAEDD59820C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A677B0-69F9-4802-B3F4-0CAEDD59820C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64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A677B0-69F9-4802-B3F4-0CAEDD59820C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515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A677B0-69F9-4802-B3F4-0CAEDD59820C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783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A677B0-69F9-4802-B3F4-0CAEDD59820C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634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287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287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A677B0-69F9-4802-B3F4-0CAEDD59820C}" type="slidenum">
              <a:rPr kumimoji="0" lang="en-US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kumimoji="0" lang="en-US" altLang="en-US">
              <a:latin typeface="Tahoma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45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6019" y="944179"/>
            <a:ext cx="5791962" cy="748426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Presentation 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48580" y="4264712"/>
            <a:ext cx="2639961" cy="1869131"/>
          </a:xfrm>
        </p:spPr>
        <p:txBody>
          <a:bodyPr>
            <a:noAutofit/>
          </a:bodyPr>
          <a:lstStyle>
            <a:lvl1pPr marL="0" indent="0" algn="ctr">
              <a:buNone/>
              <a:defRPr sz="2400" i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</a:t>
            </a:r>
          </a:p>
          <a:p>
            <a:r>
              <a:rPr lang="en-US" i="1" dirty="0"/>
              <a:t>Title</a:t>
            </a:r>
          </a:p>
          <a:p>
            <a:r>
              <a:rPr lang="en-US" i="1" dirty="0"/>
              <a:t>Organization</a:t>
            </a:r>
          </a:p>
          <a:p>
            <a:r>
              <a:rPr lang="en-US" i="1" dirty="0"/>
              <a:t>Date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8" y="51472"/>
            <a:ext cx="1590300" cy="470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6423"/>
            <a:ext cx="9144000" cy="346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9904" y="304806"/>
            <a:ext cx="7602105" cy="71425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59904" y="1458523"/>
            <a:ext cx="7602105" cy="431021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Wingdings" panose="05000000000000000000" pitchFamily="2" charset="2"/>
              <a:buChar char="v"/>
              <a:defRPr sz="2000"/>
            </a:lvl2pPr>
            <a:lvl3pPr>
              <a:defRPr/>
            </a:lvl3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Slide content Goes Here: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Content here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Content here as a sub-bullet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More content here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Content here as a sub-bullet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More content here as an additional sub-bullet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More content here as an additional sub-bullet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Even more content here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Content here as a sub-bullet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4610" y="6356351"/>
            <a:ext cx="2057400" cy="365125"/>
          </a:xfrm>
        </p:spPr>
        <p:txBody>
          <a:bodyPr/>
          <a:lstStyle/>
          <a:p>
            <a:fld id="{B54BC315-9560-46F5-B4AE-0DDBF6B14E6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24" y="1044486"/>
            <a:ext cx="8119463" cy="1005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8673"/>
            <a:ext cx="2544417" cy="108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2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6666" y="236125"/>
            <a:ext cx="7705344" cy="858658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Slide Title Goes Here And Continues </a:t>
            </a:r>
            <a:br>
              <a:rPr lang="en-US" dirty="0"/>
            </a:br>
            <a:r>
              <a:rPr lang="en-US" dirty="0"/>
              <a:t>On A Second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6665" y="1384270"/>
            <a:ext cx="7705344" cy="450277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/>
            </a:lvl3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Slide content goes here: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Content here: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/>
              <a:t>Content here as a sub-bullet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More content here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Content here as a sub-bullet</a:t>
            </a:r>
          </a:p>
          <a:p>
            <a:pPr lvl="2">
              <a:buFont typeface="+mj-lt"/>
              <a:buAutoNum type="arabicPeriod"/>
            </a:pPr>
            <a:r>
              <a:rPr lang="en-US" sz="1800" dirty="0"/>
              <a:t>More content here as an additional sub-bullet</a:t>
            </a:r>
          </a:p>
          <a:p>
            <a:pPr lvl="2">
              <a:buFont typeface="+mj-lt"/>
              <a:buAutoNum type="arabicPeriod"/>
            </a:pPr>
            <a:r>
              <a:rPr lang="en-US" sz="1800" dirty="0"/>
              <a:t>  More content here as an additional sub-bullet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Even more content here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Content here as a sub-bullet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4610" y="6356351"/>
            <a:ext cx="2057400" cy="365125"/>
          </a:xfrm>
        </p:spPr>
        <p:txBody>
          <a:bodyPr/>
          <a:lstStyle/>
          <a:p>
            <a:fld id="{B54BC315-9560-46F5-B4AE-0DDBF6B14E6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06" y="1112747"/>
            <a:ext cx="8119463" cy="1005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8673"/>
            <a:ext cx="2544417" cy="108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4610" y="6356351"/>
            <a:ext cx="2057400" cy="365125"/>
          </a:xfrm>
        </p:spPr>
        <p:txBody>
          <a:bodyPr/>
          <a:lstStyle/>
          <a:p>
            <a:fld id="{B54BC315-9560-46F5-B4AE-0DDBF6B14E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59904" y="1420762"/>
            <a:ext cx="4114800" cy="4191000"/>
          </a:xfrm>
        </p:spPr>
        <p:txBody>
          <a:bodyPr>
            <a:normAutofit lnSpcReduction="10000"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indent="0"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, </a:t>
            </a:r>
            <a:r>
              <a:rPr lang="en-US" sz="2000" dirty="0" err="1"/>
              <a:t>consectetur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</a:t>
            </a:r>
            <a:r>
              <a:rPr lang="en-US" sz="2000" dirty="0" err="1"/>
              <a:t>elit</a:t>
            </a:r>
            <a:r>
              <a:rPr lang="en-US" sz="2000" dirty="0"/>
              <a:t>. </a:t>
            </a:r>
            <a:r>
              <a:rPr lang="en-US" sz="2000" dirty="0" err="1"/>
              <a:t>Suspendisse</a:t>
            </a:r>
            <a:r>
              <a:rPr lang="en-US" sz="2000" dirty="0"/>
              <a:t> </a:t>
            </a:r>
            <a:r>
              <a:rPr lang="en-US" sz="2000" dirty="0" err="1"/>
              <a:t>mattis</a:t>
            </a:r>
            <a:r>
              <a:rPr lang="en-US" sz="2000" dirty="0"/>
              <a:t> </a:t>
            </a:r>
            <a:r>
              <a:rPr lang="en-US" sz="2000" dirty="0" err="1"/>
              <a:t>venenatis</a:t>
            </a:r>
            <a:r>
              <a:rPr lang="en-US" sz="2000" dirty="0"/>
              <a:t> magna, </a:t>
            </a:r>
            <a:r>
              <a:rPr lang="en-US" sz="2000" dirty="0" err="1"/>
              <a:t>sed</a:t>
            </a:r>
            <a:r>
              <a:rPr lang="en-US" sz="2000" dirty="0"/>
              <a:t> </a:t>
            </a:r>
            <a:r>
              <a:rPr lang="en-US" sz="2000" dirty="0" err="1"/>
              <a:t>tincidunt</a:t>
            </a:r>
            <a:r>
              <a:rPr lang="en-US" sz="2000" dirty="0"/>
              <a:t> </a:t>
            </a:r>
            <a:r>
              <a:rPr lang="en-US" sz="2000" dirty="0" err="1"/>
              <a:t>orci</a:t>
            </a:r>
            <a:r>
              <a:rPr lang="en-US" sz="2000" dirty="0"/>
              <a:t> </a:t>
            </a:r>
            <a:r>
              <a:rPr lang="en-US" sz="2000" dirty="0" err="1"/>
              <a:t>consequat</a:t>
            </a:r>
            <a:r>
              <a:rPr lang="en-US" sz="2000" dirty="0"/>
              <a:t> vel. </a:t>
            </a:r>
            <a:r>
              <a:rPr lang="en-US" sz="2000" dirty="0" err="1"/>
              <a:t>Quisque</a:t>
            </a:r>
            <a:r>
              <a:rPr lang="en-US" sz="2000" dirty="0"/>
              <a:t> </a:t>
            </a:r>
            <a:r>
              <a:rPr lang="en-US" sz="2000" dirty="0" err="1"/>
              <a:t>fringilla</a:t>
            </a:r>
            <a:r>
              <a:rPr lang="en-US" sz="2000" dirty="0"/>
              <a:t> a </a:t>
            </a:r>
            <a:r>
              <a:rPr lang="en-US" sz="2000" dirty="0" err="1"/>
              <a:t>sapien</a:t>
            </a:r>
            <a:r>
              <a:rPr lang="en-US" sz="2000" dirty="0"/>
              <a:t> </a:t>
            </a:r>
            <a:r>
              <a:rPr lang="en-US" sz="2000" dirty="0" err="1"/>
              <a:t>ut</a:t>
            </a:r>
            <a:r>
              <a:rPr lang="en-US" sz="2000" dirty="0"/>
              <a:t> </a:t>
            </a:r>
            <a:r>
              <a:rPr lang="en-US" sz="2000" dirty="0" err="1"/>
              <a:t>interdum</a:t>
            </a:r>
            <a:r>
              <a:rPr lang="en-US" sz="2000" dirty="0"/>
              <a:t>. </a:t>
            </a:r>
            <a:r>
              <a:rPr lang="en-US" sz="2000" dirty="0" err="1"/>
              <a:t>Duis</a:t>
            </a:r>
            <a:r>
              <a:rPr lang="en-US" sz="2000" dirty="0"/>
              <a:t> id </a:t>
            </a:r>
            <a:r>
              <a:rPr lang="en-US" sz="2000" dirty="0" err="1"/>
              <a:t>pharetra</a:t>
            </a:r>
            <a:r>
              <a:rPr lang="en-US" sz="2000" dirty="0"/>
              <a:t> </a:t>
            </a:r>
            <a:r>
              <a:rPr lang="en-US" sz="2000" dirty="0" err="1"/>
              <a:t>urna</a:t>
            </a:r>
            <a:r>
              <a:rPr lang="en-US" sz="2000" dirty="0"/>
              <a:t>, vitae </a:t>
            </a:r>
            <a:r>
              <a:rPr lang="en-US" sz="2000" dirty="0" err="1"/>
              <a:t>condimentum</a:t>
            </a:r>
            <a:r>
              <a:rPr lang="en-US" sz="2000" dirty="0"/>
              <a:t> </a:t>
            </a:r>
            <a:r>
              <a:rPr lang="en-US" sz="2000" dirty="0" err="1"/>
              <a:t>nisl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, </a:t>
            </a:r>
            <a:r>
              <a:rPr lang="en-US" sz="2000" dirty="0" err="1"/>
              <a:t>consectetur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</a:t>
            </a:r>
            <a:r>
              <a:rPr lang="en-US" sz="2000" dirty="0" err="1"/>
              <a:t>elit</a:t>
            </a:r>
            <a:r>
              <a:rPr lang="en-US" sz="2000" dirty="0"/>
              <a:t>. </a:t>
            </a:r>
            <a:r>
              <a:rPr lang="en-US" sz="2000" dirty="0" err="1"/>
              <a:t>Suspendisse</a:t>
            </a:r>
            <a:r>
              <a:rPr lang="en-US" sz="2000" dirty="0"/>
              <a:t> </a:t>
            </a:r>
            <a:r>
              <a:rPr lang="en-US" sz="2000" dirty="0" err="1"/>
              <a:t>mattis</a:t>
            </a:r>
            <a:r>
              <a:rPr lang="en-US" sz="2000" dirty="0"/>
              <a:t> </a:t>
            </a:r>
            <a:r>
              <a:rPr lang="en-US" sz="2000" dirty="0" err="1"/>
              <a:t>venenatis</a:t>
            </a:r>
            <a:r>
              <a:rPr lang="en-US" sz="2000" dirty="0"/>
              <a:t> magna, </a:t>
            </a:r>
            <a:r>
              <a:rPr lang="en-US" sz="2000" dirty="0" err="1"/>
              <a:t>sed</a:t>
            </a:r>
            <a:r>
              <a:rPr lang="en-US" sz="2000" dirty="0"/>
              <a:t> </a:t>
            </a:r>
            <a:r>
              <a:rPr lang="en-US" sz="2000" dirty="0" err="1"/>
              <a:t>tincidunt</a:t>
            </a:r>
            <a:r>
              <a:rPr lang="en-US" sz="2000" dirty="0"/>
              <a:t> </a:t>
            </a:r>
            <a:r>
              <a:rPr lang="en-US" sz="2000" dirty="0" err="1"/>
              <a:t>orci</a:t>
            </a:r>
            <a:r>
              <a:rPr lang="en-US" sz="2000" dirty="0"/>
              <a:t> </a:t>
            </a:r>
            <a:r>
              <a:rPr lang="en-US" sz="2000" dirty="0" err="1"/>
              <a:t>consequat</a:t>
            </a:r>
            <a:r>
              <a:rPr lang="en-US" sz="2000" dirty="0"/>
              <a:t> vel. </a:t>
            </a:r>
            <a:r>
              <a:rPr lang="en-US" sz="2000" dirty="0" err="1"/>
              <a:t>Quisque</a:t>
            </a:r>
            <a:r>
              <a:rPr lang="en-US" sz="2000" dirty="0"/>
              <a:t> </a:t>
            </a:r>
            <a:r>
              <a:rPr lang="en-US" sz="2000" dirty="0" err="1"/>
              <a:t>fringilla</a:t>
            </a:r>
            <a:r>
              <a:rPr lang="en-US" sz="2000" dirty="0"/>
              <a:t> a </a:t>
            </a:r>
            <a:r>
              <a:rPr lang="en-US" sz="2000" dirty="0" err="1"/>
              <a:t>sapien</a:t>
            </a:r>
            <a:r>
              <a:rPr lang="en-US" sz="2000" dirty="0"/>
              <a:t> </a:t>
            </a:r>
            <a:r>
              <a:rPr lang="en-US" sz="2000" dirty="0" err="1"/>
              <a:t>ut</a:t>
            </a:r>
            <a:r>
              <a:rPr lang="en-US" sz="2000" dirty="0"/>
              <a:t> </a:t>
            </a:r>
            <a:r>
              <a:rPr lang="en-US" sz="2000" dirty="0" err="1"/>
              <a:t>interdum</a:t>
            </a:r>
            <a:r>
              <a:rPr lang="en-US" sz="2000" dirty="0"/>
              <a:t>. </a:t>
            </a:r>
            <a:r>
              <a:rPr lang="en-US" sz="2000" dirty="0" err="1"/>
              <a:t>Duis</a:t>
            </a:r>
            <a:r>
              <a:rPr lang="en-US" sz="2000" dirty="0"/>
              <a:t> id </a:t>
            </a:r>
            <a:r>
              <a:rPr lang="en-US" sz="2000" dirty="0" err="1"/>
              <a:t>pharetra</a:t>
            </a:r>
            <a:r>
              <a:rPr lang="en-US" sz="2000" dirty="0"/>
              <a:t> </a:t>
            </a:r>
            <a:r>
              <a:rPr lang="en-US" sz="2000" dirty="0" err="1"/>
              <a:t>urna</a:t>
            </a:r>
            <a:r>
              <a:rPr lang="en-US" sz="2000" dirty="0"/>
              <a:t>, vitae </a:t>
            </a:r>
            <a:r>
              <a:rPr lang="en-US" sz="2000" dirty="0" err="1"/>
              <a:t>condimentum</a:t>
            </a:r>
            <a:r>
              <a:rPr lang="en-US" sz="2000" dirty="0"/>
              <a:t> </a:t>
            </a:r>
            <a:r>
              <a:rPr lang="en-US" sz="2000" dirty="0" err="1"/>
              <a:t>nisl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109209" y="1420762"/>
            <a:ext cx="3352800" cy="419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PHOTO HERE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24" y="1044486"/>
            <a:ext cx="8119463" cy="100595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59904" y="304806"/>
            <a:ext cx="7602105" cy="71425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8673"/>
            <a:ext cx="2544417" cy="108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3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4610" y="6356351"/>
            <a:ext cx="2057400" cy="365125"/>
          </a:xfrm>
        </p:spPr>
        <p:txBody>
          <a:bodyPr/>
          <a:lstStyle/>
          <a:p>
            <a:fld id="{B54BC315-9560-46F5-B4AE-0DDBF6B14E6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59903" y="1483469"/>
            <a:ext cx="7602105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PHOTO/GRAPH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59903" y="3833124"/>
            <a:ext cx="5002581" cy="2003728"/>
          </a:xfrm>
        </p:spPr>
        <p:txBody>
          <a:bodyPr>
            <a:normAutofit fontScale="92500"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indent="0">
              <a:buNone/>
            </a:pPr>
            <a:r>
              <a:rPr lang="en-US" sz="2200" dirty="0"/>
              <a:t>Lorem ipsum dolor sit </a:t>
            </a:r>
            <a:r>
              <a:rPr lang="en-US" sz="2200" dirty="0" err="1"/>
              <a:t>amet</a:t>
            </a:r>
            <a:r>
              <a:rPr lang="en-US" sz="2200" dirty="0"/>
              <a:t>, </a:t>
            </a:r>
            <a:r>
              <a:rPr lang="en-US" sz="2200" dirty="0" err="1"/>
              <a:t>consectetur</a:t>
            </a:r>
            <a:r>
              <a:rPr lang="en-US" sz="2200" dirty="0"/>
              <a:t> </a:t>
            </a:r>
            <a:r>
              <a:rPr lang="en-US" sz="2200" dirty="0" err="1"/>
              <a:t>adipiscing</a:t>
            </a:r>
            <a:r>
              <a:rPr lang="en-US" sz="2200" dirty="0"/>
              <a:t> </a:t>
            </a:r>
            <a:r>
              <a:rPr lang="en-US" sz="2200" dirty="0" err="1"/>
              <a:t>elit</a:t>
            </a:r>
            <a:r>
              <a:rPr lang="en-US" sz="2200" dirty="0"/>
              <a:t>. </a:t>
            </a:r>
            <a:r>
              <a:rPr lang="en-US" sz="2200" dirty="0" err="1"/>
              <a:t>Suspendisse</a:t>
            </a:r>
            <a:r>
              <a:rPr lang="en-US" sz="2200" dirty="0"/>
              <a:t> </a:t>
            </a:r>
            <a:r>
              <a:rPr lang="en-US" sz="2200" dirty="0" err="1"/>
              <a:t>mattis</a:t>
            </a:r>
            <a:r>
              <a:rPr lang="en-US" sz="2200" dirty="0"/>
              <a:t> </a:t>
            </a:r>
            <a:r>
              <a:rPr lang="en-US" sz="2200" dirty="0" err="1"/>
              <a:t>venenatis</a:t>
            </a:r>
            <a:r>
              <a:rPr lang="en-US" sz="2200" dirty="0"/>
              <a:t> magna, </a:t>
            </a:r>
            <a:r>
              <a:rPr lang="en-US" sz="2200" dirty="0" err="1"/>
              <a:t>sed</a:t>
            </a:r>
            <a:r>
              <a:rPr lang="en-US" sz="2200" dirty="0"/>
              <a:t> </a:t>
            </a:r>
            <a:r>
              <a:rPr lang="en-US" sz="2200" dirty="0" err="1"/>
              <a:t>tincidunt</a:t>
            </a:r>
            <a:r>
              <a:rPr lang="en-US" sz="2200" dirty="0"/>
              <a:t> </a:t>
            </a:r>
            <a:r>
              <a:rPr lang="en-US" sz="2200" dirty="0" err="1"/>
              <a:t>orci</a:t>
            </a:r>
            <a:r>
              <a:rPr lang="en-US" sz="2200" dirty="0"/>
              <a:t> </a:t>
            </a:r>
            <a:r>
              <a:rPr lang="en-US" sz="2200" dirty="0" err="1"/>
              <a:t>consequat</a:t>
            </a:r>
            <a:r>
              <a:rPr lang="en-US" sz="2200" dirty="0"/>
              <a:t> vel. </a:t>
            </a:r>
            <a:r>
              <a:rPr lang="en-US" sz="2200" dirty="0" err="1"/>
              <a:t>Quisque</a:t>
            </a:r>
            <a:r>
              <a:rPr lang="en-US" sz="2200" dirty="0"/>
              <a:t> </a:t>
            </a:r>
            <a:r>
              <a:rPr lang="en-US" sz="2200" dirty="0" err="1"/>
              <a:t>fringilla</a:t>
            </a:r>
            <a:r>
              <a:rPr lang="en-US" sz="2200" dirty="0"/>
              <a:t> a </a:t>
            </a:r>
            <a:r>
              <a:rPr lang="en-US" sz="2200" dirty="0" err="1"/>
              <a:t>sapien</a:t>
            </a:r>
            <a:r>
              <a:rPr lang="en-US" sz="2200" dirty="0"/>
              <a:t> </a:t>
            </a:r>
            <a:r>
              <a:rPr lang="en-US" sz="2200" dirty="0" err="1"/>
              <a:t>ut</a:t>
            </a:r>
            <a:r>
              <a:rPr lang="en-US" sz="2200" dirty="0"/>
              <a:t> </a:t>
            </a:r>
            <a:r>
              <a:rPr lang="en-US" sz="2200" dirty="0" err="1"/>
              <a:t>interdum</a:t>
            </a:r>
            <a:r>
              <a:rPr lang="en-US" sz="2200" dirty="0"/>
              <a:t>. </a:t>
            </a:r>
            <a:r>
              <a:rPr lang="en-US" sz="2200" dirty="0" err="1"/>
              <a:t>Duis</a:t>
            </a:r>
            <a:r>
              <a:rPr lang="en-US" sz="2200" dirty="0"/>
              <a:t> id </a:t>
            </a:r>
            <a:r>
              <a:rPr lang="en-US" sz="2200" dirty="0" err="1"/>
              <a:t>pharetra</a:t>
            </a:r>
            <a:r>
              <a:rPr lang="en-US" sz="2200" dirty="0"/>
              <a:t> </a:t>
            </a:r>
            <a:r>
              <a:rPr lang="en-US" sz="2200" dirty="0" err="1"/>
              <a:t>urna</a:t>
            </a:r>
            <a:r>
              <a:rPr lang="en-US" sz="2200" dirty="0"/>
              <a:t>, vitae </a:t>
            </a:r>
            <a:r>
              <a:rPr lang="en-US" sz="2200" dirty="0" err="1"/>
              <a:t>condimentum</a:t>
            </a:r>
            <a:r>
              <a:rPr lang="en-US" sz="2200" dirty="0"/>
              <a:t> </a:t>
            </a:r>
            <a:r>
              <a:rPr lang="en-US" sz="2200" dirty="0" err="1"/>
              <a:t>nisl</a:t>
            </a:r>
            <a:r>
              <a:rPr lang="en-US" sz="2200" dirty="0"/>
              <a:t>. Lorem ipsum dolor sit </a:t>
            </a:r>
            <a:r>
              <a:rPr lang="en-US" sz="2200" dirty="0" err="1"/>
              <a:t>amet</a:t>
            </a:r>
            <a:r>
              <a:rPr lang="en-US" sz="2200" dirty="0"/>
              <a:t>, </a:t>
            </a:r>
            <a:r>
              <a:rPr lang="en-US" sz="2200" dirty="0" err="1"/>
              <a:t>consectetur</a:t>
            </a:r>
            <a:r>
              <a:rPr lang="en-US" sz="2200" dirty="0"/>
              <a:t>.</a:t>
            </a:r>
            <a:endParaRPr lang="en-US" sz="16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862484" y="3805527"/>
            <a:ext cx="26042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Lorem ipsum dolor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vitae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lorem ipsum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59904" y="304806"/>
            <a:ext cx="7602105" cy="71425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24" y="1044486"/>
            <a:ext cx="8119463" cy="100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8673"/>
            <a:ext cx="2544417" cy="108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8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BC315-9560-46F5-B4AE-0DDBF6B14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3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6" r:id="rId4"/>
    <p:sldLayoutId id="2147483667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nectdot.connectsolutions.com/fgdc_ts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1483" y="959122"/>
            <a:ext cx="5791962" cy="454042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Subcommittee Update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1483" y="4242592"/>
            <a:ext cx="2537561" cy="1901730"/>
          </a:xfrm>
        </p:spPr>
        <p:txBody>
          <a:bodyPr/>
          <a:lstStyle/>
          <a:p>
            <a:r>
              <a:rPr lang="en-US" dirty="0"/>
              <a:t>Derald Dudley</a:t>
            </a:r>
          </a:p>
          <a:p>
            <a:r>
              <a:rPr lang="en-US" dirty="0"/>
              <a:t>Geographer</a:t>
            </a:r>
          </a:p>
          <a:p>
            <a:r>
              <a:rPr lang="en-US" dirty="0"/>
              <a:t>USDOT</a:t>
            </a:r>
          </a:p>
          <a:p>
            <a:r>
              <a:rPr lang="en-US" dirty="0"/>
              <a:t>22 Aug 2017</a:t>
            </a:r>
          </a:p>
        </p:txBody>
      </p:sp>
    </p:spTree>
    <p:extLst>
      <p:ext uri="{BB962C8B-B14F-4D97-AF65-F5344CB8AC3E}">
        <p14:creationId xmlns:p14="http://schemas.microsoft.com/office/powerpoint/2010/main" val="639912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22 May 2017 USRN-MCG Meeting</a:t>
            </a:r>
            <a:endParaRPr lang="en-US" altLang="en-US" sz="3600" dirty="0">
              <a:solidFill>
                <a:srgbClr val="C7050A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0"/>
            <a:ext cx="8153400" cy="3810000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Topics: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Purpose, R</a:t>
            </a:r>
            <a:r>
              <a:rPr lang="en-US" altLang="en-US" dirty="0"/>
              <a:t>eview of MCG Strategy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Status Update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Outcomes: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USRN WG reviewed and categorized the MCG Use Cases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Most Common Categories were Inventory, Planning, and Safety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Inventory attributes will be presented to the TSC for review and acceptance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After each iteration of attribute acceptance the TSC will assess if there is sufficient information to publish the MCG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If not, the process will continue.</a:t>
            </a:r>
          </a:p>
        </p:txBody>
      </p:sp>
    </p:spTree>
    <p:extLst>
      <p:ext uri="{BB962C8B-B14F-4D97-AF65-F5344CB8AC3E}">
        <p14:creationId xmlns:p14="http://schemas.microsoft.com/office/powerpoint/2010/main" val="244646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7 June 2017 TSC Meeting</a:t>
            </a:r>
            <a:endParaRPr lang="en-US" altLang="en-US" sz="3600" dirty="0">
              <a:solidFill>
                <a:srgbClr val="C7050A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0"/>
            <a:ext cx="8153400" cy="3810000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Topics: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Updating the MAF/TIGER Database was presented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How GATRES is used to interactively update road networks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The On The Map Application was demonstrated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Status of the Charter Update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USRN-MCG Update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CENSUS/DOT Best Practices in Identifying populations served by transportation facilities</a:t>
            </a:r>
            <a:endParaRPr lang="en-US" altLang="en-US" sz="2000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Outcome: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Need to ensure we capture use cases from organizations not at the GIS-T conference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Need to capture cartographic use cases</a:t>
            </a:r>
          </a:p>
        </p:txBody>
      </p:sp>
    </p:spTree>
    <p:extLst>
      <p:ext uri="{BB962C8B-B14F-4D97-AF65-F5344CB8AC3E}">
        <p14:creationId xmlns:p14="http://schemas.microsoft.com/office/powerpoint/2010/main" val="3980257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19 July 2017 TSC Meeting</a:t>
            </a:r>
            <a:endParaRPr lang="en-US" altLang="en-US" sz="3600" dirty="0">
              <a:solidFill>
                <a:srgbClr val="C7050A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0"/>
            <a:ext cx="8153400" cy="3810000"/>
          </a:xfrm>
        </p:spPr>
        <p:txBody>
          <a:bodyPr>
            <a:normAutofit fontScale="92500" lnSpcReduction="10000"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Topics: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National Transit Map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Intermodal Passenger Connectivity Database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Transportation Deserts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USRN-MCG Update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Best practices in Identifying Populations Served by Transportation Facilities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Charter Update Status</a:t>
            </a:r>
            <a:endParaRPr lang="en-US" altLang="en-US" sz="2000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Outcome: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Adopted the USRN-MCG Name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Topographic Mapping Use Case was Added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Census Added the Roads on Federal Lands Use Case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Best practices abstract is being written and will be submitted to the TSC</a:t>
            </a:r>
          </a:p>
        </p:txBody>
      </p:sp>
    </p:spTree>
    <p:extLst>
      <p:ext uri="{BB962C8B-B14F-4D97-AF65-F5344CB8AC3E}">
        <p14:creationId xmlns:p14="http://schemas.microsoft.com/office/powerpoint/2010/main" val="2201251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/>
              <a:t>Recent Developments/Projects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Continue to support the Maturity Assessments of the Transportation NGDAs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Continue TSC and USRN meetings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Alternating every other month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USRN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Use Case Scenarios (Draft)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Inventory Use Case - MCG Attributes (In Development)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TSC Charter Review/Update Final Draft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Coordination Group Vote</a:t>
            </a:r>
          </a:p>
        </p:txBody>
      </p:sp>
      <p:sp>
        <p:nvSpPr>
          <p:cNvPr id="921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en-US" sz="2400" dirty="0"/>
              <a:t>No items requiring a vote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en-US" sz="2400" dirty="0"/>
              <a:t>Forthcoming: Acceptance of the Revised Charter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/>
              <a:t>Next Meeting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1" y="1302589"/>
            <a:ext cx="7772400" cy="4566249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9/15/2017 at the US Department Of Transportation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/>
              <a:t>Also available via</a:t>
            </a:r>
            <a:br>
              <a:rPr lang="en-US" altLang="en-US" dirty="0"/>
            </a:br>
            <a:r>
              <a:rPr lang="en-US" altLang="en-US" dirty="0">
                <a:hlinkClick r:id="rId3"/>
              </a:rPr>
              <a:t>https://connectdot.connectsolutions.com/fgdc_tsc</a:t>
            </a:r>
            <a:endParaRPr lang="en-US" altLang="en-US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400" dirty="0"/>
              <a:t>Some of the topics to be discussed at the next meeting include: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Inland/Coastal Automatic Identification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Office of Coast Survey’s Electronic Nautical Charts Dataset</a:t>
            </a:r>
            <a:endParaRPr lang="en-US" altLang="en-US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TSC Updates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7620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Next Steps</a:t>
            </a:r>
          </a:p>
        </p:txBody>
      </p:sp>
      <p:sp>
        <p:nvSpPr>
          <p:cNvPr id="11267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09600" y="1295400"/>
            <a:ext cx="7773988" cy="449580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In the coming months, the TSC hopes to accomplish/discuss: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Approval of the revised TSC charter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Finalization of USRN MCG attributes for selected use case scenarios</a:t>
            </a:r>
            <a:endParaRPr lang="en-US" alt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/>
              <a:t>Initiate best practices paper about identifying populations served by transportation facilities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Questions?</a:t>
            </a:r>
          </a:p>
        </p:txBody>
      </p:sp>
      <p:sp>
        <p:nvSpPr>
          <p:cNvPr id="12291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914400" y="1600200"/>
            <a:ext cx="7773988" cy="2971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en-US" dirty="0"/>
          </a:p>
          <a:p>
            <a:pPr algn="ctr">
              <a:buFont typeface="Wingdings" pitchFamily="2" charset="2"/>
              <a:buNone/>
            </a:pPr>
            <a:r>
              <a:rPr lang="en-US" altLang="en-US" dirty="0"/>
              <a:t>Derald Dudley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dirty="0"/>
              <a:t>USDOT/Bureau of Transportation Statistics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dirty="0"/>
              <a:t>202.309.0940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dirty="0"/>
              <a:t>Derald.Dudley@dot.gov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Mission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333500"/>
            <a:ext cx="7924800" cy="4191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Enhancing the Transportation Theme of the NSDI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Data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Better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Ease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Greater Understanding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Facilitate Partnerships, Coordinate Efforts, Eliminate Duplicity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Problem Identification, Evaluation,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Standards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Data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Identifying, Documenting and Promoting Best Practices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Chair, Derald Dudley, Bureau of Transportation Statistics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Co-Chair, Ronald Vaughn, Federal Highway Administration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1946" y="304806"/>
            <a:ext cx="7790064" cy="714250"/>
          </a:xfrm>
        </p:spPr>
        <p:txBody>
          <a:bodyPr/>
          <a:lstStyle/>
          <a:p>
            <a:pPr eaLnBrk="1" hangingPunct="1"/>
            <a:r>
              <a:rPr lang="en-US" altLang="en-US" dirty="0"/>
              <a:t>Members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19101" y="1257300"/>
            <a:ext cx="4241799" cy="4191000"/>
          </a:xfrm>
        </p:spPr>
        <p:txBody>
          <a:bodyPr>
            <a:noAutofit/>
          </a:bodyPr>
          <a:lstStyle/>
          <a:p>
            <a:pPr fontAlgn="base"/>
            <a:r>
              <a:rPr lang="en-US" sz="1200" dirty="0"/>
              <a:t>Army Corps of Engineers</a:t>
            </a:r>
          </a:p>
          <a:p>
            <a:pPr fontAlgn="base"/>
            <a:r>
              <a:rPr lang="en-US" sz="1200" dirty="0"/>
              <a:t>Dept. of Agriculture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Forest Service</a:t>
            </a:r>
          </a:p>
          <a:p>
            <a:pPr fontAlgn="base"/>
            <a:r>
              <a:rPr lang="en-US" sz="1200" dirty="0"/>
              <a:t>Dept. of Commerce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Census Bureau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National Oceanic and Atmospheric Administration</a:t>
            </a:r>
          </a:p>
          <a:p>
            <a:pPr fontAlgn="base"/>
            <a:r>
              <a:rPr lang="en-US" sz="1200" dirty="0"/>
              <a:t>Dept. of Defense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National Geospatial-Intelligence Agency</a:t>
            </a:r>
          </a:p>
          <a:p>
            <a:pPr fontAlgn="base"/>
            <a:r>
              <a:rPr lang="en-US" sz="1200" dirty="0"/>
              <a:t>Dept. of Education</a:t>
            </a:r>
          </a:p>
          <a:p>
            <a:pPr fontAlgn="base"/>
            <a:r>
              <a:rPr lang="en-US" sz="1200" dirty="0"/>
              <a:t>Dept. of Health &amp; Human Services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Centers for Disease Control and Prevention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Indian Health Service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National Institutes of Health</a:t>
            </a:r>
          </a:p>
          <a:p>
            <a:pPr fontAlgn="base"/>
            <a:r>
              <a:rPr lang="en-US" sz="1200" dirty="0"/>
              <a:t>Dept. of Homeland Security</a:t>
            </a:r>
          </a:p>
          <a:p>
            <a:pPr fontAlgn="base"/>
            <a:r>
              <a:rPr lang="en-US" sz="1200" dirty="0"/>
              <a:t>Dept. of Housing and Urban Development</a:t>
            </a: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749801" y="1257300"/>
            <a:ext cx="4025899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1900" dirty="0"/>
              <a:t>Dept. of Interior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Fish and Wildlife Service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National Park Service</a:t>
            </a:r>
          </a:p>
          <a:p>
            <a:pPr fontAlgn="base"/>
            <a:r>
              <a:rPr lang="en-US" sz="1900" dirty="0"/>
              <a:t>United States Geological Survey</a:t>
            </a:r>
          </a:p>
          <a:p>
            <a:pPr fontAlgn="base"/>
            <a:r>
              <a:rPr lang="en-US" sz="1900" dirty="0"/>
              <a:t>Dept. of Transportation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Bureau of Transportation Statistics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Federal Aviation Administration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Federal Highway Administration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Federal Motor Carrier Safety Administration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Federal Railroad Administration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Federal Transit Administration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Maritime Administration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Office of the Secretary of Transportation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National Highway Traffic Safety Administration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900" dirty="0"/>
              <a:t>Pipeline and Hazardous Materials Safety Administration</a:t>
            </a:r>
          </a:p>
          <a:p>
            <a:pPr fontAlgn="base"/>
            <a:r>
              <a:rPr lang="en-US" sz="1900" dirty="0"/>
              <a:t>Dept. of Veteran Affairs</a:t>
            </a:r>
          </a:p>
          <a:p>
            <a:pPr fontAlgn="base"/>
            <a:r>
              <a:rPr lang="en-US" sz="1900" dirty="0"/>
              <a:t>Environmental Protection Agency (EPA)</a:t>
            </a:r>
          </a:p>
          <a:p>
            <a:pPr fontAlgn="base"/>
            <a:r>
              <a:rPr lang="en-US" sz="1900" dirty="0"/>
              <a:t>General Services Administration (GSA)</a:t>
            </a:r>
          </a:p>
          <a:p>
            <a:pPr fontAlgn="base"/>
            <a:r>
              <a:rPr lang="en-US" sz="1900" dirty="0"/>
              <a:t>Small Business Administration (SBA)</a:t>
            </a:r>
          </a:p>
          <a:p>
            <a:pPr>
              <a:defRPr/>
            </a:pPr>
            <a:endParaRPr lang="en-US" sz="1900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60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1946" y="304806"/>
            <a:ext cx="7790064" cy="714250"/>
          </a:xfrm>
        </p:spPr>
        <p:txBody>
          <a:bodyPr/>
          <a:lstStyle/>
          <a:p>
            <a:pPr eaLnBrk="1" hangingPunct="1"/>
            <a:r>
              <a:rPr lang="en-US" altLang="en-US" dirty="0"/>
              <a:t>Partners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71946" y="1295400"/>
            <a:ext cx="4241799" cy="4191000"/>
          </a:xfrm>
        </p:spPr>
        <p:txBody>
          <a:bodyPr>
            <a:noAutofit/>
          </a:bodyPr>
          <a:lstStyle/>
          <a:p>
            <a:pPr fontAlgn="base"/>
            <a:r>
              <a:rPr lang="en-US" sz="1200" dirty="0"/>
              <a:t>National States Geographic Information Council (NSGIC)</a:t>
            </a:r>
          </a:p>
          <a:p>
            <a:pPr fontAlgn="base"/>
            <a:r>
              <a:rPr lang="en-US" sz="1200" dirty="0"/>
              <a:t>Private Sector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Applied </a:t>
            </a:r>
            <a:r>
              <a:rPr lang="en-US" sz="1200" dirty="0" err="1"/>
              <a:t>Geographics</a:t>
            </a:r>
            <a:endParaRPr lang="en-US" sz="1200" dirty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ESRI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Parsons Brinckerhoff</a:t>
            </a:r>
          </a:p>
          <a:p>
            <a:pPr fontAlgn="base"/>
            <a:r>
              <a:rPr lang="en-US" sz="1200" dirty="0"/>
              <a:t>State Departments of Transportation (DOTs)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Arizona Dept. of Transportation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Arkansas Dept. of Transportation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District Dept. of Transportation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Mississippi Dept. of Transportation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North Carolina Dept. of Transportation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200" dirty="0"/>
              <a:t>West Virginia Dept. of Transportation</a:t>
            </a:r>
          </a:p>
          <a:p>
            <a:pPr fontAlgn="base"/>
            <a:r>
              <a:rPr lang="en-US" sz="1200" dirty="0"/>
              <a:t>Transportation Research Board (TRB)</a:t>
            </a:r>
          </a:p>
          <a:p>
            <a:pPr fontAlgn="base"/>
            <a:r>
              <a:rPr lang="en-US" sz="1200" dirty="0"/>
              <a:t>Washington Metropolitan Area Transit Authority (WMATA)</a:t>
            </a:r>
          </a:p>
        </p:txBody>
      </p:sp>
    </p:spTree>
    <p:extLst>
      <p:ext uri="{BB962C8B-B14F-4D97-AF65-F5344CB8AC3E}">
        <p14:creationId xmlns:p14="http://schemas.microsoft.com/office/powerpoint/2010/main" val="287304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18160" y="281940"/>
            <a:ext cx="8534400" cy="838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NGDA Data Themes and Data Sets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1227826"/>
            <a:ext cx="8231188" cy="4648200"/>
          </a:xfrm>
        </p:spPr>
        <p:txBody>
          <a:bodyPr>
            <a:no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Airports and Runways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U.S. Department of Transportation | </a:t>
            </a:r>
            <a:r>
              <a:rPr lang="en-US" sz="1200" i="1" u="sng" dirty="0"/>
              <a:t>Dataset Manager</a:t>
            </a:r>
            <a:r>
              <a:rPr lang="en-US" sz="1200" i="1" dirty="0"/>
              <a:t>: Steve </a:t>
            </a:r>
            <a:r>
              <a:rPr lang="en-US" sz="1200" i="1" dirty="0" err="1"/>
              <a:t>Brisbon</a:t>
            </a: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Inland Electronic Navigation Charts, Locks, Ports, Waterways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U.S. Army Corps of Engineers | </a:t>
            </a:r>
            <a:r>
              <a:rPr lang="en-US" sz="1200" i="1" u="sng" dirty="0"/>
              <a:t>Dataset Managers</a:t>
            </a:r>
            <a:r>
              <a:rPr lang="en-US" sz="1200" i="1" dirty="0"/>
              <a:t>: Shaku Jain and Robert Mann</a:t>
            </a: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Intermodal Freight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U.S. Department of Transportation | </a:t>
            </a:r>
            <a:r>
              <a:rPr lang="en-US" sz="1200" i="1" u="sng" dirty="0"/>
              <a:t>Dataset Manager</a:t>
            </a:r>
            <a:r>
              <a:rPr lang="en-US" sz="1200" i="1" dirty="0"/>
              <a:t>: Dominic Menegus</a:t>
            </a: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Intermodal Passenger Travel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U.S. Department of Transportation | </a:t>
            </a:r>
            <a:r>
              <a:rPr lang="en-US" sz="1200" i="1" u="sng" dirty="0"/>
              <a:t>Dataset Manager</a:t>
            </a:r>
            <a:r>
              <a:rPr lang="en-US" sz="1200" i="1" dirty="0"/>
              <a:t>: Theresa Firestine</a:t>
            </a: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National Bridge Inventory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U.S. Department of Transportation | </a:t>
            </a:r>
            <a:r>
              <a:rPr lang="en-US" sz="1200" i="1" u="sng" dirty="0"/>
              <a:t>Dataset Manager</a:t>
            </a:r>
            <a:r>
              <a:rPr lang="en-US" sz="1200" i="1" dirty="0"/>
              <a:t>: Samantha Lubkin</a:t>
            </a: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Rail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U.S. Department of Transportation | </a:t>
            </a:r>
            <a:r>
              <a:rPr lang="en-US" sz="1200" i="1" u="sng" dirty="0"/>
              <a:t>Dataset Manager</a:t>
            </a:r>
            <a:r>
              <a:rPr lang="en-US" sz="1200" i="1" dirty="0"/>
              <a:t>: Raquel Hunt</a:t>
            </a: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Roads, and Traffic Analysis Zones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Census | </a:t>
            </a:r>
            <a:r>
              <a:rPr lang="en-US" sz="1200" i="1" u="sng" dirty="0"/>
              <a:t>Dataset Manager</a:t>
            </a:r>
            <a:r>
              <a:rPr lang="en-US" sz="1200" i="1" dirty="0"/>
              <a:t>: Michael Fournier</a:t>
            </a:r>
            <a:endParaRPr lang="en-US" sz="12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Transit</a:t>
            </a:r>
          </a:p>
          <a:p>
            <a:pPr marL="971550" lvl="1" indent="-285750" fontAlgn="base">
              <a:buFont typeface="Arial" panose="020B0604020202020204" pitchFamily="34" charset="0"/>
              <a:buChar char="•"/>
            </a:pPr>
            <a:r>
              <a:rPr lang="en-US" sz="1200" dirty="0"/>
              <a:t>U.S. Department of Transportation | </a:t>
            </a:r>
            <a:r>
              <a:rPr lang="en-US" sz="1200" i="1" u="sng" dirty="0"/>
              <a:t>Dataset Manager</a:t>
            </a:r>
            <a:r>
              <a:rPr lang="en-US" sz="1200" i="1" dirty="0"/>
              <a:t>: Derald Dudley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14 February 2017 TSC Meeting</a:t>
            </a:r>
            <a:endParaRPr lang="en-US" altLang="en-US" sz="3600" dirty="0">
              <a:solidFill>
                <a:srgbClr val="C7050A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0"/>
            <a:ext cx="8153400" cy="3810000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Topics: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2017 Meeting Schedule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US Road Network (USRN) - Minimum Content Guideline (MCG)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TSC Charter Update</a:t>
            </a:r>
            <a:endParaRPr lang="en-US" altLang="en-US" sz="2000" dirty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Discussion of FGDC Subcommittee and </a:t>
            </a:r>
            <a:r>
              <a:rPr lang="en-US" altLang="en-US" dirty="0" err="1"/>
              <a:t>Geoplatform</a:t>
            </a:r>
            <a:r>
              <a:rPr lang="en-US" altLang="en-US" dirty="0"/>
              <a:t> pages</a:t>
            </a:r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Outcomes: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Set goal of 12 webinars/meetings for 2017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The Minimum Content Guideline efforts would take a higher priority.</a:t>
            </a:r>
            <a:endParaRPr lang="en-US" altLang="en-US" sz="2000" dirty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Requested comments for the TSC Charter update</a:t>
            </a:r>
          </a:p>
          <a:p>
            <a:pPr marL="1028700" lvl="1" indent="-342900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24 March 2017 TSC Meeting</a:t>
            </a:r>
            <a:endParaRPr lang="en-US" altLang="en-US" sz="3600" dirty="0">
              <a:solidFill>
                <a:srgbClr val="C7050A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0"/>
            <a:ext cx="8153400" cy="3810000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Topics: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/>
              <a:t>FHWA provided an overview of the ARNOLD (All Roads Network of Linear Referenced Data) geospatial network.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US Road Network (USRN) – Minimum Content Guideline (MCG) </a:t>
            </a:r>
            <a:r>
              <a:rPr lang="en-US" dirty="0"/>
              <a:t>Development Approach</a:t>
            </a:r>
            <a:endParaRPr lang="en-US" altLang="en-US" sz="2000" dirty="0"/>
          </a:p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Outcomes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Monthly USRN-MCG Working Group (WG) meetings to be held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Additional MCG WG participation to be solicited via email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DOI Agency members and partners to be canvassed for presentation for the next TSC meeting.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Possibly add a TSC Calendar of events to the TSC webpage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04124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11 April 2017 USRN MCG Meeting</a:t>
            </a:r>
            <a:endParaRPr lang="en-US" altLang="en-US" sz="3600" dirty="0">
              <a:solidFill>
                <a:srgbClr val="C7050A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0"/>
            <a:ext cx="8153400" cy="3810000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Topics: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/>
              <a:t>USRN MCG Development Objectives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/>
              <a:t>State DOT (AZ, DC, NC) Perspectives on MCG Considerations</a:t>
            </a:r>
            <a:endParaRPr lang="en-US" altLang="en-US" sz="2000" dirty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Nominate Chair and Co-Chair of the WG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Outcomes</a:t>
            </a:r>
            <a:r>
              <a:rPr lang="en-US" altLang="en-US" sz="2400" dirty="0"/>
              <a:t>: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AZDOT, ARDOT, and NCDOT presented their pertinent attributes and schemas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Decided to author a list of use-cases for the MCG.  The use cases are being used to develop a list of attributes for the MCG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The attributes will be accessed for inclusion into the MCG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Chairman (Tom Roff, FHWA) and Co-Chair (Sharon Hawkins, ARDOT) elected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60898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9 May 2017 USRN-MCG Meeting</a:t>
            </a:r>
            <a:endParaRPr lang="en-US" altLang="en-US" sz="3600" dirty="0">
              <a:solidFill>
                <a:srgbClr val="C7050A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0"/>
            <a:ext cx="8153400" cy="3810000"/>
          </a:xfrm>
        </p:spPr>
        <p:txBody>
          <a:bodyPr>
            <a:normAutofit lnSpcReduction="10000"/>
          </a:bodyPr>
          <a:lstStyle/>
          <a:p>
            <a:pPr marL="342900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Topics: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Use Case Review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Do theses events “sit on top” of ARNOLD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Outcomes: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Breakdown larger use cases into smaller components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Define the use cases states have in common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Consider Cartographic Labelling as a use case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Start with the Highway Performance and Monitoring System’s field manual to identify attributes for the Inventory use case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Add </a:t>
            </a:r>
            <a:r>
              <a:rPr lang="en-US" altLang="en-US" dirty="0" err="1"/>
              <a:t>AppGeo’s</a:t>
            </a:r>
            <a:r>
              <a:rPr lang="en-US" altLang="en-US" dirty="0"/>
              <a:t> studies to the source material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Associate attributes to each use case to identify commonalities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How do we define which are essential to the USRN-MCG</a:t>
            </a:r>
          </a:p>
        </p:txBody>
      </p:sp>
    </p:spTree>
    <p:extLst>
      <p:ext uri="{BB962C8B-B14F-4D97-AF65-F5344CB8AC3E}">
        <p14:creationId xmlns:p14="http://schemas.microsoft.com/office/powerpoint/2010/main" val="411965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1172</TotalTime>
  <Words>1081</Words>
  <Application>Microsoft Office PowerPoint</Application>
  <PresentationFormat>On-screen Show (4:3)</PresentationFormat>
  <Paragraphs>203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Office Theme</vt:lpstr>
      <vt:lpstr>Transportation Subcommittee Update</vt:lpstr>
      <vt:lpstr>Mission</vt:lpstr>
      <vt:lpstr>Members</vt:lpstr>
      <vt:lpstr>Partners</vt:lpstr>
      <vt:lpstr>NGDA Data Themes and Data Sets</vt:lpstr>
      <vt:lpstr>14 February 2017 TSC Meeting</vt:lpstr>
      <vt:lpstr>24 March 2017 TSC Meeting</vt:lpstr>
      <vt:lpstr>11 April 2017 USRN MCG Meeting</vt:lpstr>
      <vt:lpstr>9 May 2017 USRN-MCG Meeting</vt:lpstr>
      <vt:lpstr>22 May 2017 USRN-MCG Meeting</vt:lpstr>
      <vt:lpstr>7 June 2017 TSC Meeting</vt:lpstr>
      <vt:lpstr>19 July 2017 TSC Meeting</vt:lpstr>
      <vt:lpstr>Recent Developments/Projects</vt:lpstr>
      <vt:lpstr>Coordination Group Vote</vt:lpstr>
      <vt:lpstr>Next Meeting</vt:lpstr>
      <vt:lpstr>Next Steps</vt:lpstr>
      <vt:lpstr>Questions?</vt:lpstr>
    </vt:vector>
  </TitlesOfParts>
  <Company>ArdentMC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Jasmine Eclipse</dc:creator>
  <cp:lastModifiedBy>Dudley, Derald (OST)</cp:lastModifiedBy>
  <cp:revision>104</cp:revision>
  <dcterms:created xsi:type="dcterms:W3CDTF">2015-12-07T16:12:35Z</dcterms:created>
  <dcterms:modified xsi:type="dcterms:W3CDTF">2017-08-24T14:52:10Z</dcterms:modified>
</cp:coreProperties>
</file>