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59" r:id="rId2"/>
    <p:sldId id="360" r:id="rId3"/>
    <p:sldId id="390" r:id="rId4"/>
    <p:sldId id="384" r:id="rId5"/>
    <p:sldId id="391" r:id="rId6"/>
    <p:sldId id="362" r:id="rId7"/>
    <p:sldId id="385" r:id="rId8"/>
    <p:sldId id="382" r:id="rId9"/>
    <p:sldId id="389" r:id="rId10"/>
    <p:sldId id="386" r:id="rId11"/>
    <p:sldId id="39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7" autoAdjust="0"/>
    <p:restoredTop sz="81141" autoAdjust="0"/>
  </p:normalViewPr>
  <p:slideViewPr>
    <p:cSldViewPr snapToGrid="0">
      <p:cViewPr>
        <p:scale>
          <a:sx n="60" d="100"/>
          <a:sy n="60" d="100"/>
        </p:scale>
        <p:origin x="-2035" y="-2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AA629-9D21-4756-8DE1-EE36229D5DDC}" type="datetimeFigureOut">
              <a:rPr lang="en-US" smtClean="0"/>
              <a:pPr/>
              <a:t>8/22/2017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FF7A-5CD5-4C43-B108-D8B1436E8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22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177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0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7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6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97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297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97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230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6FF7A-5CD5-4C43-B108-D8B1436E8A7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2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6019" y="944179"/>
            <a:ext cx="5791962" cy="748426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Presentation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8580" y="4264712"/>
            <a:ext cx="2639961" cy="1869131"/>
          </a:xfrm>
        </p:spPr>
        <p:txBody>
          <a:bodyPr>
            <a:noAutofit/>
          </a:bodyPr>
          <a:lstStyle>
            <a:lvl1pPr marL="0" indent="0" algn="ctr">
              <a:buNone/>
              <a:defRPr sz="2400" i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Presenter</a:t>
            </a:r>
          </a:p>
          <a:p>
            <a:r>
              <a:rPr lang="en-US" i="1" dirty="0" smtClean="0"/>
              <a:t>Title</a:t>
            </a:r>
          </a:p>
          <a:p>
            <a:r>
              <a:rPr lang="en-US" i="1" dirty="0" smtClean="0"/>
              <a:t>Organization</a:t>
            </a:r>
          </a:p>
          <a:p>
            <a:r>
              <a:rPr lang="en-US" i="1" dirty="0" smtClean="0"/>
              <a:t>Date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8" y="51472"/>
            <a:ext cx="1590300" cy="470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6423"/>
            <a:ext cx="9144000" cy="34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04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59904" y="1458523"/>
            <a:ext cx="7602105" cy="4310215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v"/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Content here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/>
              <a:t>More content here as an additional sub-bullet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 Even more content 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/>
              <a:t>Content here as a sub-bullet</a:t>
            </a:r>
            <a:endParaRPr lang="en-US" sz="1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16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6666" y="236125"/>
            <a:ext cx="7705344" cy="85865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 And Continues </a:t>
            </a:r>
            <a:br>
              <a:rPr lang="en-US" dirty="0" smtClean="0"/>
            </a:br>
            <a:r>
              <a:rPr lang="en-US" dirty="0" smtClean="0"/>
              <a:t>On A Second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56665" y="1384270"/>
            <a:ext cx="7705344" cy="4502770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/>
            </a:lvl3pPr>
          </a:lstStyle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Slide content goes here: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Content here: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More content here as an additional sub-bullet</a:t>
            </a:r>
          </a:p>
          <a:p>
            <a:pPr lvl="2">
              <a:buFont typeface="+mj-lt"/>
              <a:buAutoNum type="arabicPeriod"/>
            </a:pPr>
            <a:r>
              <a:rPr lang="en-US" sz="1800" dirty="0" smtClean="0"/>
              <a:t>  More content here as an additional sub-bullet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Even more content here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1800" dirty="0" smtClean="0"/>
              <a:t>Content here as a sub-bullet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6" y="1112747"/>
            <a:ext cx="8119463" cy="1005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9904" y="1420762"/>
            <a:ext cx="4114800" cy="4191000"/>
          </a:xfrm>
        </p:spPr>
        <p:txBody>
          <a:bodyPr>
            <a:normAutofit lnSpcReduction="100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2000" dirty="0" smtClean="0"/>
              <a:t>Lorem </a:t>
            </a:r>
            <a:r>
              <a:rPr lang="en-US" sz="2000" dirty="0"/>
              <a:t>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.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venenatis</a:t>
            </a:r>
            <a:r>
              <a:rPr lang="en-US" sz="2000" dirty="0"/>
              <a:t> magna,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 vel. </a:t>
            </a:r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 a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interdum</a:t>
            </a:r>
            <a:r>
              <a:rPr lang="en-US" sz="2000" dirty="0"/>
              <a:t>. </a:t>
            </a:r>
            <a:r>
              <a:rPr lang="en-US" sz="2000" dirty="0" err="1"/>
              <a:t>Duis</a:t>
            </a:r>
            <a:r>
              <a:rPr lang="en-US" sz="2000" dirty="0"/>
              <a:t> id </a:t>
            </a:r>
            <a:r>
              <a:rPr lang="en-US" sz="2000" dirty="0" err="1"/>
              <a:t>pharetra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, vitae </a:t>
            </a:r>
            <a:r>
              <a:rPr lang="en-US" sz="2000" dirty="0" err="1"/>
              <a:t>condimentum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Lorem ipsum dolor sit </a:t>
            </a:r>
            <a:r>
              <a:rPr lang="en-US" sz="2000" dirty="0" err="1"/>
              <a:t>amet</a:t>
            </a:r>
            <a:r>
              <a:rPr lang="en-US" sz="2000" dirty="0"/>
              <a:t>, </a:t>
            </a:r>
            <a:r>
              <a:rPr lang="en-US" sz="2000" dirty="0" err="1"/>
              <a:t>consectetur</a:t>
            </a:r>
            <a:r>
              <a:rPr lang="en-US" sz="2000" dirty="0"/>
              <a:t> </a:t>
            </a:r>
            <a:r>
              <a:rPr lang="en-US" sz="2000" dirty="0" err="1"/>
              <a:t>adipiscing</a:t>
            </a:r>
            <a:r>
              <a:rPr lang="en-US" sz="2000" dirty="0"/>
              <a:t> </a:t>
            </a:r>
            <a:r>
              <a:rPr lang="en-US" sz="2000" dirty="0" err="1"/>
              <a:t>elit</a:t>
            </a:r>
            <a:r>
              <a:rPr lang="en-US" sz="2000" dirty="0"/>
              <a:t>. </a:t>
            </a:r>
            <a:r>
              <a:rPr lang="en-US" sz="2000" dirty="0" err="1"/>
              <a:t>Suspendisse</a:t>
            </a:r>
            <a:r>
              <a:rPr lang="en-US" sz="2000" dirty="0"/>
              <a:t> </a:t>
            </a:r>
            <a:r>
              <a:rPr lang="en-US" sz="2000" dirty="0" err="1"/>
              <a:t>mattis</a:t>
            </a:r>
            <a:r>
              <a:rPr lang="en-US" sz="2000" dirty="0"/>
              <a:t> </a:t>
            </a:r>
            <a:r>
              <a:rPr lang="en-US" sz="2000" dirty="0" err="1"/>
              <a:t>venenatis</a:t>
            </a:r>
            <a:r>
              <a:rPr lang="en-US" sz="2000" dirty="0"/>
              <a:t> magna, </a:t>
            </a:r>
            <a:r>
              <a:rPr lang="en-US" sz="2000" dirty="0" err="1"/>
              <a:t>sed</a:t>
            </a:r>
            <a:r>
              <a:rPr lang="en-US" sz="2000" dirty="0"/>
              <a:t> </a:t>
            </a:r>
            <a:r>
              <a:rPr lang="en-US" sz="2000" dirty="0" err="1"/>
              <a:t>tincidunt</a:t>
            </a:r>
            <a:r>
              <a:rPr lang="en-US" sz="2000" dirty="0"/>
              <a:t> </a:t>
            </a:r>
            <a:r>
              <a:rPr lang="en-US" sz="2000" dirty="0" err="1"/>
              <a:t>orci</a:t>
            </a:r>
            <a:r>
              <a:rPr lang="en-US" sz="2000" dirty="0"/>
              <a:t> </a:t>
            </a:r>
            <a:r>
              <a:rPr lang="en-US" sz="2000" dirty="0" err="1"/>
              <a:t>consequat</a:t>
            </a:r>
            <a:r>
              <a:rPr lang="en-US" sz="2000" dirty="0"/>
              <a:t> vel. </a:t>
            </a:r>
            <a:r>
              <a:rPr lang="en-US" sz="2000" dirty="0" err="1"/>
              <a:t>Quisque</a:t>
            </a:r>
            <a:r>
              <a:rPr lang="en-US" sz="2000" dirty="0"/>
              <a:t> </a:t>
            </a:r>
            <a:r>
              <a:rPr lang="en-US" sz="2000" dirty="0" err="1"/>
              <a:t>fringilla</a:t>
            </a:r>
            <a:r>
              <a:rPr lang="en-US" sz="2000" dirty="0"/>
              <a:t> a </a:t>
            </a:r>
            <a:r>
              <a:rPr lang="en-US" sz="2000" dirty="0" err="1"/>
              <a:t>sapien</a:t>
            </a:r>
            <a:r>
              <a:rPr lang="en-US" sz="2000" dirty="0"/>
              <a:t> </a:t>
            </a:r>
            <a:r>
              <a:rPr lang="en-US" sz="2000" dirty="0" err="1"/>
              <a:t>ut</a:t>
            </a:r>
            <a:r>
              <a:rPr lang="en-US" sz="2000" dirty="0"/>
              <a:t> </a:t>
            </a:r>
            <a:r>
              <a:rPr lang="en-US" sz="2000" dirty="0" err="1"/>
              <a:t>interdum</a:t>
            </a:r>
            <a:r>
              <a:rPr lang="en-US" sz="2000" dirty="0"/>
              <a:t>. </a:t>
            </a:r>
            <a:r>
              <a:rPr lang="en-US" sz="2000" dirty="0" err="1"/>
              <a:t>Duis</a:t>
            </a:r>
            <a:r>
              <a:rPr lang="en-US" sz="2000" dirty="0"/>
              <a:t> id </a:t>
            </a:r>
            <a:r>
              <a:rPr lang="en-US" sz="2000" dirty="0" err="1"/>
              <a:t>pharetra</a:t>
            </a:r>
            <a:r>
              <a:rPr lang="en-US" sz="2000" dirty="0"/>
              <a:t> </a:t>
            </a:r>
            <a:r>
              <a:rPr lang="en-US" sz="2000" dirty="0" err="1"/>
              <a:t>urna</a:t>
            </a:r>
            <a:r>
              <a:rPr lang="en-US" sz="2000" dirty="0"/>
              <a:t>, vitae </a:t>
            </a:r>
            <a:r>
              <a:rPr lang="en-US" sz="2000" dirty="0" err="1"/>
              <a:t>condimentum</a:t>
            </a:r>
            <a:r>
              <a:rPr lang="en-US" sz="2000" dirty="0"/>
              <a:t> </a:t>
            </a:r>
            <a:r>
              <a:rPr lang="en-US" sz="2000" dirty="0" err="1"/>
              <a:t>nisl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109209" y="1420762"/>
            <a:ext cx="3352800" cy="4191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 HERE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04610" y="6356351"/>
            <a:ext cx="2057400" cy="365125"/>
          </a:xfrm>
        </p:spPr>
        <p:txBody>
          <a:bodyPr/>
          <a:lstStyle/>
          <a:p>
            <a:fld id="{B54BC315-9560-46F5-B4AE-0DDBF6B14E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9903" y="1483469"/>
            <a:ext cx="7602105" cy="2133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PHOTO/GRAPH HERE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59903" y="3833124"/>
            <a:ext cx="5002581" cy="2003728"/>
          </a:xfrm>
        </p:spPr>
        <p:txBody>
          <a:bodyPr>
            <a:normAutofit fontScale="92500"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>
              <a:buNone/>
            </a:pPr>
            <a:r>
              <a:rPr lang="en-US" sz="2200" dirty="0" smtClean="0"/>
              <a:t>Lorem </a:t>
            </a:r>
            <a:r>
              <a:rPr lang="en-US" sz="2200" dirty="0"/>
              <a:t>ipsum dolor sit </a:t>
            </a:r>
            <a:r>
              <a:rPr lang="en-US" sz="2200" dirty="0" err="1"/>
              <a:t>amet</a:t>
            </a:r>
            <a:r>
              <a:rPr lang="en-US" sz="2200" dirty="0"/>
              <a:t>, </a:t>
            </a:r>
            <a:r>
              <a:rPr lang="en-US" sz="2200" dirty="0" err="1"/>
              <a:t>consectetur</a:t>
            </a:r>
            <a:r>
              <a:rPr lang="en-US" sz="2200" dirty="0"/>
              <a:t> </a:t>
            </a:r>
            <a:r>
              <a:rPr lang="en-US" sz="2200" dirty="0" err="1"/>
              <a:t>adipiscing</a:t>
            </a:r>
            <a:r>
              <a:rPr lang="en-US" sz="2200" dirty="0"/>
              <a:t> </a:t>
            </a:r>
            <a:r>
              <a:rPr lang="en-US" sz="2200" dirty="0" err="1"/>
              <a:t>elit</a:t>
            </a:r>
            <a:r>
              <a:rPr lang="en-US" sz="2200" dirty="0"/>
              <a:t>. </a:t>
            </a:r>
            <a:r>
              <a:rPr lang="en-US" sz="2200" dirty="0" err="1"/>
              <a:t>Suspendisse</a:t>
            </a:r>
            <a:r>
              <a:rPr lang="en-US" sz="2200" dirty="0"/>
              <a:t> </a:t>
            </a:r>
            <a:r>
              <a:rPr lang="en-US" sz="2200" dirty="0" err="1"/>
              <a:t>mattis</a:t>
            </a:r>
            <a:r>
              <a:rPr lang="en-US" sz="2200" dirty="0"/>
              <a:t> </a:t>
            </a:r>
            <a:r>
              <a:rPr lang="en-US" sz="2200" dirty="0" err="1"/>
              <a:t>venenatis</a:t>
            </a:r>
            <a:r>
              <a:rPr lang="en-US" sz="2200" dirty="0"/>
              <a:t> magna, </a:t>
            </a:r>
            <a:r>
              <a:rPr lang="en-US" sz="2200" dirty="0" err="1"/>
              <a:t>sed</a:t>
            </a:r>
            <a:r>
              <a:rPr lang="en-US" sz="2200" dirty="0"/>
              <a:t> </a:t>
            </a:r>
            <a:r>
              <a:rPr lang="en-US" sz="2200" dirty="0" err="1"/>
              <a:t>tincidunt</a:t>
            </a:r>
            <a:r>
              <a:rPr lang="en-US" sz="2200" dirty="0"/>
              <a:t> </a:t>
            </a:r>
            <a:r>
              <a:rPr lang="en-US" sz="2200" dirty="0" err="1"/>
              <a:t>orci</a:t>
            </a:r>
            <a:r>
              <a:rPr lang="en-US" sz="2200" dirty="0"/>
              <a:t> </a:t>
            </a:r>
            <a:r>
              <a:rPr lang="en-US" sz="2200" dirty="0" err="1"/>
              <a:t>consequat</a:t>
            </a:r>
            <a:r>
              <a:rPr lang="en-US" sz="2200" dirty="0"/>
              <a:t> vel. </a:t>
            </a:r>
            <a:r>
              <a:rPr lang="en-US" sz="2200" dirty="0" err="1"/>
              <a:t>Quisque</a:t>
            </a:r>
            <a:r>
              <a:rPr lang="en-US" sz="2200" dirty="0"/>
              <a:t> </a:t>
            </a:r>
            <a:r>
              <a:rPr lang="en-US" sz="2200" dirty="0" err="1"/>
              <a:t>fringilla</a:t>
            </a:r>
            <a:r>
              <a:rPr lang="en-US" sz="2200" dirty="0"/>
              <a:t> a </a:t>
            </a:r>
            <a:r>
              <a:rPr lang="en-US" sz="2200" dirty="0" err="1"/>
              <a:t>sapien</a:t>
            </a:r>
            <a:r>
              <a:rPr lang="en-US" sz="2200" dirty="0"/>
              <a:t> </a:t>
            </a:r>
            <a:r>
              <a:rPr lang="en-US" sz="2200" dirty="0" err="1"/>
              <a:t>ut</a:t>
            </a:r>
            <a:r>
              <a:rPr lang="en-US" sz="2200" dirty="0"/>
              <a:t> </a:t>
            </a:r>
            <a:r>
              <a:rPr lang="en-US" sz="2200" dirty="0" err="1"/>
              <a:t>interdum</a:t>
            </a:r>
            <a:r>
              <a:rPr lang="en-US" sz="2200" dirty="0"/>
              <a:t>. </a:t>
            </a:r>
            <a:r>
              <a:rPr lang="en-US" sz="2200" dirty="0" err="1"/>
              <a:t>Duis</a:t>
            </a:r>
            <a:r>
              <a:rPr lang="en-US" sz="2200" dirty="0"/>
              <a:t> id </a:t>
            </a:r>
            <a:r>
              <a:rPr lang="en-US" sz="2200" dirty="0" err="1"/>
              <a:t>pharetra</a:t>
            </a:r>
            <a:r>
              <a:rPr lang="en-US" sz="2200" dirty="0"/>
              <a:t> </a:t>
            </a:r>
            <a:r>
              <a:rPr lang="en-US" sz="2200" dirty="0" err="1"/>
              <a:t>urna</a:t>
            </a:r>
            <a:r>
              <a:rPr lang="en-US" sz="2200" dirty="0"/>
              <a:t>, vitae </a:t>
            </a:r>
            <a:r>
              <a:rPr lang="en-US" sz="2200" dirty="0" err="1"/>
              <a:t>condimentum</a:t>
            </a:r>
            <a:r>
              <a:rPr lang="en-US" sz="2200" dirty="0"/>
              <a:t> </a:t>
            </a:r>
            <a:r>
              <a:rPr lang="en-US" sz="2200" dirty="0" err="1"/>
              <a:t>nisl</a:t>
            </a:r>
            <a:r>
              <a:rPr lang="en-US" sz="2200" dirty="0"/>
              <a:t>. </a:t>
            </a:r>
            <a:r>
              <a:rPr lang="en-US" sz="2200" dirty="0" smtClean="0"/>
              <a:t>Lorem </a:t>
            </a:r>
            <a:r>
              <a:rPr lang="en-US" sz="2200" dirty="0"/>
              <a:t>ipsum dolor sit </a:t>
            </a:r>
            <a:r>
              <a:rPr lang="en-US" sz="2200" dirty="0" err="1"/>
              <a:t>amet</a:t>
            </a:r>
            <a:r>
              <a:rPr lang="en-US" sz="2200" dirty="0"/>
              <a:t>, </a:t>
            </a:r>
            <a:r>
              <a:rPr lang="en-US" sz="2200" dirty="0" err="1" smtClean="0"/>
              <a:t>consectetur</a:t>
            </a:r>
            <a:r>
              <a:rPr lang="en-US" sz="2200" dirty="0" smtClean="0"/>
              <a:t>.</a:t>
            </a:r>
            <a:endParaRPr lang="en-US" sz="1600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862484" y="3805527"/>
            <a:ext cx="2604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Lorem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ipsum dolor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fringilla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Duis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pharetra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vitae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condimentum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lorem ipsum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59904" y="304806"/>
            <a:ext cx="7602105" cy="714250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Slide Title Goes Here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24" y="1044486"/>
            <a:ext cx="8119463" cy="1005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8673"/>
            <a:ext cx="2544417" cy="108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89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BC315-9560-46F5-B4AE-0DDBF6B14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6" r:id="rId4"/>
    <p:sldLayoutId id="214748366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hlamb@fgdc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hlamb@fgdc.gov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geoplatform.gov/hosting" TargetMode="Externa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2787" y="1069484"/>
            <a:ext cx="6493638" cy="19257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Geospatial Platform Support Contract</a:t>
            </a:r>
            <a:br>
              <a:rPr lang="en-US" dirty="0"/>
            </a:br>
            <a:r>
              <a:rPr lang="en-US" dirty="0"/>
              <a:t>Monthly </a:t>
            </a:r>
            <a:r>
              <a:rPr lang="en-US" dirty="0" smtClean="0"/>
              <a:t>Update</a:t>
            </a:r>
            <a:br>
              <a:rPr lang="en-US" dirty="0" smtClean="0"/>
            </a:br>
            <a:r>
              <a:rPr lang="en-US" dirty="0" smtClean="0"/>
              <a:t>to Coordination Group</a:t>
            </a:r>
            <a:r>
              <a:rPr lang="en-US" dirty="0"/>
              <a:t/>
            </a:r>
            <a:br>
              <a:rPr lang="en-US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75008" y="4242592"/>
            <a:ext cx="3477295" cy="2222602"/>
          </a:xfrm>
        </p:spPr>
        <p:txBody>
          <a:bodyPr/>
          <a:lstStyle/>
          <a:p>
            <a:r>
              <a:rPr lang="en-US" dirty="0" smtClean="0"/>
              <a:t>Janet Hoyt</a:t>
            </a:r>
          </a:p>
          <a:p>
            <a:r>
              <a:rPr lang="en-US" dirty="0" smtClean="0"/>
              <a:t>PMO Contract Support</a:t>
            </a:r>
          </a:p>
          <a:p>
            <a:r>
              <a:rPr lang="en-US" dirty="0" smtClean="0"/>
              <a:t>August 29,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91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181" y="441816"/>
            <a:ext cx="6017653" cy="53568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GeoPlatform.gov -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7181" y="1279696"/>
            <a:ext cx="8155743" cy="4600842"/>
          </a:xfrm>
        </p:spPr>
        <p:txBody>
          <a:bodyPr>
            <a:noAutofit/>
          </a:bodyPr>
          <a:lstStyle/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Working with BIA as needed for standup of new Community Space (re-established contact but they don’t appear active)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 Working with Invasive Species Council to stand up Community </a:t>
            </a:r>
          </a:p>
          <a:p>
            <a:pPr marL="214313" indent="-214313">
              <a:buFont typeface="Wingdings" panose="05000000000000000000" pitchFamily="2" charset="2"/>
              <a:buChar char="v"/>
            </a:pPr>
            <a:r>
              <a:rPr lang="en-US" altLang="en-US" sz="2000" dirty="0" smtClean="0"/>
              <a:t>Developing Drupal </a:t>
            </a:r>
            <a:r>
              <a:rPr lang="en-US" altLang="en-US" sz="2000" dirty="0"/>
              <a:t>to </a:t>
            </a:r>
            <a:r>
              <a:rPr lang="en-US" altLang="en-US" sz="2000" dirty="0" smtClean="0"/>
              <a:t>WordPress migration approach and plan for </a:t>
            </a:r>
          </a:p>
          <a:p>
            <a:pPr marL="214313" indent="-214313"/>
            <a:r>
              <a:rPr lang="en-US" altLang="en-US" sz="2000" dirty="0" smtClean="0"/>
              <a:t>	A-16 Communities.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4" descr="https://owa.ardentmc.com/owa/service.svc/s/GetFileAttachment?id=AAMkAGQxZjgzNjUxLTViMGItNGZmZS05OTNhLWYwNzJiYzYzYWQ2NwBGAAAAAADgPuXA3CezS5j6kGDofOxaBwBqP%2BXOKticQ6AYxjKvEkKbAAAAAAENAABqP%2BXOKticQ6AYxjKvEkKbAAE6QEaSAAABEgAQAN7XMzChTSBDtg0uRS3uzDU%3D&amp;X-OWA-CANARY=_9AdfDU1x0eSX6OOQTRhw9GMR_UMV9MIKoDIYkFtR2fFADC0z9gJCyS3pldS81wXlFFLdY_yNao."/>
          <p:cNvSpPr>
            <a:spLocks noChangeAspect="1" noChangeArrowheads="1"/>
          </p:cNvSpPr>
          <p:nvPr/>
        </p:nvSpPr>
        <p:spPr bwMode="auto">
          <a:xfrm>
            <a:off x="1259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613400" y="6110715"/>
            <a:ext cx="273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Contact: Tod Dabolt DOI, IOS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thomas_dabolt@ios.doi.gov</a:t>
            </a:r>
          </a:p>
        </p:txBody>
      </p:sp>
    </p:spTree>
    <p:extLst>
      <p:ext uri="{BB962C8B-B14F-4D97-AF65-F5344CB8AC3E}">
        <p14:creationId xmlns:p14="http://schemas.microsoft.com/office/powerpoint/2010/main" val="3441447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967" y="304806"/>
            <a:ext cx="8371488" cy="714250"/>
          </a:xfrm>
        </p:spPr>
        <p:txBody>
          <a:bodyPr>
            <a:noAutofit/>
          </a:bodyPr>
          <a:lstStyle/>
          <a:p>
            <a:r>
              <a:rPr lang="en-US" altLang="en-US" dirty="0">
                <a:ea typeface="ＭＳ Ｐゴシック" pitchFamily="34" charset="-128"/>
              </a:rPr>
              <a:t>Capital Planning and Investment Control (CPIC)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15910" y="6090743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Contact: Roxanne Lamb, </a:t>
            </a:r>
            <a:r>
              <a:rPr lang="en-US" altLang="en-US" sz="1400" dirty="0" smtClean="0">
                <a:solidFill>
                  <a:prstClr val="black"/>
                </a:solidFill>
                <a:latin typeface="Arial" charset="0"/>
              </a:rPr>
              <a:t>FGDC OS </a:t>
            </a:r>
            <a:br>
              <a:rPr lang="en-US" altLang="en-US" sz="1400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altLang="en-US" sz="1400" dirty="0" smtClean="0">
                <a:solidFill>
                  <a:prstClr val="black"/>
                </a:solidFill>
                <a:latin typeface="Arial" charset="0"/>
                <a:hlinkClick r:id="rId4"/>
              </a:rPr>
              <a:t>rhlamb@usgs.gov </a:t>
            </a:r>
            <a:endParaRPr lang="en-US" altLang="en-US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581756" y="1321191"/>
            <a:ext cx="7978920" cy="4310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v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800" dirty="0" smtClean="0">
                <a:solidFill>
                  <a:prstClr val="black"/>
                </a:solidFill>
              </a:rPr>
              <a:t>USGS CPIC Reporting</a:t>
            </a:r>
            <a:endParaRPr lang="en-US" sz="2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Completed 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EVM in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eCPIC</a:t>
            </a:r>
            <a:endParaRPr lang="en-US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Performance Measures 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eCPIC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Updated Risk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Register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eCPIC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Completed Annual Budget Submission requirements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Exhibit 300  - Business Case and IT Portfolio Management for FY19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Review and Editing of FY19 Artifacts</a:t>
            </a:r>
          </a:p>
          <a:p>
            <a:pPr lvl="1">
              <a:spcAft>
                <a:spcPts val="600"/>
              </a:spcAft>
              <a:defRPr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77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dirty="0" smtClean="0"/>
              <a:t>Task Order Summaries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dirty="0" smtClean="0"/>
              <a:t>Shared Infrastructure and Services</a:t>
            </a:r>
            <a:endParaRPr lang="en-US" dirty="0">
              <a:solidFill>
                <a:srgbClr val="FF0000"/>
              </a:solidFill>
            </a:endParaRP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dirty="0" smtClean="0"/>
              <a:t>GeoPlatform.gov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dirty="0" smtClean="0"/>
              <a:t>CPIC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7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Metadata Task Order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04" y="1316302"/>
            <a:ext cx="7786256" cy="4879546"/>
          </a:xfrm>
        </p:spPr>
        <p:txBody>
          <a:bodyPr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altLang="en-US" sz="2600" dirty="0"/>
              <a:t>TO-9 Metadata Support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Support: Ardent Management Consulting</a:t>
            </a:r>
          </a:p>
          <a:p>
            <a:pPr lvl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Developed Geospatial Metadata Fact Sheet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Provided input for ISO Geospatial Metadata Editors Registry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Support FGDC Metadata Working Group and ISO Forum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NGDA Theme and Federal agency metadata support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Contract closeout activities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Period of Performance ended 8/9/2017</a:t>
            </a:r>
          </a:p>
          <a:p>
            <a:pPr lvl="2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further information contact james.Irvine@ardentmc.com</a:t>
            </a:r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9BA6101F-4019-4D34-8374-CDD2F4214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5409" y="6038138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Contact: Jennifer Carlino, FGDC 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jcarlino@usgs.gov</a:t>
            </a:r>
          </a:p>
        </p:txBody>
      </p:sp>
    </p:spTree>
    <p:extLst>
      <p:ext uri="{BB962C8B-B14F-4D97-AF65-F5344CB8AC3E}">
        <p14:creationId xmlns:p14="http://schemas.microsoft.com/office/powerpoint/2010/main" val="427180917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Task Order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04" y="1363927"/>
            <a:ext cx="7602105" cy="431021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600" dirty="0" smtClean="0"/>
              <a:t>TO-10 </a:t>
            </a:r>
            <a:r>
              <a:rPr lang="en-US" altLang="en-US" sz="2600" dirty="0"/>
              <a:t>Technical Support</a:t>
            </a:r>
          </a:p>
          <a:p>
            <a:pPr lvl="1"/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Image </a:t>
            </a:r>
            <a:r>
              <a:rPr lang="en-US" alt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Matters, Inc.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GeoPlatform.gov </a:t>
            </a:r>
          </a:p>
          <a:p>
            <a:pPr lvl="3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Development –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quarterly releases of new capability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Operations and Maintenance </a:t>
            </a:r>
          </a:p>
          <a:p>
            <a:pPr lvl="3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Community Support </a:t>
            </a:r>
          </a:p>
          <a:p>
            <a:pPr lvl="3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Service Desk support  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Events</a:t>
            </a:r>
          </a:p>
          <a:p>
            <a:pPr lvl="3">
              <a:lnSpc>
                <a:spcPct val="100000"/>
              </a:lnSpc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Talk at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GeoInt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Commercial Imagery Summit @NGA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644931" y="5637749"/>
            <a:ext cx="273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Contact: Tod Dabolt DOI, IOS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thomas_dabolt@ios.doi.gov</a:t>
            </a:r>
          </a:p>
        </p:txBody>
      </p:sp>
    </p:spTree>
    <p:extLst>
      <p:ext uri="{BB962C8B-B14F-4D97-AF65-F5344CB8AC3E}">
        <p14:creationId xmlns:p14="http://schemas.microsoft.com/office/powerpoint/2010/main" val="37128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4" y="304806"/>
            <a:ext cx="8368861" cy="714250"/>
          </a:xfrm>
        </p:spPr>
        <p:txBody>
          <a:bodyPr>
            <a:normAutofit/>
          </a:bodyPr>
          <a:lstStyle/>
          <a:p>
            <a:r>
              <a:rPr lang="en-US" dirty="0"/>
              <a:t>Portfolio Management Task Order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74" y="1143203"/>
            <a:ext cx="8157974" cy="4910756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000" dirty="0"/>
              <a:t>TO-11 FGDC Portfolio Management</a:t>
            </a:r>
          </a:p>
          <a:p>
            <a:pPr lvl="1"/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Support: Ardent Management Consulting</a:t>
            </a:r>
          </a:p>
          <a:p>
            <a:pPr lvl="1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Lifecycle Maturity Assessment (LMA)</a:t>
            </a:r>
          </a:p>
          <a:p>
            <a:pPr lvl="3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172 Completed, 1 in progress, 3 not started, 176 Total</a:t>
            </a:r>
          </a:p>
          <a:p>
            <a:pPr lvl="3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Developing LMA Report</a:t>
            </a:r>
          </a:p>
          <a:p>
            <a:pPr lvl="3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Provided input to business requirements for 2017 LMA dashboard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 Services Project report based on results as of June 29, 2017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2015-16 A-16 NGDA Portfolio Summary Report completed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2017 NGDA Dataset, Theme Summary Report templates being finalized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Continued A-16 Communities operations &amp; maintenance</a:t>
            </a:r>
          </a:p>
          <a:p>
            <a:pPr lvl="3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Coordinating with Tech Team with Drupal to Word Press communities migration (focus on Imagery Theme and NCC)</a:t>
            </a:r>
          </a:p>
          <a:p>
            <a:pPr lvl="2">
              <a:lnSpc>
                <a:spcPct val="100000"/>
              </a:lnSpc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Updated NGDA Database and FGDC web pages</a:t>
            </a:r>
          </a:p>
          <a:p>
            <a:pPr lvl="2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Capital Planning and Investment and Control (CPIC) ongoing</a:t>
            </a:r>
          </a:p>
          <a:p>
            <a:pPr lvl="2"/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Upcoming Events:</a:t>
            </a:r>
          </a:p>
          <a:p>
            <a:pPr lvl="3"/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September 7: Theme Lead Meeting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273558" y="6129828"/>
            <a:ext cx="327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Contact: Jennifer Carlino, FGDC 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jcarlino@usgs.gov</a:t>
            </a:r>
          </a:p>
        </p:txBody>
      </p:sp>
    </p:spTree>
    <p:extLst>
      <p:ext uri="{BB962C8B-B14F-4D97-AF65-F5344CB8AC3E}">
        <p14:creationId xmlns:p14="http://schemas.microsoft.com/office/powerpoint/2010/main" val="203884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4" y="304806"/>
            <a:ext cx="8368861" cy="714250"/>
          </a:xfrm>
        </p:spPr>
        <p:txBody>
          <a:bodyPr>
            <a:normAutofit/>
          </a:bodyPr>
          <a:lstStyle/>
          <a:p>
            <a:r>
              <a:rPr lang="en-US" dirty="0" smtClean="0"/>
              <a:t>PMO Support Task Order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904" y="1363927"/>
            <a:ext cx="7748068" cy="4910746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altLang="en-US" sz="2600" dirty="0" smtClean="0"/>
              <a:t>TO-12 FGDC PMO Support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Support: Mason, Bruce &amp; Girard, Inc.</a:t>
            </a:r>
          </a:p>
          <a:p>
            <a:pPr lvl="1"/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Planning at PMO level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Geospatial Platform content management using Community Space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support for Geospatial Platform Core Team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Report out to Coordination Group</a:t>
            </a:r>
          </a:p>
          <a:p>
            <a:pPr lvl="2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Architecture and Technology Working Group (ATWG) meeting support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15911" y="6106511"/>
            <a:ext cx="35051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indent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</a:pPr>
            <a:r>
              <a:rPr lang="en-US" altLang="en-US" sz="1400" dirty="0">
                <a:latin typeface="Arial" charset="0"/>
              </a:rPr>
              <a:t>Contact: Roxanne Lamb, </a:t>
            </a:r>
            <a:r>
              <a:rPr lang="en-US" altLang="en-US" sz="1400" dirty="0" smtClean="0">
                <a:latin typeface="Arial" charset="0"/>
              </a:rPr>
              <a:t>FGDC OS </a:t>
            </a:r>
            <a:br>
              <a:rPr lang="en-US" altLang="en-US" sz="1400" dirty="0" smtClean="0">
                <a:latin typeface="Arial" charset="0"/>
              </a:rPr>
            </a:br>
            <a:r>
              <a:rPr lang="en-US" altLang="en-US" sz="1400" dirty="0" smtClean="0">
                <a:latin typeface="Arial" charset="0"/>
                <a:hlinkClick r:id="rId4"/>
              </a:rPr>
              <a:t>rhlamb@usgs.gov </a:t>
            </a:r>
            <a:endParaRPr lang="en-US" altLang="en-US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4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48" y="1148590"/>
            <a:ext cx="17811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Shared Infrastructure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386" y="1537353"/>
            <a:ext cx="8056180" cy="4310215"/>
          </a:xfrm>
        </p:spPr>
        <p:txBody>
          <a:bodyPr>
            <a:noAutofit/>
          </a:bodyPr>
          <a:lstStyle/>
          <a:p>
            <a:r>
              <a:rPr lang="en-US" sz="2800" dirty="0" smtClean="0"/>
              <a:t>Cloud </a:t>
            </a:r>
            <a:r>
              <a:rPr lang="en-US" sz="2800" dirty="0"/>
              <a:t>Hosting </a:t>
            </a:r>
            <a:r>
              <a:rPr lang="en-US" sz="2800" dirty="0" smtClean="0"/>
              <a:t>Services</a:t>
            </a: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dirty="0"/>
              <a:t>The Geospatial Platform and the Federal Geographic Data Committee (FGDC) are offering a managed hosting service for geospatial assets to FGDC member agencies</a:t>
            </a:r>
            <a:r>
              <a:rPr lang="en-US" dirty="0" smtClean="0"/>
              <a:t>.</a:t>
            </a:r>
          </a:p>
          <a:p>
            <a:pPr marL="1051560" lvl="1" indent="-36576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Several DOI Bureaus are currently using this AWS based infrastructure</a:t>
            </a:r>
          </a:p>
          <a:p>
            <a:pPr marL="1051560" lvl="1" indent="-36576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FEMA active customer </a:t>
            </a:r>
          </a:p>
          <a:p>
            <a:pPr marL="1051560" lvl="1" indent="-36576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Army Corp active customer</a:t>
            </a:r>
          </a:p>
          <a:p>
            <a:pPr marL="1051560" lvl="1" indent="-36576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365760">
              <a:buFont typeface="Wingdings" panose="05000000000000000000" pitchFamily="2" charset="2"/>
              <a:buChar char="v"/>
            </a:pPr>
            <a:r>
              <a:rPr lang="en-US" dirty="0"/>
              <a:t>More </a:t>
            </a:r>
            <a:r>
              <a:rPr lang="en-US" dirty="0" smtClean="0"/>
              <a:t>information: </a:t>
            </a:r>
            <a:r>
              <a:rPr lang="en-US" dirty="0">
                <a:hlinkClick r:id="rId5"/>
              </a:rPr>
              <a:t>https://www.geoplatform.gov/hosting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486400" y="6019800"/>
            <a:ext cx="2971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6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Contact: </a:t>
            </a:r>
            <a:r>
              <a:rPr lang="en-US" altLang="en-US" sz="1400" dirty="0" smtClean="0">
                <a:latin typeface="Arial" charset="0"/>
              </a:rPr>
              <a:t>Tod Dabolt DOI, IOS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Arial" charset="0"/>
              </a:rPr>
              <a:t>thomas_dabolt@ios.doi.gov</a:t>
            </a:r>
          </a:p>
        </p:txBody>
      </p:sp>
    </p:spTree>
    <p:extLst>
      <p:ext uri="{BB962C8B-B14F-4D97-AF65-F5344CB8AC3E}">
        <p14:creationId xmlns:p14="http://schemas.microsoft.com/office/powerpoint/2010/main" val="16483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GeoPlatform.gov -  Release </a:t>
            </a:r>
            <a:r>
              <a:rPr lang="en-US" altLang="en-US" dirty="0"/>
              <a:t>9 </a:t>
            </a:r>
            <a:r>
              <a:rPr lang="en-US" altLang="en-US" dirty="0" smtClean="0"/>
              <a:t>(Live)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3400" y="6110715"/>
            <a:ext cx="273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Contact: Tod Dabolt DOI, IOS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thomas_dabolt@ios.doi.gov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45" y="1345629"/>
            <a:ext cx="85471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5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GeoPlatform.gov -  Release 10 (Nov 2017)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BC315-9560-46F5-B4AE-0DDBF6B14E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13400" y="6110715"/>
            <a:ext cx="2733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itchFamily="2" charset="2"/>
              <a:buChar char="w"/>
              <a:defRPr sz="24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Contact: Tod Dabolt DOI, IOS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prstClr val="black"/>
                </a:solidFill>
                <a:latin typeface="Arial" charset="0"/>
              </a:rPr>
              <a:t>thomas_dabolt@ios.doi.gov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95" y="1418896"/>
            <a:ext cx="8384788" cy="41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615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17671</TotalTime>
  <Words>522</Words>
  <Application>Microsoft Office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Geospatial Platform Support Contract Monthly Update to Coordination Group </vt:lpstr>
      <vt:lpstr>Topics</vt:lpstr>
      <vt:lpstr>Metadata Task Order Summary</vt:lpstr>
      <vt:lpstr>Technical Task Order Summary</vt:lpstr>
      <vt:lpstr>Portfolio Management Task Order Summary</vt:lpstr>
      <vt:lpstr>PMO Support Task Order Summary</vt:lpstr>
      <vt:lpstr>Shared Infrastructure and Services</vt:lpstr>
      <vt:lpstr>GeoPlatform.gov -  Release 9 (Live)</vt:lpstr>
      <vt:lpstr>GeoPlatform.gov -  Release 10 (Nov 2017)</vt:lpstr>
      <vt:lpstr>GeoPlatform.gov - Communities</vt:lpstr>
      <vt:lpstr>Capital Planning and Investment Control (CPIC)</vt:lpstr>
    </vt:vector>
  </TitlesOfParts>
  <Company>ArdentMC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Jasmine Eclipse</dc:creator>
  <cp:lastModifiedBy>Lucia A. Foulkes</cp:lastModifiedBy>
  <cp:revision>461</cp:revision>
  <dcterms:created xsi:type="dcterms:W3CDTF">2015-12-07T16:12:35Z</dcterms:created>
  <dcterms:modified xsi:type="dcterms:W3CDTF">2017-08-22T18:19:18Z</dcterms:modified>
</cp:coreProperties>
</file>