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39"/>
  </p:notesMasterIdLst>
  <p:handoutMasterIdLst>
    <p:handoutMasterId r:id="rId40"/>
  </p:handoutMasterIdLst>
  <p:sldIdLst>
    <p:sldId id="362" r:id="rId4"/>
    <p:sldId id="449" r:id="rId5"/>
    <p:sldId id="364" r:id="rId6"/>
    <p:sldId id="365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451" r:id="rId26"/>
    <p:sldId id="459" r:id="rId27"/>
    <p:sldId id="461" r:id="rId28"/>
    <p:sldId id="463" r:id="rId29"/>
    <p:sldId id="464" r:id="rId30"/>
    <p:sldId id="465" r:id="rId31"/>
    <p:sldId id="467" r:id="rId32"/>
    <p:sldId id="468" r:id="rId33"/>
    <p:sldId id="469" r:id="rId34"/>
    <p:sldId id="452" r:id="rId35"/>
    <p:sldId id="454" r:id="rId36"/>
    <p:sldId id="455" r:id="rId37"/>
    <p:sldId id="456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14" autoAdjust="0"/>
  </p:normalViewPr>
  <p:slideViewPr>
    <p:cSldViewPr snapToGrid="0">
      <p:cViewPr varScale="1">
        <p:scale>
          <a:sx n="63" d="100"/>
          <a:sy n="63" d="100"/>
        </p:scale>
        <p:origin x="1596" y="7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10/10/2017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10/10/2017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994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12,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FGCS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October 12,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fr-FR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FGCS Meeting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October 12,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fr-FR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FGCS Meeting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Update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Latitude/Longitude Standards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NADCON 5 agreement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14159" y="1385251"/>
            <a:ext cx="252984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Similarly, the time-dependent coordinate in longitude in </a:t>
            </a:r>
            <a:r>
              <a:rPr lang="en-US" sz="1400" u="sng" dirty="0" smtClean="0"/>
              <a:t>NATRF2022</a:t>
            </a:r>
            <a:r>
              <a:rPr lang="en-US" sz="1400" dirty="0" smtClean="0"/>
              <a:t> is stable!  That means the NATRF2022 IFVM for longitude will be ZERO for this point.</a:t>
            </a:r>
            <a:endParaRPr lang="en-US" sz="1400" dirty="0"/>
          </a:p>
        </p:txBody>
      </p:sp>
      <p:sp>
        <p:nvSpPr>
          <p:cNvPr id="7" name="Bent Arrow 6"/>
          <p:cNvSpPr/>
          <p:nvPr/>
        </p:nvSpPr>
        <p:spPr>
          <a:xfrm rot="10800000">
            <a:off x="6614159" y="2770246"/>
            <a:ext cx="1181099" cy="887353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1599" y="1387336"/>
            <a:ext cx="2432401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However, in every frame, this point is subsiding!  That will be captured in the ellipsoid height component of the IFVM for each frame.</a:t>
            </a:r>
            <a:endParaRPr lang="en-US" sz="1400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6568440" y="2556887"/>
            <a:ext cx="792480" cy="1954154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ICT2 (Kansas)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250849" y="280377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ICT2 (Kansas)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0307"/>
            <a:ext cx="8229600" cy="4125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892663"/>
            <a:ext cx="223855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the time-dependent movement of this </a:t>
            </a:r>
            <a:r>
              <a:rPr lang="en-US" sz="1400" u="sng" dirty="0" smtClean="0"/>
              <a:t>Kansas</a:t>
            </a:r>
            <a:r>
              <a:rPr lang="en-US" sz="1400" dirty="0" smtClean="0"/>
              <a:t> point in latitude in </a:t>
            </a:r>
            <a:r>
              <a:rPr lang="en-US" sz="1400" u="sng" dirty="0" smtClean="0"/>
              <a:t>NATRF2022</a:t>
            </a:r>
            <a:r>
              <a:rPr lang="en-US" sz="1400" dirty="0" smtClean="0"/>
              <a:t>!  Such movement will be captured in the IFVM.</a:t>
            </a:r>
            <a:endParaRPr lang="en-US" sz="1400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6620607" y="2277658"/>
            <a:ext cx="1051869" cy="773273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ICT2 (Kansas)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8117"/>
            <a:ext cx="8229600" cy="4130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0604" y="940584"/>
            <a:ext cx="2238555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However, in </a:t>
            </a:r>
            <a:r>
              <a:rPr lang="en-US" sz="1400" i="1" dirty="0" smtClean="0"/>
              <a:t>longitude</a:t>
            </a:r>
            <a:r>
              <a:rPr lang="en-US" sz="1400" dirty="0" smtClean="0"/>
              <a:t>, this CORS is fairly stable in NATRF2022!  Still, any deviation from stability would be in the IFVM.</a:t>
            </a:r>
            <a:endParaRPr lang="en-US" sz="1400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6620605" y="2110135"/>
            <a:ext cx="1051869" cy="2092588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ICT2 (Kansas)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8117"/>
            <a:ext cx="8229600" cy="4130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0606" y="1153245"/>
            <a:ext cx="223855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All</a:t>
            </a:r>
            <a:r>
              <a:rPr lang="en-US" sz="1400" dirty="0" smtClean="0"/>
              <a:t> vertical motion is captured in the IFVM.</a:t>
            </a:r>
            <a:endParaRPr lang="en-US" sz="1400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6620604" y="1676465"/>
            <a:ext cx="1051869" cy="2954363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027515" y="292014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89597" y="677217"/>
            <a:ext cx="2238555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latitude, S. California neither behaves like the NA plate nor the Pacific plate.  Both deviations from stability will be captured in each frame’s IFVM.</a:t>
            </a:r>
            <a:endParaRPr lang="en-US" sz="1400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6620604" y="2277655"/>
            <a:ext cx="545125" cy="773275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553200" y="2277655"/>
            <a:ext cx="990604" cy="3066474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89597" y="677217"/>
            <a:ext cx="2238555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longitude, S. California neither behaves like the NA plate nor the Pacific plate.  Both deviations from stability will be captured in each frame’s IFVM.</a:t>
            </a:r>
            <a:endParaRPr lang="en-US" sz="1400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6620603" y="2277655"/>
            <a:ext cx="545125" cy="270034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553200" y="2277655"/>
            <a:ext cx="990604" cy="2389236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89597" y="677217"/>
            <a:ext cx="223855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ellipsoid height, all frames are equal and the entire signal is captured in the IFVM.</a:t>
            </a:r>
            <a:endParaRPr lang="en-US" sz="1400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6553200" y="1598613"/>
            <a:ext cx="990604" cy="1739810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441325" y="280289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NSRS Modernization Update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4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examples will be presented at the end if time allows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Intra-frame velocity model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96" y="2395996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1" y="2335866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48622" y="5828094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697" y="1199861"/>
            <a:ext cx="8605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on this slide are CORS-implied velocities after removing the rotation of the</a:t>
            </a:r>
          </a:p>
          <a:p>
            <a:r>
              <a:rPr lang="en-US" dirty="0" smtClean="0"/>
              <a:t>North American plate.  </a:t>
            </a:r>
            <a:r>
              <a:rPr lang="en-US" u="sng" dirty="0" smtClean="0"/>
              <a:t>NATRF2022 coordinates will change through time by these </a:t>
            </a:r>
          </a:p>
          <a:p>
            <a:r>
              <a:rPr lang="en-US" u="sng" dirty="0"/>
              <a:t>a</a:t>
            </a:r>
            <a:r>
              <a:rPr lang="en-US" u="sng" dirty="0" smtClean="0"/>
              <a:t>mounts.</a:t>
            </a:r>
            <a:r>
              <a:rPr lang="en-US" dirty="0" smtClean="0"/>
              <a:t>  These time-dependent changes will be captured in the IFVM.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42106"/>
            <a:ext cx="8503920" cy="1143000"/>
          </a:xfrm>
        </p:spPr>
        <p:txBody>
          <a:bodyPr/>
          <a:lstStyle/>
          <a:p>
            <a:r>
              <a:rPr lang="en-US" dirty="0" smtClean="0"/>
              <a:t>A simple IFVM model is applied…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40" y="1600199"/>
            <a:ext cx="4038600" cy="4525963"/>
          </a:xfrm>
        </p:spPr>
        <p:txBody>
          <a:bodyPr/>
          <a:lstStyle/>
          <a:p>
            <a:r>
              <a:rPr lang="en-US" sz="1800" dirty="0" smtClean="0"/>
              <a:t>The simplest IFVM is already available:  Interpolation of 3-D velocities from CORS stations</a:t>
            </a:r>
          </a:p>
          <a:p>
            <a:r>
              <a:rPr lang="en-US" sz="1800" dirty="0" smtClean="0"/>
              <a:t>Removing this simple IFVM resolves nearly all velocities seen in the previous slide</a:t>
            </a:r>
            <a:endParaRPr lang="en-US" sz="1800" dirty="0"/>
          </a:p>
          <a:p>
            <a:r>
              <a:rPr lang="en-US" sz="1800" dirty="0" smtClean="0"/>
              <a:t>Eastern CONUS will largely be resolved</a:t>
            </a:r>
          </a:p>
          <a:p>
            <a:r>
              <a:rPr lang="en-US" sz="1800" dirty="0" smtClean="0"/>
              <a:t>Western CONUS has some anomalies</a:t>
            </a:r>
          </a:p>
          <a:p>
            <a:r>
              <a:rPr lang="en-US" sz="1800" dirty="0" smtClean="0"/>
              <a:t>NGS is engaged in research to provide the highest quality IFVM without our abilities, possibly enveloping:</a:t>
            </a:r>
          </a:p>
          <a:p>
            <a:pPr lvl="1"/>
            <a:r>
              <a:rPr lang="en-US" sz="1400" dirty="0" err="1" smtClean="0"/>
              <a:t>InSAR</a:t>
            </a:r>
            <a:endParaRPr lang="en-US" sz="1400" dirty="0" smtClean="0"/>
          </a:p>
          <a:p>
            <a:pPr lvl="1"/>
            <a:r>
              <a:rPr lang="en-US" sz="1400" dirty="0" smtClean="0"/>
              <a:t>Geodynamic</a:t>
            </a: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0" y="1715294"/>
            <a:ext cx="4616360" cy="40225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441325" y="280289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Latitude / Longitude Standards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25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Centuries of this history of longitude:</a:t>
            </a:r>
          </a:p>
          <a:p>
            <a:pPr lvl="1"/>
            <a:r>
              <a:rPr lang="en-US" sz="2000" dirty="0" smtClean="0"/>
              <a:t>“So many degrees east(west) of Greenwich”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Requires either:</a:t>
            </a:r>
          </a:p>
          <a:p>
            <a:pPr lvl="1"/>
            <a:r>
              <a:rPr lang="en-US" sz="2000" dirty="0" smtClean="0"/>
              <a:t>Hemisphere identifier</a:t>
            </a:r>
          </a:p>
          <a:p>
            <a:pPr lvl="1"/>
            <a:r>
              <a:rPr lang="en-US" sz="2000" dirty="0" smtClean="0"/>
              <a:t>A “sign” (+/-)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Makes simple computations across the international date line difficult</a:t>
            </a:r>
          </a:p>
          <a:p>
            <a:pPr lvl="1"/>
            <a:r>
              <a:rPr lang="en-US" sz="2000" dirty="0" smtClean="0"/>
              <a:t>But either the date line or Greenwich must be the “difficult meridian”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Because the USA has territory which crosses the date line (Aleutians) but not Greenwich, I argue that it is better to adopt a system in the USA which makes “Greenwich the difficult meridian”</a:t>
            </a:r>
          </a:p>
          <a:p>
            <a:pPr lvl="1"/>
            <a:r>
              <a:rPr lang="en-US" sz="2000" dirty="0" smtClean="0"/>
              <a:t>“The difficult meridian” is where numbers, hemispheres or signs don’t flow smoothly from one side of the meridian to the other</a:t>
            </a: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East/West Alphanumeric (strict)</a:t>
            </a:r>
          </a:p>
          <a:p>
            <a:pPr lvl="1"/>
            <a:r>
              <a:rPr lang="en-US" sz="2400" dirty="0" smtClean="0"/>
              <a:t>Crossing the </a:t>
            </a:r>
            <a:r>
              <a:rPr lang="en-US" sz="2400" u="sng" dirty="0" smtClean="0"/>
              <a:t>date line</a:t>
            </a:r>
            <a:r>
              <a:rPr lang="en-US" sz="2400" dirty="0" smtClean="0"/>
              <a:t>:  179E, 180E =180W, 179W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179, 180, 179</a:t>
            </a:r>
          </a:p>
          <a:p>
            <a:pPr lvl="1"/>
            <a:r>
              <a:rPr lang="en-US" sz="2400" dirty="0" smtClean="0"/>
              <a:t>Crossing </a:t>
            </a:r>
            <a:r>
              <a:rPr lang="en-US" sz="2400" u="sng" dirty="0" smtClean="0"/>
              <a:t>Greenwich</a:t>
            </a:r>
            <a:r>
              <a:rPr lang="en-US" sz="2400" dirty="0" smtClean="0"/>
              <a:t>:  1W, 0W = 0E, 1E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1, 0, 1</a:t>
            </a:r>
          </a:p>
          <a:p>
            <a:pPr lvl="2"/>
            <a:endParaRPr lang="en-US" sz="2000" dirty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East/West Alphanumeric (</a:t>
            </a:r>
            <a:r>
              <a:rPr lang="en-US" dirty="0" smtClean="0">
                <a:solidFill>
                  <a:srgbClr val="FF0000"/>
                </a:solidFill>
              </a:rPr>
              <a:t>loose=NON UNIQUE SYTEM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Crossing the date line:  181W, 180W =180W, 179W (181, 180, 179)</a:t>
            </a:r>
          </a:p>
          <a:p>
            <a:pPr lvl="1"/>
            <a:r>
              <a:rPr lang="en-US" sz="2000" dirty="0" smtClean="0"/>
              <a:t>Crossing the date line:  179E, 180E, 181E (179, 180, 181)</a:t>
            </a:r>
          </a:p>
          <a:p>
            <a:pPr lvl="1"/>
            <a:r>
              <a:rPr lang="en-US" sz="2000" dirty="0" smtClean="0"/>
              <a:t>Crossing the date line:  179E, 180, 179W  (</a:t>
            </a:r>
            <a:r>
              <a:rPr lang="en-US" sz="2000" dirty="0" smtClean="0">
                <a:solidFill>
                  <a:srgbClr val="FF0000"/>
                </a:solidFill>
              </a:rPr>
              <a:t>179, 180, 179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Crossing Greenwich:  1W, 0W, 359W (1, 0, 359)</a:t>
            </a:r>
          </a:p>
          <a:p>
            <a:pPr lvl="1"/>
            <a:r>
              <a:rPr lang="en-US" sz="2000" dirty="0" smtClean="0"/>
              <a:t>Crossing Greenwich: 359E, 0, 1E (359, 0, 1)</a:t>
            </a:r>
          </a:p>
          <a:p>
            <a:pPr lvl="1"/>
            <a:r>
              <a:rPr lang="en-US" sz="2000" dirty="0" smtClean="0"/>
              <a:t>Crossing Greenwich:  1W, 0, 1E (</a:t>
            </a:r>
            <a:r>
              <a:rPr lang="en-US" sz="2000" dirty="0" smtClean="0">
                <a:solidFill>
                  <a:srgbClr val="FF0000"/>
                </a:solidFill>
              </a:rPr>
              <a:t>1, 0, 1</a:t>
            </a:r>
            <a:r>
              <a:rPr lang="en-US" sz="2000" dirty="0" smtClean="0"/>
              <a:t>)</a:t>
            </a:r>
            <a:endParaRPr lang="en-US" sz="1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East/West Numeric (strict)</a:t>
            </a:r>
          </a:p>
          <a:p>
            <a:pPr lvl="1"/>
            <a:r>
              <a:rPr lang="en-US" sz="2400" dirty="0" smtClean="0"/>
              <a:t>Crossing the </a:t>
            </a:r>
            <a:r>
              <a:rPr lang="en-US" sz="2400" u="sng" dirty="0" smtClean="0"/>
              <a:t>date line</a:t>
            </a:r>
            <a:r>
              <a:rPr lang="en-US" sz="2400" dirty="0" smtClean="0"/>
              <a:t>:  +179, +180 = -180 , -179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+179 , 180 , -179</a:t>
            </a:r>
          </a:p>
          <a:p>
            <a:pPr lvl="1"/>
            <a:r>
              <a:rPr lang="en-US" sz="2400" dirty="0" smtClean="0"/>
              <a:t>Crossing </a:t>
            </a:r>
            <a:r>
              <a:rPr lang="en-US" sz="2400" u="sng" dirty="0" smtClean="0"/>
              <a:t>Greenwich</a:t>
            </a:r>
            <a:r>
              <a:rPr lang="en-US" sz="2400" dirty="0" smtClean="0"/>
              <a:t>:  -1 , 0 , +1</a:t>
            </a:r>
          </a:p>
          <a:p>
            <a:pPr lvl="2"/>
            <a:r>
              <a:rPr lang="en-US" sz="2000" dirty="0" smtClean="0"/>
              <a:t>-1, 0, +1</a:t>
            </a:r>
          </a:p>
          <a:p>
            <a:pPr lvl="2"/>
            <a:endParaRPr lang="en-US" sz="2000" dirty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East/West </a:t>
            </a:r>
            <a:r>
              <a:rPr lang="en-US" dirty="0"/>
              <a:t>N</a:t>
            </a:r>
            <a:r>
              <a:rPr lang="en-US" dirty="0" smtClean="0"/>
              <a:t>umeric (</a:t>
            </a:r>
            <a:r>
              <a:rPr lang="en-US" dirty="0" smtClean="0">
                <a:solidFill>
                  <a:srgbClr val="FF0000"/>
                </a:solidFill>
              </a:rPr>
              <a:t>loose=NON UNIQUE SYTEM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Crossing the date line:  -181, -180, -179</a:t>
            </a:r>
          </a:p>
          <a:p>
            <a:pPr lvl="1"/>
            <a:r>
              <a:rPr lang="en-US" sz="2000" dirty="0" smtClean="0"/>
              <a:t>Crossing the date line:  179, 180, 181</a:t>
            </a:r>
          </a:p>
          <a:p>
            <a:pPr lvl="1"/>
            <a:r>
              <a:rPr lang="en-US" sz="2000" dirty="0" smtClean="0"/>
              <a:t>Crossing the date line:  </a:t>
            </a:r>
            <a:r>
              <a:rPr lang="en-US" sz="2000" dirty="0" smtClean="0">
                <a:solidFill>
                  <a:srgbClr val="FF0000"/>
                </a:solidFill>
              </a:rPr>
              <a:t>+179, 180, -179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Crossing Greenwich:  -1, 0, +1</a:t>
            </a:r>
          </a:p>
          <a:p>
            <a:pPr lvl="1"/>
            <a:r>
              <a:rPr lang="en-US" sz="2000" dirty="0" smtClean="0"/>
              <a:t>Crossing Greenwich:  </a:t>
            </a:r>
            <a:r>
              <a:rPr lang="en-US" sz="2000" dirty="0" smtClean="0">
                <a:solidFill>
                  <a:srgbClr val="FF0000"/>
                </a:solidFill>
              </a:rPr>
              <a:t>359, 0, 1</a:t>
            </a:r>
          </a:p>
          <a:p>
            <a:pPr lvl="1"/>
            <a:r>
              <a:rPr lang="en-US" sz="2000" dirty="0" smtClean="0"/>
              <a:t>Crossing Greenwich: </a:t>
            </a:r>
            <a:r>
              <a:rPr lang="en-US" sz="2000" dirty="0" smtClean="0">
                <a:solidFill>
                  <a:srgbClr val="FF0000"/>
                </a:solidFill>
              </a:rPr>
              <a:t>-1, 0, -359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910"/>
            <a:ext cx="2743200" cy="364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12" y="1660910"/>
            <a:ext cx="2748188" cy="364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82" y="1660910"/>
            <a:ext cx="2763107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425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Modernizing the NSRS</a:t>
            </a:r>
          </a:p>
          <a:p>
            <a:r>
              <a:rPr lang="en-US" altLang="en-US" sz="2400" dirty="0" smtClean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76" y="5453390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May 2017</a:t>
            </a:r>
          </a:p>
          <a:p>
            <a:r>
              <a:rPr lang="en-US" dirty="0" smtClean="0"/>
              <a:t>(minor update Sep 2017)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7288" y="550677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Planned: Oct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2717" y="550677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Bluebooking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Apr(?)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standardized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Positive East </a:t>
            </a:r>
            <a:r>
              <a:rPr lang="en-US" dirty="0"/>
              <a:t>N</a:t>
            </a:r>
            <a:r>
              <a:rPr lang="en-US" dirty="0" smtClean="0"/>
              <a:t>umeric (strict)</a:t>
            </a:r>
          </a:p>
          <a:p>
            <a:pPr lvl="1"/>
            <a:r>
              <a:rPr lang="en-US" sz="2000" dirty="0" smtClean="0"/>
              <a:t>Crossing the date line:  +179, +180, +181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Crossing Greenwich:  </a:t>
            </a:r>
            <a:r>
              <a:rPr lang="en-US" sz="2000" dirty="0" smtClean="0">
                <a:solidFill>
                  <a:srgbClr val="FF0000"/>
                </a:solidFill>
              </a:rPr>
              <a:t>+359, 0, +1</a:t>
            </a: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12,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need for standardization?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exchanges</a:t>
            </a:r>
          </a:p>
          <a:p>
            <a:r>
              <a:rPr lang="en-US" dirty="0" smtClean="0"/>
              <a:t>Integrated databases</a:t>
            </a:r>
          </a:p>
          <a:p>
            <a:r>
              <a:rPr lang="en-US" dirty="0" smtClean="0"/>
              <a:t>Overlapping products and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441325" y="280289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NADCON 5 Agreement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0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FRNs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1990, then-FGCC issued FRN setting “NADCON” as the standard method of mathematically transforming from NAD 27 to NAD 83</a:t>
            </a:r>
          </a:p>
          <a:p>
            <a:pPr lvl="1"/>
            <a:r>
              <a:rPr lang="en-US" dirty="0" smtClean="0"/>
              <a:t>Never updated for new versions of NADCON</a:t>
            </a:r>
            <a:endParaRPr lang="en-US" dirty="0" smtClean="0"/>
          </a:p>
          <a:p>
            <a:pPr lvl="1"/>
            <a:r>
              <a:rPr lang="en-US" dirty="0" smtClean="0"/>
              <a:t>Never updated for other datums</a:t>
            </a:r>
          </a:p>
          <a:p>
            <a:pPr lvl="1"/>
            <a:r>
              <a:rPr lang="en-US" dirty="0" smtClean="0"/>
              <a:t>Never updated for other realizations</a:t>
            </a:r>
          </a:p>
          <a:p>
            <a:pPr lvl="1"/>
            <a:r>
              <a:rPr lang="en-US" dirty="0" smtClean="0"/>
              <a:t>Never updated for GEOCON</a:t>
            </a:r>
          </a:p>
          <a:p>
            <a:r>
              <a:rPr lang="en-US" dirty="0" smtClean="0"/>
              <a:t>No such “VERTCON” FRN was ever issued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FRNs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Recommendation:</a:t>
            </a:r>
          </a:p>
          <a:p>
            <a:pPr lvl="1"/>
            <a:r>
              <a:rPr lang="en-US" dirty="0" smtClean="0"/>
              <a:t>FGCS revitalize the process of using the FRN to standardize datum transformation software</a:t>
            </a:r>
          </a:p>
          <a:p>
            <a:pPr lvl="1"/>
            <a:r>
              <a:rPr lang="en-US" dirty="0" smtClean="0"/>
              <a:t>Specify version number?</a:t>
            </a:r>
          </a:p>
          <a:p>
            <a:pPr lvl="2"/>
            <a:r>
              <a:rPr lang="en-US" dirty="0" smtClean="0"/>
              <a:t>A new FRN for every update?</a:t>
            </a:r>
            <a:endParaRPr lang="en-US" dirty="0" smtClean="0"/>
          </a:p>
          <a:p>
            <a:pPr lvl="1"/>
            <a:r>
              <a:rPr lang="en-US" dirty="0" smtClean="0"/>
              <a:t>Don’t generalize for datum or datum transformation</a:t>
            </a:r>
          </a:p>
          <a:p>
            <a:pPr lvl="2"/>
            <a:r>
              <a:rPr lang="en-US" dirty="0" smtClean="0"/>
              <a:t>A new FRN when a new datum/realization has a supported tool</a:t>
            </a:r>
          </a:p>
          <a:p>
            <a:pPr lvl="3"/>
            <a:r>
              <a:rPr lang="en-US" dirty="0" smtClean="0"/>
              <a:t>Such as in 2022 when the four TRFs are released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FGCS and FRNs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today:</a:t>
            </a:r>
          </a:p>
          <a:p>
            <a:pPr lvl="1"/>
            <a:r>
              <a:rPr lang="en-US" dirty="0" smtClean="0"/>
              <a:t>NADCON is in version 5.0</a:t>
            </a:r>
          </a:p>
          <a:p>
            <a:pPr lvl="1"/>
            <a:r>
              <a:rPr lang="en-US" dirty="0" smtClean="0"/>
              <a:t>Supports a specific list of “horizontal datums” and/or “geometric reference frames”</a:t>
            </a:r>
          </a:p>
          <a:p>
            <a:r>
              <a:rPr lang="en-US" dirty="0" smtClean="0"/>
              <a:t>I am proposing that the FGCS i</a:t>
            </a:r>
            <a:r>
              <a:rPr lang="en-US" dirty="0" smtClean="0"/>
              <a:t>ssue an FRN standardizing NADCON v.50 as the chosen method to transform between specific datums</a:t>
            </a:r>
          </a:p>
          <a:p>
            <a:pPr lvl="1"/>
            <a:r>
              <a:rPr lang="en-US" dirty="0" smtClean="0"/>
              <a:t>And that as new tools come available, we continue the trend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the NAD 83’s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</a:t>
            </a:r>
            <a:r>
              <a:rPr lang="en-US" sz="2000" kern="0" dirty="0" smtClean="0">
                <a:latin typeface="Gill Sans MT" panose="020B0502020104020203" pitchFamily="34" charset="0"/>
              </a:rPr>
              <a:t>CATRF2022)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790"/>
            <a:ext cx="8229600" cy="4297363"/>
          </a:xfrm>
        </p:spPr>
        <p:txBody>
          <a:bodyPr/>
          <a:lstStyle/>
          <a:p>
            <a:r>
              <a:rPr lang="en-US" dirty="0" smtClean="0"/>
              <a:t>All are </a:t>
            </a:r>
            <a:r>
              <a:rPr lang="en-US" u="sng" dirty="0" smtClean="0"/>
              <a:t>global</a:t>
            </a:r>
            <a:r>
              <a:rPr lang="en-US" dirty="0" smtClean="0"/>
              <a:t> frames (no “boundary”)</a:t>
            </a:r>
          </a:p>
          <a:p>
            <a:pPr lvl="1"/>
            <a:r>
              <a:rPr lang="en-US" dirty="0" smtClean="0"/>
              <a:t>This was true for the NAD 83’s also, BTW</a:t>
            </a:r>
          </a:p>
          <a:p>
            <a:pPr lvl="1"/>
            <a:r>
              <a:rPr lang="en-US" dirty="0" smtClean="0"/>
              <a:t>But </a:t>
            </a:r>
            <a:r>
              <a:rPr lang="en-US" u="sng" dirty="0" smtClean="0"/>
              <a:t>each frame will rotate with one tectonic plate</a:t>
            </a:r>
          </a:p>
          <a:p>
            <a:pPr lvl="2"/>
            <a:r>
              <a:rPr lang="en-US" dirty="0" smtClean="0"/>
              <a:t>Put another way:  “</a:t>
            </a:r>
            <a:r>
              <a:rPr lang="en-US" b="1" i="1" dirty="0" smtClean="0"/>
              <a:t>The frame rotates so your coordinates don’t have to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All will have an Intra-Frame Velocity Model</a:t>
            </a:r>
          </a:p>
          <a:p>
            <a:pPr lvl="1"/>
            <a:r>
              <a:rPr lang="en-US" dirty="0" smtClean="0"/>
              <a:t>To capture any motions outside of tectonic rotation</a:t>
            </a:r>
          </a:p>
          <a:p>
            <a:pPr lvl="2"/>
            <a:r>
              <a:rPr lang="en-US" i="1" u="sng" dirty="0" smtClean="0"/>
              <a:t>Residual</a:t>
            </a:r>
            <a:r>
              <a:rPr lang="en-US" dirty="0" smtClean="0"/>
              <a:t> horizontal motions</a:t>
            </a:r>
          </a:p>
          <a:p>
            <a:pPr lvl="2"/>
            <a:r>
              <a:rPr lang="en-US" i="1" u="sng" dirty="0" smtClean="0"/>
              <a:t>All</a:t>
            </a:r>
            <a:r>
              <a:rPr lang="en-US" dirty="0" smtClean="0"/>
              <a:t> vertical (ellipsoid height) motions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79322" y="2310505"/>
            <a:ext cx="736429" cy="914399"/>
            <a:chOff x="1121342" y="1414914"/>
            <a:chExt cx="1155032" cy="143416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337064" y="2310505"/>
            <a:ext cx="736429" cy="914399"/>
            <a:chOff x="1121342" y="1414914"/>
            <a:chExt cx="1155032" cy="1434164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21580" y="2310505"/>
            <a:ext cx="736429" cy="914399"/>
            <a:chOff x="1121342" y="1414914"/>
            <a:chExt cx="1155032" cy="143416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309156" y="406381"/>
            <a:ext cx="742945" cy="914399"/>
            <a:chOff x="7371248" y="706156"/>
            <a:chExt cx="742945" cy="914399"/>
          </a:xfrm>
        </p:grpSpPr>
        <p:sp>
          <p:nvSpPr>
            <p:cNvPr id="58" name="Arc 5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c 56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/>
          <p:cNvGrpSpPr/>
          <p:nvPr/>
        </p:nvGrpSpPr>
        <p:grpSpPr>
          <a:xfrm>
            <a:off x="7359245" y="1381680"/>
            <a:ext cx="815945" cy="914399"/>
            <a:chOff x="7393429" y="1766248"/>
            <a:chExt cx="815945" cy="914399"/>
          </a:xfrm>
        </p:grpSpPr>
        <p:grpSp>
          <p:nvGrpSpPr>
            <p:cNvPr id="131" name="Group 130"/>
            <p:cNvGrpSpPr/>
            <p:nvPr/>
          </p:nvGrpSpPr>
          <p:grpSpPr>
            <a:xfrm>
              <a:off x="7393429" y="1898757"/>
              <a:ext cx="702510" cy="731334"/>
              <a:chOff x="7393429" y="1898757"/>
              <a:chExt cx="702510" cy="731334"/>
            </a:xfrm>
          </p:grpSpPr>
          <p:sp>
            <p:nvSpPr>
              <p:cNvPr id="70" name="Arc 69"/>
              <p:cNvSpPr/>
              <p:nvPr/>
            </p:nvSpPr>
            <p:spPr>
              <a:xfrm rot="15646121">
                <a:off x="7294893" y="222456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Arc 70"/>
              <p:cNvSpPr/>
              <p:nvPr/>
            </p:nvSpPr>
            <p:spPr>
              <a:xfrm rot="7751450">
                <a:off x="7673829" y="2379616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Arc 71"/>
              <p:cNvSpPr/>
              <p:nvPr/>
            </p:nvSpPr>
            <p:spPr>
              <a:xfrm rot="2334799">
                <a:off x="7746928" y="1898757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601922">
              <a:off x="7472945" y="1766248"/>
              <a:ext cx="736429" cy="914399"/>
              <a:chOff x="1121342" y="1414914"/>
              <a:chExt cx="1155032" cy="1434164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/>
          <p:cNvGrpSpPr/>
          <p:nvPr/>
        </p:nvGrpSpPr>
        <p:grpSpPr>
          <a:xfrm>
            <a:off x="7354872" y="3541520"/>
            <a:ext cx="736429" cy="914399"/>
            <a:chOff x="7411905" y="3894222"/>
            <a:chExt cx="736429" cy="914399"/>
          </a:xfrm>
        </p:grpSpPr>
        <p:sp>
          <p:nvSpPr>
            <p:cNvPr id="78" name="Arc 77"/>
            <p:cNvSpPr/>
            <p:nvPr/>
          </p:nvSpPr>
          <p:spPr>
            <a:xfrm rot="12598319">
              <a:off x="7430372" y="461225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c 78"/>
            <p:cNvSpPr/>
            <p:nvPr/>
          </p:nvSpPr>
          <p:spPr>
            <a:xfrm rot="4703648">
              <a:off x="7790035" y="441662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/>
            <p:cNvSpPr/>
            <p:nvPr/>
          </p:nvSpPr>
          <p:spPr>
            <a:xfrm rot="20886997">
              <a:off x="7463617" y="405603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 rot="21154120">
              <a:off x="7411905" y="3894222"/>
              <a:ext cx="736429" cy="914399"/>
              <a:chOff x="1121342" y="1414914"/>
              <a:chExt cx="1155032" cy="1434164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7444458" y="4890332"/>
            <a:ext cx="914399" cy="762607"/>
            <a:chOff x="7410197" y="5159828"/>
            <a:chExt cx="914399" cy="762607"/>
          </a:xfrm>
        </p:grpSpPr>
        <p:sp>
          <p:nvSpPr>
            <p:cNvPr id="86" name="Arc 85"/>
            <p:cNvSpPr/>
            <p:nvPr/>
          </p:nvSpPr>
          <p:spPr>
            <a:xfrm rot="16535990">
              <a:off x="7313782" y="5457613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c 86"/>
            <p:cNvSpPr/>
            <p:nvPr/>
          </p:nvSpPr>
          <p:spPr>
            <a:xfrm rot="8641319">
              <a:off x="7640406" y="570449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c 87"/>
            <p:cNvSpPr/>
            <p:nvPr/>
          </p:nvSpPr>
          <p:spPr>
            <a:xfrm rot="3224668">
              <a:off x="7834155" y="5258364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 rot="3491791">
              <a:off x="7499182" y="5097021"/>
              <a:ext cx="736429" cy="914399"/>
              <a:chOff x="1121342" y="1414914"/>
              <a:chExt cx="1155032" cy="1434164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668266" y="347055"/>
            <a:ext cx="914399" cy="796477"/>
            <a:chOff x="496895" y="563162"/>
            <a:chExt cx="914399" cy="796477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9135" y="721803"/>
              <a:ext cx="736684" cy="637836"/>
              <a:chOff x="619135" y="721803"/>
              <a:chExt cx="736684" cy="637836"/>
            </a:xfrm>
          </p:grpSpPr>
          <p:sp>
            <p:nvSpPr>
              <p:cNvPr id="94" name="Arc 93"/>
              <p:cNvSpPr/>
              <p:nvPr/>
            </p:nvSpPr>
            <p:spPr>
              <a:xfrm rot="9635543">
                <a:off x="921150" y="120769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Arc 94"/>
              <p:cNvSpPr/>
              <p:nvPr/>
            </p:nvSpPr>
            <p:spPr>
              <a:xfrm rot="1740872">
                <a:off x="1006808" y="807331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Arc 95"/>
              <p:cNvSpPr/>
              <p:nvPr/>
            </p:nvSpPr>
            <p:spPr>
              <a:xfrm rot="17924221">
                <a:off x="520599" y="82033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18191344">
              <a:off x="585880" y="474177"/>
              <a:ext cx="736429" cy="914399"/>
              <a:chOff x="1121342" y="1414914"/>
              <a:chExt cx="1155032" cy="1434164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841974" y="1415700"/>
            <a:ext cx="753111" cy="914399"/>
            <a:chOff x="859822" y="1688520"/>
            <a:chExt cx="753111" cy="914399"/>
          </a:xfrm>
        </p:grpSpPr>
        <p:sp>
          <p:nvSpPr>
            <p:cNvPr id="102" name="Arc 101"/>
            <p:cNvSpPr/>
            <p:nvPr/>
          </p:nvSpPr>
          <p:spPr>
            <a:xfrm rot="14216412">
              <a:off x="761286" y="229046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/>
            <p:cNvSpPr/>
            <p:nvPr/>
          </p:nvSpPr>
          <p:spPr>
            <a:xfrm rot="6321741">
              <a:off x="1170560" y="22792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Arc 103"/>
            <p:cNvSpPr/>
            <p:nvPr/>
          </p:nvSpPr>
          <p:spPr>
            <a:xfrm rot="905090">
              <a:off x="1043161" y="180979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104"/>
            <p:cNvGrpSpPr/>
            <p:nvPr/>
          </p:nvGrpSpPr>
          <p:grpSpPr>
            <a:xfrm rot="1172213">
              <a:off x="876504" y="1688520"/>
              <a:ext cx="736429" cy="914399"/>
              <a:chOff x="1121342" y="1414914"/>
              <a:chExt cx="1155032" cy="1434164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68345" y="3210547"/>
            <a:ext cx="753580" cy="914399"/>
            <a:chOff x="903375" y="4077823"/>
            <a:chExt cx="753580" cy="914399"/>
          </a:xfrm>
        </p:grpSpPr>
        <p:sp>
          <p:nvSpPr>
            <p:cNvPr id="110" name="Arc 109"/>
            <p:cNvSpPr/>
            <p:nvPr/>
          </p:nvSpPr>
          <p:spPr>
            <a:xfrm rot="11345834">
              <a:off x="1070509" y="483619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Arc 110"/>
            <p:cNvSpPr/>
            <p:nvPr/>
          </p:nvSpPr>
          <p:spPr>
            <a:xfrm rot="3451163">
              <a:off x="1336853" y="452524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Arc 111"/>
            <p:cNvSpPr/>
            <p:nvPr/>
          </p:nvSpPr>
          <p:spPr>
            <a:xfrm rot="19634512">
              <a:off x="903375" y="430463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 rot="19901635">
              <a:off x="920526" y="4077823"/>
              <a:ext cx="736429" cy="914399"/>
              <a:chOff x="1121342" y="1414914"/>
              <a:chExt cx="1155032" cy="1434164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 rot="3666327">
            <a:off x="918931" y="4184086"/>
            <a:ext cx="742945" cy="914399"/>
            <a:chOff x="7371248" y="706156"/>
            <a:chExt cx="742945" cy="914399"/>
          </a:xfrm>
        </p:grpSpPr>
        <p:sp>
          <p:nvSpPr>
            <p:cNvPr id="118" name="Arc 11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Arc 118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Arc 119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3315339" y="5166672"/>
            <a:ext cx="2334935" cy="1200329"/>
            <a:chOff x="3461047" y="3596271"/>
            <a:chExt cx="2334935" cy="1200329"/>
          </a:xfrm>
        </p:grpSpPr>
        <p:sp>
          <p:nvSpPr>
            <p:cNvPr id="133" name="TextBox 132"/>
            <p:cNvSpPr txBox="1"/>
            <p:nvPr/>
          </p:nvSpPr>
          <p:spPr>
            <a:xfrm>
              <a:off x="3461047" y="3596271"/>
              <a:ext cx="23349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“t  ” when</a:t>
              </a:r>
            </a:p>
            <a:p>
              <a:r>
                <a:rPr lang="en-US" dirty="0" smtClean="0"/>
                <a:t>all four TRFs and the</a:t>
              </a:r>
            </a:p>
            <a:p>
              <a:r>
                <a:rPr lang="en-US" dirty="0" smtClean="0"/>
                <a:t>IGS are identical.</a:t>
              </a:r>
            </a:p>
            <a:p>
              <a:r>
                <a:rPr lang="en-US" dirty="0" smtClean="0"/>
                <a:t>(maybe 2020.0?) 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82369" y="37318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1744824" y="1054337"/>
            <a:ext cx="5572480" cy="4007509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033913" y="5275144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MATRF2022</a:t>
            </a:r>
            <a:endParaRPr lang="en-US" sz="11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42114" y="797931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MATRF2022</a:t>
            </a:r>
            <a:endParaRPr lang="en-US" sz="1100" b="1" dirty="0"/>
          </a:p>
        </p:txBody>
      </p:sp>
      <p:sp>
        <p:nvSpPr>
          <p:cNvPr id="141" name="TextBox 140"/>
          <p:cNvSpPr txBox="1"/>
          <p:nvPr/>
        </p:nvSpPr>
        <p:spPr>
          <a:xfrm rot="2083102">
            <a:off x="5443465" y="410671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Rotation of Mariana Plate</a:t>
            </a:r>
            <a:endParaRPr lang="en-US" sz="1100" b="1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7140033" y="5696844"/>
            <a:ext cx="1467068" cy="646331"/>
            <a:chOff x="7140033" y="5696844"/>
            <a:chExt cx="1467068" cy="646331"/>
          </a:xfrm>
        </p:grpSpPr>
        <p:sp>
          <p:nvSpPr>
            <p:cNvPr id="146" name="TextBox 145"/>
            <p:cNvSpPr txBox="1"/>
            <p:nvPr/>
          </p:nvSpPr>
          <p:spPr>
            <a:xfrm>
              <a:off x="7140033" y="569684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+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future”)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15477" y="584108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61940" y="5700216"/>
            <a:ext cx="1313180" cy="646331"/>
            <a:chOff x="7134814" y="5826277"/>
            <a:chExt cx="1313180" cy="646331"/>
          </a:xfrm>
        </p:grpSpPr>
        <p:sp>
          <p:nvSpPr>
            <p:cNvPr id="150" name="TextBox 149"/>
            <p:cNvSpPr txBox="1"/>
            <p:nvPr/>
          </p:nvSpPr>
          <p:spPr>
            <a:xfrm>
              <a:off x="7134814" y="5826277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-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past”)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15477" y="596622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8117224" y="3943056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</a:t>
            </a:r>
            <a:r>
              <a:rPr lang="en-US" sz="1100" b="1" dirty="0" smtClean="0"/>
              <a:t>ATRF2022</a:t>
            </a:r>
            <a:endParaRPr lang="en-US" sz="11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952" y="1632388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</a:t>
            </a:r>
            <a:r>
              <a:rPr lang="en-US" sz="1100" b="1" dirty="0" smtClean="0"/>
              <a:t>ATRF2022</a:t>
            </a:r>
            <a:endParaRPr lang="en-US" sz="1100" b="1" dirty="0"/>
          </a:p>
        </p:txBody>
      </p:sp>
      <p:sp>
        <p:nvSpPr>
          <p:cNvPr id="154" name="Up Arrow 153"/>
          <p:cNvSpPr/>
          <p:nvPr/>
        </p:nvSpPr>
        <p:spPr>
          <a:xfrm>
            <a:off x="4159305" y="418332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11973" y="4936858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NATRF2022</a:t>
            </a:r>
            <a:endParaRPr lang="en-US" sz="11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16288" y="3771822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PATRF2022</a:t>
            </a:r>
            <a:endParaRPr lang="en-US" sz="11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8196922" y="547435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NATRF2022</a:t>
            </a:r>
            <a:endParaRPr lang="en-US" sz="11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8164862" y="1724536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PATRF2022</a:t>
            </a:r>
            <a:endParaRPr lang="en-US" sz="1100" b="1" dirty="0"/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650708" y="1887762"/>
            <a:ext cx="5702550" cy="2232946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 rot="1178512">
            <a:off x="5125880" y="3382526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Rotation of Caribbean Plate</a:t>
            </a:r>
            <a:endParaRPr lang="en-US" sz="1100" b="1" dirty="0"/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1767232" y="2888658"/>
            <a:ext cx="5550072" cy="7518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360098" y="2689189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IGS frame through time</a:t>
            </a:r>
            <a:endParaRPr lang="en-US" sz="11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8121230" y="2770832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IGS frame</a:t>
            </a:r>
            <a:endParaRPr lang="en-US" sz="11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9806" y="2774220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IGS frame</a:t>
            </a:r>
            <a:endParaRPr lang="en-US" sz="1100" b="1" dirty="0"/>
          </a:p>
        </p:txBody>
      </p:sp>
      <p:cxnSp>
        <p:nvCxnSpPr>
          <p:cNvPr id="171" name="Straight Arrow Connector 170"/>
          <p:cNvCxnSpPr/>
          <p:nvPr/>
        </p:nvCxnSpPr>
        <p:spPr>
          <a:xfrm flipV="1">
            <a:off x="1626175" y="2011563"/>
            <a:ext cx="5518798" cy="1748167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 rot="20468182">
            <a:off x="5179171" y="2045274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Rotation of Pacific Plate</a:t>
            </a:r>
            <a:endParaRPr lang="en-US" sz="11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1474321" y="1079696"/>
            <a:ext cx="5876218" cy="358196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 rot="19628250">
            <a:off x="4454985" y="1683542"/>
            <a:ext cx="275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Rotation of North American Plate</a:t>
            </a:r>
            <a:endParaRPr lang="en-US" sz="11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2582285" y="45233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relation of five global reference</a:t>
            </a:r>
          </a:p>
          <a:p>
            <a:r>
              <a:rPr lang="en-US" dirty="0" smtClean="0"/>
              <a:t>frames through time.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3285508" y="1000911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Rotations are not to scale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181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52" grpId="0"/>
      <p:bldP spid="153" grpId="0"/>
      <p:bldP spid="154" grpId="0" animBg="1"/>
      <p:bldP spid="155" grpId="0"/>
      <p:bldP spid="156" grpId="0"/>
      <p:bldP spid="157" grpId="0"/>
      <p:bldP spid="158" grpId="0"/>
      <p:bldP spid="160" grpId="0"/>
      <p:bldP spid="172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257" y="1126156"/>
            <a:ext cx="6357486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does it mean to provide time-dependent coordinates in 5 </a:t>
            </a:r>
            <a:r>
              <a:rPr lang="en-US" dirty="0" smtClean="0"/>
              <a:t>frames?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0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218708" y="264582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2027"/>
            <a:ext cx="8229600" cy="4210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12,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FGCS Meeting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6520" y="1453216"/>
            <a:ext cx="26974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the time-dependent coordinate in latitude in </a:t>
            </a:r>
            <a:r>
              <a:rPr lang="en-US" sz="1200" u="sng" dirty="0" smtClean="0"/>
              <a:t>NATRF2022</a:t>
            </a:r>
            <a:r>
              <a:rPr lang="en-US" sz="1200" dirty="0" smtClean="0"/>
              <a:t> is stable!  That means the NATRF2022 IFVM for latitude will be ZERO for this point.</a:t>
            </a:r>
            <a:endParaRPr lang="en-US" sz="1200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6620605" y="2468879"/>
            <a:ext cx="1243234" cy="393745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014" y="1413946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Let’s set t   to 2005.0 for now…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26670" y="155324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1" name="Freeform 10"/>
          <p:cNvSpPr/>
          <p:nvPr/>
        </p:nvSpPr>
        <p:spPr>
          <a:xfrm>
            <a:off x="1856461" y="1780674"/>
            <a:ext cx="607606" cy="943275"/>
          </a:xfrm>
          <a:custGeom>
            <a:avLst/>
            <a:gdLst>
              <a:gd name="connsiteX0" fmla="*/ 607606 w 607606"/>
              <a:gd name="connsiteY0" fmla="*/ 0 h 943275"/>
              <a:gd name="connsiteX1" fmla="*/ 1215 w 607606"/>
              <a:gd name="connsiteY1" fmla="*/ 327259 h 943275"/>
              <a:gd name="connsiteX2" fmla="*/ 482478 w 607606"/>
              <a:gd name="connsiteY2" fmla="*/ 943275 h 9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606" h="943275">
                <a:moveTo>
                  <a:pt x="607606" y="0"/>
                </a:moveTo>
                <a:cubicBezTo>
                  <a:pt x="314838" y="85023"/>
                  <a:pt x="22070" y="170047"/>
                  <a:pt x="1215" y="327259"/>
                </a:cubicBezTo>
                <a:cubicBezTo>
                  <a:pt x="-19640" y="484471"/>
                  <a:pt x="231419" y="713873"/>
                  <a:pt x="482478" y="943275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81230</TotalTime>
  <Words>1533</Words>
  <Application>Microsoft Office PowerPoint</Application>
  <PresentationFormat>On-screen Show (4:3)</PresentationFormat>
  <Paragraphs>300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Replacing the NAD 83’s</vt:lpstr>
      <vt:lpstr>The TRFs</vt:lpstr>
      <vt:lpstr>PowerPoint Presentation</vt:lpstr>
      <vt:lpstr>PowerPoint Presentation</vt:lpstr>
      <vt:lpstr>BSMK (North Dakota)</vt:lpstr>
      <vt:lpstr>BSMK (North Dakota)</vt:lpstr>
      <vt:lpstr>BSMK (North Dakota)</vt:lpstr>
      <vt:lpstr>BSMK (North Dakota)</vt:lpstr>
      <vt:lpstr>ICT2 (Kansas)</vt:lpstr>
      <vt:lpstr>ICT2 (Kansas)</vt:lpstr>
      <vt:lpstr>ICT2 (Kansas)</vt:lpstr>
      <vt:lpstr>ICT2 (Kansas)</vt:lpstr>
      <vt:lpstr>PIN1 (S. California)</vt:lpstr>
      <vt:lpstr>PIN1 (S. California)</vt:lpstr>
      <vt:lpstr>PIN1 (S. California)</vt:lpstr>
      <vt:lpstr>PIN1 (S. California)</vt:lpstr>
      <vt:lpstr>PowerPoint Presentation</vt:lpstr>
      <vt:lpstr>Intra-frame velocity model</vt:lpstr>
      <vt:lpstr>A simple IFVM model is applied…</vt:lpstr>
      <vt:lpstr>PowerPoint Presentation</vt:lpstr>
      <vt:lpstr>FGCS and standardized lat/lon</vt:lpstr>
      <vt:lpstr>FGCS and standardized lat/lon</vt:lpstr>
      <vt:lpstr>FGCS and standardized lat/lon</vt:lpstr>
      <vt:lpstr>FGCS and standardized lat/lon</vt:lpstr>
      <vt:lpstr>FGCS and standardized lat/lon</vt:lpstr>
      <vt:lpstr>FGCS and standardized lat/lon</vt:lpstr>
      <vt:lpstr>FGCS and standardized lat/lon</vt:lpstr>
      <vt:lpstr>Is there a need for standardization?</vt:lpstr>
      <vt:lpstr>PowerPoint Presentation</vt:lpstr>
      <vt:lpstr>FGCS and FRNs</vt:lpstr>
      <vt:lpstr>FGCS and FRNs</vt:lpstr>
      <vt:lpstr>FGCS and FRNs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2650</cp:revision>
  <cp:lastPrinted>2017-02-02T17:15:29Z</cp:lastPrinted>
  <dcterms:created xsi:type="dcterms:W3CDTF">2009-09-30T12:20:38Z</dcterms:created>
  <dcterms:modified xsi:type="dcterms:W3CDTF">2017-10-10T18:16:44Z</dcterms:modified>
</cp:coreProperties>
</file>