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60" r:id="rId5"/>
    <p:sldId id="261" r:id="rId6"/>
    <p:sldId id="259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292D-D518-4A59-83F1-44AFDC943D26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3F18-B180-4D4F-9E32-7B8A84A868C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292D-D518-4A59-83F1-44AFDC943D26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3F18-B180-4D4F-9E32-7B8A84A868C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292D-D518-4A59-83F1-44AFDC943D26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3F18-B180-4D4F-9E32-7B8A84A868C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292D-D518-4A59-83F1-44AFDC943D26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3F18-B180-4D4F-9E32-7B8A84A868C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292D-D518-4A59-83F1-44AFDC943D26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3F18-B180-4D4F-9E32-7B8A84A868C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292D-D518-4A59-83F1-44AFDC943D26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3F18-B180-4D4F-9E32-7B8A84A868C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292D-D518-4A59-83F1-44AFDC943D26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3F18-B180-4D4F-9E32-7B8A84A868C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292D-D518-4A59-83F1-44AFDC943D26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3F18-B180-4D4F-9E32-7B8A84A868C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292D-D518-4A59-83F1-44AFDC943D26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3F18-B180-4D4F-9E32-7B8A84A868C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292D-D518-4A59-83F1-44AFDC943D26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3F18-B180-4D4F-9E32-7B8A84A868C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5292D-D518-4A59-83F1-44AFDC943D26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3F18-B180-4D4F-9E32-7B8A84A868C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5292D-D518-4A59-83F1-44AFDC943D26}" type="datetimeFigureOut">
              <a:rPr lang="en-US" smtClean="0"/>
              <a:t>9/24/2012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A3F18-B180-4D4F-9E32-7B8A84A868C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otc211.org/protdoc/211n1531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7772400" cy="2286000"/>
          </a:xfrm>
        </p:spPr>
        <p:txBody>
          <a:bodyPr/>
          <a:lstStyle/>
          <a:p>
            <a:r>
              <a:rPr lang="en-US" dirty="0" smtClean="0"/>
              <a:t>Joint Advisory Group between ISO TC211 and OGC  (aka JAG)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Jeanne Foust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Co-Chair JAG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ANSI INCITS L1 – ISO TC211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jfoust@esri.com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Documentation on JAG:  ISO/TC </a:t>
            </a:r>
            <a:r>
              <a:rPr lang="en-GB" dirty="0"/>
              <a:t>211 N </a:t>
            </a:r>
            <a:r>
              <a:rPr lang="en-GB" dirty="0" smtClean="0"/>
              <a:t>1531</a:t>
            </a:r>
          </a:p>
          <a:p>
            <a:endParaRPr lang="en-GB" dirty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Terms </a:t>
            </a:r>
            <a:r>
              <a:rPr lang="en-GB" dirty="0"/>
              <a:t>of </a:t>
            </a:r>
            <a:r>
              <a:rPr lang="en-GB" dirty="0" smtClean="0"/>
              <a:t>reference:</a:t>
            </a:r>
            <a:endParaRPr lang="en-US" dirty="0"/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://www.isotc211.org/protdoc/211n1531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GB" dirty="0"/>
          </a:p>
          <a:p>
            <a:pPr>
              <a:buNone/>
            </a:pPr>
            <a:endParaRPr lang="en-GB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JAG:  Members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295400"/>
            <a:ext cx="7543800" cy="5181600"/>
          </a:xfrm>
        </p:spPr>
        <p:txBody>
          <a:bodyPr>
            <a:normAutofit fontScale="850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         Secretariat </a:t>
            </a:r>
            <a:r>
              <a:rPr lang="en-US" b="1" dirty="0">
                <a:solidFill>
                  <a:schemeClr val="tx1"/>
                </a:solidFill>
              </a:rPr>
              <a:t>provided by </a:t>
            </a:r>
            <a:r>
              <a:rPr lang="en-US" b="1" dirty="0" smtClean="0">
                <a:solidFill>
                  <a:schemeClr val="tx1"/>
                </a:solidFill>
              </a:rPr>
              <a:t>OGC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        Meets 4 times a year </a:t>
            </a:r>
            <a:endParaRPr lang="en-US" b="1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         Co-chairman provided by OGC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         Co-chairman provided by ISO/TC 211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         All ISO/TC 211 Working Group Conveners, the chair of the Harmonized Model Maintenance Group (HMMG), and the chair of the Terminology Maintenance Group (TMG)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         All OGC Working Group Chairs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         Two ISO/TC 211 members appointed and approved by ISO/TC 211</a:t>
            </a:r>
          </a:p>
          <a:p>
            <a:pPr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         Two OGC members appointed and approved by the OGC</a:t>
            </a:r>
          </a:p>
          <a:p>
            <a:pPr algn="l">
              <a:buFont typeface="Arial" pitchFamily="34" charset="0"/>
              <a:buChar char="•"/>
            </a:pPr>
            <a:endParaRPr lang="en-US" b="1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JAG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dirty="0"/>
              <a:t> </a:t>
            </a:r>
            <a:endParaRPr lang="en-US" dirty="0"/>
          </a:p>
          <a:p>
            <a:pPr lvl="0"/>
            <a:r>
              <a:rPr lang="en-GB" dirty="0"/>
              <a:t>Facilitate the smooth running of the co-operative </a:t>
            </a:r>
            <a:r>
              <a:rPr lang="en-GB" dirty="0" smtClean="0"/>
              <a:t>agreement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GB" dirty="0"/>
              <a:t>Guarantee the flow of information between the two organizations </a:t>
            </a:r>
            <a:endParaRPr lang="en-GB" dirty="0" smtClean="0"/>
          </a:p>
          <a:p>
            <a:pPr lvl="0">
              <a:buNone/>
            </a:pPr>
            <a:endParaRPr lang="en-US" dirty="0"/>
          </a:p>
          <a:p>
            <a:pPr lvl="0"/>
            <a:r>
              <a:rPr lang="en-GB" dirty="0"/>
              <a:t>Identify issues and opportunities in the two work </a:t>
            </a:r>
            <a:r>
              <a:rPr lang="en-GB" dirty="0" smtClean="0"/>
              <a:t>programs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GB" dirty="0"/>
              <a:t>Recommend co-operative work on issues that come under the </a:t>
            </a:r>
            <a:r>
              <a:rPr lang="en-GB" dirty="0" smtClean="0"/>
              <a:t>agreement via Joint Working Teams</a:t>
            </a:r>
            <a:endParaRPr lang="en-GB" dirty="0"/>
          </a:p>
          <a:p>
            <a:pPr lvl="0">
              <a:buNone/>
            </a:pPr>
            <a:endParaRPr lang="en-US" dirty="0"/>
          </a:p>
          <a:p>
            <a:pPr lvl="0"/>
            <a:r>
              <a:rPr lang="en-GB" dirty="0"/>
              <a:t>Facilitate the exchange and participation of experts between the two </a:t>
            </a:r>
            <a:r>
              <a:rPr lang="en-GB" dirty="0" smtClean="0"/>
              <a:t>organizations</a:t>
            </a:r>
          </a:p>
          <a:p>
            <a:pPr lvl="0"/>
            <a:endParaRPr lang="en-GB" dirty="0"/>
          </a:p>
          <a:p>
            <a:pPr lvl="0"/>
            <a:r>
              <a:rPr lang="en-GB" dirty="0" smtClean="0"/>
              <a:t>Consensus or majority vote</a:t>
            </a:r>
            <a:endParaRPr lang="en-US" dirty="0"/>
          </a:p>
          <a:p>
            <a:pPr>
              <a:buNone/>
            </a:pPr>
            <a:r>
              <a:rPr lang="en-GB" dirty="0"/>
              <a:t> 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JAG </a:t>
            </a:r>
            <a:r>
              <a:rPr lang="en-US" u="sng" dirty="0" smtClean="0"/>
              <a:t>not </a:t>
            </a:r>
            <a:r>
              <a:rPr lang="en-US" dirty="0" smtClean="0"/>
              <a:t>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Dispose comments arising on the technical work of either </a:t>
            </a:r>
            <a:r>
              <a:rPr lang="en-GB" dirty="0" smtClean="0"/>
              <a:t>party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GB" dirty="0"/>
              <a:t>Determine any technical </a:t>
            </a:r>
            <a:r>
              <a:rPr lang="en-GB" dirty="0" smtClean="0"/>
              <a:t>result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GB" dirty="0"/>
              <a:t>Overrule management decisions taken by OGC and ISO/TC 211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Buckets of 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Coordinates work between OGC and TC211</a:t>
            </a:r>
          </a:p>
          <a:p>
            <a:pPr lvl="1"/>
            <a:r>
              <a:rPr lang="en-US" dirty="0" smtClean="0"/>
              <a:t>Technical</a:t>
            </a:r>
          </a:p>
          <a:p>
            <a:pPr lvl="2"/>
            <a:r>
              <a:rPr lang="en-US" dirty="0" smtClean="0"/>
              <a:t>Joint change application (between CEN 287 too)</a:t>
            </a:r>
          </a:p>
          <a:p>
            <a:pPr lvl="2"/>
            <a:r>
              <a:rPr lang="en-US" dirty="0" smtClean="0"/>
              <a:t>Co-maintenance of Reference XML Schemas</a:t>
            </a:r>
          </a:p>
          <a:p>
            <a:pPr lvl="2"/>
            <a:r>
              <a:rPr lang="en-US" dirty="0" smtClean="0"/>
              <a:t>Common standards such as  OGC WMS – ISO (TC211) 19128:2005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Business</a:t>
            </a:r>
          </a:p>
          <a:p>
            <a:pPr lvl="2"/>
            <a:r>
              <a:rPr lang="en-GB" dirty="0"/>
              <a:t>OGC holds Class A Liaison status with ISO/TC 211 and ISO/TC 211 is similarly recognized in OGC with an ex-officio membership on the Planning Committee</a:t>
            </a:r>
            <a:r>
              <a:rPr lang="en-GB" dirty="0" smtClean="0"/>
              <a:t>.</a:t>
            </a:r>
            <a:endParaRPr lang="en-US" dirty="0" smtClean="0"/>
          </a:p>
          <a:p>
            <a:pPr lvl="2"/>
            <a:r>
              <a:rPr lang="en-US" dirty="0" smtClean="0"/>
              <a:t>Any IP issues</a:t>
            </a:r>
          </a:p>
          <a:p>
            <a:pPr lvl="2"/>
            <a:r>
              <a:rPr lang="en-US" dirty="0" smtClean="0"/>
              <a:t>Coordination of meeting dates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of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JAG may propose formation of Joint Working Teams (JWT) to work on individual items of interest</a:t>
            </a:r>
            <a:r>
              <a:rPr lang="en-GB" dirty="0" smtClean="0"/>
              <a:t>.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  </a:t>
            </a:r>
            <a:r>
              <a:rPr lang="en-GB" dirty="0"/>
              <a:t>These </a:t>
            </a:r>
            <a:r>
              <a:rPr lang="en-GB" dirty="0"/>
              <a:t>JWTs</a:t>
            </a:r>
            <a:r>
              <a:rPr lang="en-GB" dirty="0"/>
              <a:t> can meet in conjunction with the ISO/TC 211 </a:t>
            </a:r>
            <a:r>
              <a:rPr lang="en-GB" dirty="0"/>
              <a:t>plenaries</a:t>
            </a:r>
            <a:r>
              <a:rPr lang="en-GB" dirty="0"/>
              <a:t> and OGC meetings or independently to perform their work. 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Joint Working Teams operate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ISO/TC 211 the JWT is analogous to the Project Team and will be initiated by a NWIP where experts are nominated by ISO/TC 211 members, including OGC. </a:t>
            </a:r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/>
              <a:t>In OGC the JWT is analogous to a Revision Working Group for approved OGC ® Specifications and the appropriate IP Project or Working Group for all other documents.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JAG is reactivating</a:t>
            </a:r>
          </a:p>
          <a:p>
            <a:r>
              <a:rPr lang="en-US" dirty="0" smtClean="0"/>
              <a:t>Looking at key coordination issues</a:t>
            </a:r>
          </a:p>
          <a:p>
            <a:r>
              <a:rPr lang="en-US" dirty="0" smtClean="0"/>
              <a:t>Looking at possible closer relationship</a:t>
            </a:r>
          </a:p>
          <a:p>
            <a:r>
              <a:rPr lang="en-US" dirty="0" smtClean="0"/>
              <a:t>Helps GI community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283</Words>
  <Application>Microsoft Office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Joint Advisory Group between ISO TC211 and OGC  (aka JAG)</vt:lpstr>
      <vt:lpstr>Slide 2</vt:lpstr>
      <vt:lpstr>JAG:  Members </vt:lpstr>
      <vt:lpstr>What does JAG do?</vt:lpstr>
      <vt:lpstr>What does JAG not do?</vt:lpstr>
      <vt:lpstr>2 Buckets of work:</vt:lpstr>
      <vt:lpstr>Method of Work</vt:lpstr>
      <vt:lpstr>How Joint Working Teams operate</vt:lpstr>
      <vt:lpstr>Summary</vt:lpstr>
    </vt:vector>
  </TitlesOfParts>
  <Company>ESRI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JAG:  Members </dc:title>
  <dc:creator>jean862</dc:creator>
  <cp:lastModifiedBy>jean862</cp:lastModifiedBy>
  <cp:revision>7</cp:revision>
  <dcterms:created xsi:type="dcterms:W3CDTF">2012-09-24T21:29:13Z</dcterms:created>
  <dcterms:modified xsi:type="dcterms:W3CDTF">2012-09-24T22:15:28Z</dcterms:modified>
</cp:coreProperties>
</file>