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1" r:id="rId2"/>
    <p:sldMasterId id="2147483702" r:id="rId3"/>
    <p:sldMasterId id="2147483728" r:id="rId4"/>
  </p:sldMasterIdLst>
  <p:notesMasterIdLst>
    <p:notesMasterId r:id="rId8"/>
  </p:notesMasterIdLst>
  <p:handoutMasterIdLst>
    <p:handoutMasterId r:id="rId9"/>
  </p:handoutMasterIdLst>
  <p:sldIdLst>
    <p:sldId id="1148" r:id="rId5"/>
    <p:sldId id="1112" r:id="rId6"/>
    <p:sldId id="1149" r:id="rId7"/>
  </p:sldIdLst>
  <p:sldSz cx="9144000" cy="6858000" type="screen4x3"/>
  <p:notesSz cx="6858000" cy="91995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4" autoAdjust="0"/>
    <p:restoredTop sz="94993" autoAdjust="0"/>
  </p:normalViewPr>
  <p:slideViewPr>
    <p:cSldViewPr snapToGrid="0" snapToObjects="1">
      <p:cViewPr varScale="1">
        <p:scale>
          <a:sx n="127" d="100"/>
          <a:sy n="127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3168" y="-86"/>
      </p:cViewPr>
      <p:guideLst>
        <p:guide orient="horz" pos="289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77F53-C949-4FCC-987B-DF806D920BB6}" type="datetimeFigureOut">
              <a:rPr lang="en-CA" smtClean="0"/>
              <a:t>24/09/2012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78683-E62C-45A3-8AA2-3399CB5C505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0968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306B6-D344-8845-931A-956CEB81C001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690563"/>
            <a:ext cx="4597400" cy="3449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69793"/>
            <a:ext cx="5486400" cy="4139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B9742-BBBB-6041-94F6-25C8FB048A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281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OGC is promoting the use of interoperable geoprocessing throughout the Information Technology market place, represented by members working across</a:t>
            </a:r>
            <a:r>
              <a:rPr lang="en-US" baseline="0" dirty="0" smtClean="0"/>
              <a:t> communities of interest</a:t>
            </a:r>
            <a:r>
              <a:rPr lang="en-US" dirty="0" smtClean="0"/>
              <a:t>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Synchronising geoprocessing technology with commercial Information Technology standards, as well as Government policy and other activities.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B9742-BBBB-6041-94F6-25C8FB048AE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7467600" y="214313"/>
            <a:ext cx="1346200" cy="215900"/>
          </a:xfrm>
          <a:prstGeom prst="rect">
            <a:avLst/>
          </a:prstGeom>
          <a:noFill/>
          <a:ln w="9525">
            <a:noFill/>
            <a:miter lim="800000"/>
            <a:headEnd type="none" w="med" len="lg"/>
            <a:tailEnd/>
          </a:ln>
          <a:effectLst/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>
                <a:solidFill>
                  <a:srgbClr val="FFFFFF"/>
                </a:solidFill>
                <a:ea typeface="Arial" pitchFamily="-106" charset="0"/>
                <a:cs typeface="Arial" pitchFamily="-106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whitelogo_OGC2-01-01.png"/>
          <p:cNvPicPr>
            <a:picLocks noChangeAspect="1"/>
          </p:cNvPicPr>
          <p:nvPr userDrawn="1"/>
        </p:nvPicPr>
        <p:blipFill>
          <a:blip r:embed="rId3"/>
          <a:srcRect t="26393" b="14664"/>
          <a:stretch>
            <a:fillRect/>
          </a:stretch>
        </p:blipFill>
        <p:spPr bwMode="auto">
          <a:xfrm>
            <a:off x="7024688" y="69850"/>
            <a:ext cx="2119312" cy="84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 userDrawn="1"/>
        </p:nvSpPr>
        <p:spPr>
          <a:xfrm>
            <a:off x="8610600" y="50800"/>
            <a:ext cx="279400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>
                <a:solidFill>
                  <a:srgbClr val="FFFFFF"/>
                </a:solidFill>
                <a:latin typeface="CG Times" charset="0"/>
                <a:ea typeface="Arial" pitchFamily="-106" charset="0"/>
                <a:cs typeface="Arial" pitchFamily="-106" charset="0"/>
              </a:rPr>
              <a:t>®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2667000"/>
            <a:ext cx="7772400" cy="114300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1148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009900" y="6248400"/>
            <a:ext cx="3276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r>
              <a:rPr lang="en-US" dirty="0" smtClean="0"/>
              <a:t>© 2012 Open Geospatial Consortium</a:t>
            </a:r>
          </a:p>
          <a:p>
            <a:pPr>
              <a:defRPr/>
            </a:pPr>
            <a:r>
              <a:rPr lang="en-US" dirty="0" smtClean="0"/>
              <a:t>http://www.opengeospatial.org.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2971800" y="6400800"/>
            <a:ext cx="32004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© 2012, Open Geospatial Consortium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705850" y="6591297"/>
            <a:ext cx="4191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08C03-118D-48DC-921D-1790963DC8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815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125" y="776288"/>
            <a:ext cx="845502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36525"/>
            <a:ext cx="8683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1279525"/>
            <a:ext cx="8458200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>
                <a:solidFill>
                  <a:srgbClr val="092E5C"/>
                </a:solidFill>
                <a:latin typeface="Arial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© 2012 Open Geospatial Consortium</a:t>
            </a:r>
            <a:endParaRPr lang="en-US" dirty="0"/>
          </a:p>
        </p:txBody>
      </p:sp>
      <p:sp>
        <p:nvSpPr>
          <p:cNvPr id="462853" name="Text Box 5"/>
          <p:cNvSpPr txBox="1">
            <a:spLocks noChangeArrowheads="1"/>
          </p:cNvSpPr>
          <p:nvPr/>
        </p:nvSpPr>
        <p:spPr bwMode="auto">
          <a:xfrm>
            <a:off x="-1539875" y="305911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" charset="0"/>
              <a:cs typeface="Arial" charset="0"/>
            </a:endParaRPr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61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C8C8551-9A4E-1347-BCB9-86FAE09B2AF3}" type="slidenum">
              <a:rPr lang="en-US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462864" name="Text Box 16"/>
          <p:cNvSpPr txBox="1">
            <a:spLocks noChangeArrowheads="1"/>
          </p:cNvSpPr>
          <p:nvPr/>
        </p:nvSpPr>
        <p:spPr bwMode="auto">
          <a:xfrm>
            <a:off x="333375" y="6219825"/>
            <a:ext cx="11572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b="1">
                <a:solidFill>
                  <a:srgbClr val="092E5C"/>
                </a:solidFill>
                <a:latin typeface="Times New Roman" charset="0"/>
                <a:ea typeface="Arial" charset="0"/>
                <a:cs typeface="Arial" charset="0"/>
              </a:rPr>
              <a:t>OGC</a:t>
            </a:r>
          </a:p>
        </p:txBody>
      </p:sp>
      <p:sp>
        <p:nvSpPr>
          <p:cNvPr id="462868" name="Text Box 20"/>
          <p:cNvSpPr txBox="1">
            <a:spLocks noChangeArrowheads="1"/>
          </p:cNvSpPr>
          <p:nvPr/>
        </p:nvSpPr>
        <p:spPr bwMode="auto">
          <a:xfrm>
            <a:off x="1498600" y="6270625"/>
            <a:ext cx="93663" cy="244475"/>
          </a:xfrm>
          <a:prstGeom prst="rect">
            <a:avLst/>
          </a:prstGeom>
          <a:noFill/>
          <a:ln w="9525">
            <a:noFill/>
            <a:miter lim="800000"/>
            <a:headEnd type="none" w="med" len="lg"/>
            <a:tailEnd/>
          </a:ln>
          <a:effectLst/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>
                <a:solidFill>
                  <a:srgbClr val="092E5C"/>
                </a:solidFill>
                <a:ea typeface="Arial" pitchFamily="-106" charset="0"/>
                <a:cs typeface="Arial" pitchFamily="-106" charset="0"/>
              </a:rPr>
              <a:t>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888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569913" indent="-22225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ＭＳ Ｐゴシック" pitchFamily="-106" charset="-128"/>
        </a:defRPr>
      </a:lvl2pPr>
      <a:lvl3pPr marL="912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ＭＳ Ｐゴシック" pitchFamily="-106" charset="-128"/>
        </a:defRPr>
      </a:lvl3pPr>
      <a:lvl4pPr marL="12557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ＭＳ Ｐゴシック" pitchFamily="-106" charset="-128"/>
        </a:defRPr>
      </a:lvl4pPr>
      <a:lvl5pPr marL="15986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ＭＳ Ｐゴシック" pitchFamily="-106" charset="-128"/>
        </a:defRPr>
      </a:lvl5pPr>
      <a:lvl6pPr marL="2055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284163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 rot="5400000">
            <a:off x="105212" y="350660"/>
            <a:ext cx="381000" cy="152400"/>
          </a:xfrm>
          <a:prstGeom prst="chevron">
            <a:avLst/>
          </a:prstGeom>
          <a:noFill/>
          <a:ln w="57150">
            <a:solidFill>
              <a:schemeClr val="tx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8" name="Rectangle 42"/>
          <p:cNvSpPr>
            <a:spLocks noChangeArrowheads="1"/>
          </p:cNvSpPr>
          <p:nvPr/>
        </p:nvSpPr>
        <p:spPr bwMode="auto">
          <a:xfrm>
            <a:off x="0" y="6618288"/>
            <a:ext cx="9144000" cy="239712"/>
          </a:xfrm>
          <a:prstGeom prst="rect">
            <a:avLst/>
          </a:prstGeom>
          <a:solidFill>
            <a:srgbClr val="009F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>
              <a:solidFill>
                <a:srgbClr val="000000"/>
              </a:solidFill>
              <a:ea typeface="新細明體" pitchFamily="18" charset="-120"/>
            </a:endParaRPr>
          </a:p>
        </p:txBody>
      </p:sp>
      <p:sp>
        <p:nvSpPr>
          <p:cNvPr id="1027" name="Rectangle 43"/>
          <p:cNvSpPr>
            <a:spLocks noGrp="1" noChangeArrowheads="1"/>
          </p:cNvSpPr>
          <p:nvPr>
            <p:ph type="title"/>
          </p:nvPr>
        </p:nvSpPr>
        <p:spPr bwMode="auto">
          <a:xfrm>
            <a:off x="450850" y="0"/>
            <a:ext cx="83693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8" name="Rectangle 4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39863"/>
            <a:ext cx="8364538" cy="475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  <a:endParaRPr lang="en-US" altLang="zh-TW"/>
          </a:p>
          <a:p>
            <a:pPr lvl="1"/>
            <a:r>
              <a:rPr lang="zh-TW" altLang="en-US"/>
              <a:t>第二層</a:t>
            </a:r>
            <a:endParaRPr lang="en-US" altLang="zh-TW"/>
          </a:p>
          <a:p>
            <a:pPr lvl="2"/>
            <a:r>
              <a:rPr lang="zh-TW" altLang="en-US"/>
              <a:t>第三層</a:t>
            </a:r>
            <a:endParaRPr lang="en-US" altLang="zh-TW"/>
          </a:p>
          <a:p>
            <a:pPr lvl="3"/>
            <a:r>
              <a:rPr lang="zh-TW" altLang="en-US"/>
              <a:t>第四層</a:t>
            </a:r>
            <a:endParaRPr lang="en-US" altLang="zh-TW"/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29741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8225" y="6619875"/>
            <a:ext cx="18002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bg1"/>
                </a:solidFill>
                <a:ea typeface="微軟正黑體" pitchFamily="34" charset="-12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FFFFFF"/>
              </a:solidFill>
            </a:endParaRPr>
          </a:p>
        </p:txBody>
      </p:sp>
      <p:sp>
        <p:nvSpPr>
          <p:cNvPr id="29742" name="Rectangle 4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391275"/>
            <a:ext cx="6096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ea typeface="微軟正黑體" pitchFamily="34" charset="-12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29744" name="Text Box 48"/>
          <p:cNvSpPr txBox="1">
            <a:spLocks noChangeArrowheads="1"/>
          </p:cNvSpPr>
          <p:nvPr/>
        </p:nvSpPr>
        <p:spPr bwMode="auto">
          <a:xfrm>
            <a:off x="0" y="6646863"/>
            <a:ext cx="22796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TW" sz="900">
                <a:solidFill>
                  <a:srgbClr val="FFFFFF"/>
                </a:solidFill>
                <a:ea typeface="微軟正黑體" pitchFamily="34" charset="-120"/>
              </a:rPr>
              <a:t>Copyright 2009 ITRI </a:t>
            </a:r>
            <a:r>
              <a:rPr kumimoji="1" lang="zh-TW" altLang="en-US" sz="900">
                <a:solidFill>
                  <a:srgbClr val="FFFFFF"/>
                </a:solidFill>
                <a:ea typeface="微軟正黑體" pitchFamily="34" charset="-120"/>
              </a:rPr>
              <a:t>工業技術研究院</a:t>
            </a:r>
            <a:endParaRPr kumimoji="1" lang="en-US" altLang="zh-TW" sz="900">
              <a:solidFill>
                <a:srgbClr val="FFFFFF"/>
              </a:solidFill>
              <a:ea typeface="微軟正黑體" pitchFamily="34" charset="-120"/>
            </a:endParaRPr>
          </a:p>
        </p:txBody>
      </p:sp>
      <p:pic>
        <p:nvPicPr>
          <p:cNvPr id="1032" name="Picture 49" descr="itri_CEL_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2250" y="6278563"/>
            <a:ext cx="125412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49" name="Rectangle 53"/>
          <p:cNvSpPr>
            <a:spLocks noChangeArrowheads="1"/>
          </p:cNvSpPr>
          <p:nvPr/>
        </p:nvSpPr>
        <p:spPr bwMode="auto">
          <a:xfrm>
            <a:off x="8572500" y="6619875"/>
            <a:ext cx="5715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defTabSz="914400" fontAlgn="ctr">
              <a:spcBef>
                <a:spcPct val="0"/>
              </a:spcBef>
              <a:spcAft>
                <a:spcPct val="0"/>
              </a:spcAft>
              <a:defRPr/>
            </a:pPr>
            <a:fld id="{09826BDE-E7BD-6E41-96EA-181C6868DDA2}" type="slidenum">
              <a:rPr kumimoji="1" lang="en-US" altLang="zh-TW" sz="1200">
                <a:solidFill>
                  <a:srgbClr val="FFFFFF"/>
                </a:solidFill>
                <a:ea typeface="微軟正黑體" pitchFamily="34" charset="-120"/>
              </a:rPr>
              <a:pPr algn="r" defTabSz="914400" fontAlgn="ctr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 sz="1200">
              <a:solidFill>
                <a:srgbClr val="FFFFFF"/>
              </a:solidFill>
              <a:ea typeface="微軟正黑體" pitchFamily="3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8" name="Rectangle 42"/>
          <p:cNvSpPr>
            <a:spLocks noChangeArrowheads="1"/>
          </p:cNvSpPr>
          <p:nvPr/>
        </p:nvSpPr>
        <p:spPr bwMode="auto">
          <a:xfrm>
            <a:off x="0" y="6618288"/>
            <a:ext cx="9144000" cy="239712"/>
          </a:xfrm>
          <a:prstGeom prst="rect">
            <a:avLst/>
          </a:prstGeom>
          <a:solidFill>
            <a:srgbClr val="009F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>
              <a:solidFill>
                <a:srgbClr val="000000"/>
              </a:solidFill>
              <a:ea typeface="新細明體" pitchFamily="18" charset="-120"/>
            </a:endParaRPr>
          </a:p>
        </p:txBody>
      </p:sp>
      <p:sp>
        <p:nvSpPr>
          <p:cNvPr id="1027" name="Rectangle 43"/>
          <p:cNvSpPr>
            <a:spLocks noGrp="1" noChangeArrowheads="1"/>
          </p:cNvSpPr>
          <p:nvPr>
            <p:ph type="title"/>
          </p:nvPr>
        </p:nvSpPr>
        <p:spPr bwMode="auto">
          <a:xfrm>
            <a:off x="450850" y="0"/>
            <a:ext cx="83693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8" name="Rectangle 4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39863"/>
            <a:ext cx="8364538" cy="475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  <a:endParaRPr lang="en-US" altLang="zh-TW"/>
          </a:p>
          <a:p>
            <a:pPr lvl="1"/>
            <a:r>
              <a:rPr lang="zh-TW" altLang="en-US"/>
              <a:t>第二層</a:t>
            </a:r>
            <a:endParaRPr lang="en-US" altLang="zh-TW"/>
          </a:p>
          <a:p>
            <a:pPr lvl="2"/>
            <a:r>
              <a:rPr lang="zh-TW" altLang="en-US"/>
              <a:t>第三層</a:t>
            </a:r>
            <a:endParaRPr lang="en-US" altLang="zh-TW"/>
          </a:p>
          <a:p>
            <a:pPr lvl="3"/>
            <a:r>
              <a:rPr lang="zh-TW" altLang="en-US"/>
              <a:t>第四層</a:t>
            </a:r>
            <a:endParaRPr lang="en-US" altLang="zh-TW"/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29741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8225" y="6619875"/>
            <a:ext cx="18002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bg1"/>
                </a:solidFill>
                <a:ea typeface="微軟正黑體" pitchFamily="34" charset="-12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FFFFFF"/>
              </a:solidFill>
            </a:endParaRPr>
          </a:p>
        </p:txBody>
      </p:sp>
      <p:sp>
        <p:nvSpPr>
          <p:cNvPr id="29742" name="Rectangle 4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391275"/>
            <a:ext cx="6096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400">
                <a:ea typeface="微軟正黑體" pitchFamily="34" charset="-12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</a:endParaRPr>
          </a:p>
        </p:txBody>
      </p:sp>
      <p:sp>
        <p:nvSpPr>
          <p:cNvPr id="29744" name="Text Box 48"/>
          <p:cNvSpPr txBox="1">
            <a:spLocks noChangeArrowheads="1"/>
          </p:cNvSpPr>
          <p:nvPr/>
        </p:nvSpPr>
        <p:spPr bwMode="auto">
          <a:xfrm>
            <a:off x="0" y="6646863"/>
            <a:ext cx="22796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TW" sz="900">
                <a:solidFill>
                  <a:srgbClr val="FFFFFF"/>
                </a:solidFill>
                <a:ea typeface="微軟正黑體" pitchFamily="34" charset="-120"/>
              </a:rPr>
              <a:t>Copyright 2009 ITRI </a:t>
            </a:r>
            <a:r>
              <a:rPr kumimoji="1" lang="zh-TW" altLang="en-US" sz="900">
                <a:solidFill>
                  <a:srgbClr val="FFFFFF"/>
                </a:solidFill>
                <a:ea typeface="微軟正黑體" pitchFamily="34" charset="-120"/>
              </a:rPr>
              <a:t>工業技術研究院</a:t>
            </a:r>
            <a:endParaRPr kumimoji="1" lang="en-US" altLang="zh-TW" sz="900">
              <a:solidFill>
                <a:srgbClr val="FFFFFF"/>
              </a:solidFill>
              <a:ea typeface="微軟正黑體" pitchFamily="34" charset="-120"/>
            </a:endParaRPr>
          </a:p>
        </p:txBody>
      </p:sp>
      <p:pic>
        <p:nvPicPr>
          <p:cNvPr id="1032" name="Picture 49" descr="itri_CEL_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2250" y="6278563"/>
            <a:ext cx="125412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49" name="Rectangle 53"/>
          <p:cNvSpPr>
            <a:spLocks noChangeArrowheads="1"/>
          </p:cNvSpPr>
          <p:nvPr/>
        </p:nvSpPr>
        <p:spPr bwMode="auto">
          <a:xfrm>
            <a:off x="8572500" y="6619875"/>
            <a:ext cx="5715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defTabSz="914400" fontAlgn="ctr">
              <a:spcBef>
                <a:spcPct val="0"/>
              </a:spcBef>
              <a:spcAft>
                <a:spcPct val="0"/>
              </a:spcAft>
              <a:defRPr/>
            </a:pPr>
            <a:fld id="{09826BDE-E7BD-6E41-96EA-181C6868DDA2}" type="slidenum">
              <a:rPr kumimoji="1" lang="en-US" altLang="zh-TW" sz="1200">
                <a:solidFill>
                  <a:srgbClr val="FFFFFF"/>
                </a:solidFill>
                <a:ea typeface="微軟正黑體" pitchFamily="34" charset="-120"/>
              </a:rPr>
              <a:pPr algn="r" defTabSz="914400" fontAlgn="ctr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 sz="1200">
              <a:solidFill>
                <a:srgbClr val="FFFFFF"/>
              </a:solidFill>
              <a:ea typeface="微軟正黑體" pitchFamily="34" charset="-12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pitchFamily="-107" charset="0"/>
          <a:ea typeface="標楷體" pitchFamily="65" charset="-120"/>
          <a:cs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7091" y="1006474"/>
            <a:ext cx="6844733" cy="1489976"/>
          </a:xfrm>
        </p:spPr>
        <p:txBody>
          <a:bodyPr/>
          <a:lstStyle/>
          <a:p>
            <a:pPr>
              <a:defRPr/>
            </a:pPr>
            <a:r>
              <a:rPr lang="en-US" sz="2600" b="1" dirty="0" smtClean="0"/>
              <a:t>The North American Standards Exposition: Results</a:t>
            </a:r>
            <a:endParaRPr lang="en-GB" sz="2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838" y="2296336"/>
            <a:ext cx="3577779" cy="418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84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List of Exhibitors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Open Geospatial Consortium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908C03-118D-48DC-921D-1790963DC87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CA" dirty="0"/>
              <a:t>BAE Systems</a:t>
            </a:r>
          </a:p>
          <a:p>
            <a:pPr algn="ctr"/>
            <a:r>
              <a:rPr lang="en-CA" dirty="0" err="1"/>
              <a:t>Compusult</a:t>
            </a:r>
            <a:endParaRPr lang="en-CA" dirty="0"/>
          </a:p>
          <a:p>
            <a:pPr algn="ctr"/>
            <a:r>
              <a:rPr lang="en-CA" dirty="0" err="1" smtClean="0"/>
              <a:t>DigitalGlobe</a:t>
            </a:r>
            <a:endParaRPr lang="en-CA" dirty="0"/>
          </a:p>
          <a:p>
            <a:pPr algn="ctr"/>
            <a:r>
              <a:rPr lang="en-CA" dirty="0" err="1"/>
              <a:t>Envitia</a:t>
            </a:r>
            <a:endParaRPr lang="en-CA" dirty="0"/>
          </a:p>
          <a:p>
            <a:pPr algn="ctr"/>
            <a:r>
              <a:rPr lang="en-CA" dirty="0"/>
              <a:t>ESRI</a:t>
            </a:r>
          </a:p>
          <a:p>
            <a:pPr algn="ctr"/>
            <a:r>
              <a:rPr lang="en-CA" dirty="0" err="1"/>
              <a:t>E</a:t>
            </a:r>
            <a:r>
              <a:rPr lang="en-CA" dirty="0" err="1" smtClean="0"/>
              <a:t>xactEarth</a:t>
            </a:r>
            <a:r>
              <a:rPr lang="en-CA" dirty="0" smtClean="0"/>
              <a:t> </a:t>
            </a:r>
            <a:r>
              <a:rPr lang="en-CA" dirty="0"/>
              <a:t>Ltd.</a:t>
            </a:r>
          </a:p>
          <a:p>
            <a:pPr algn="ctr"/>
            <a:r>
              <a:rPr lang="en-CA" dirty="0" err="1" smtClean="0"/>
              <a:t>GeoEye</a:t>
            </a:r>
            <a:endParaRPr lang="en-CA" dirty="0"/>
          </a:p>
          <a:p>
            <a:pPr algn="ctr"/>
            <a:r>
              <a:rPr lang="en-CA" dirty="0"/>
              <a:t>George Mason University</a:t>
            </a:r>
          </a:p>
          <a:p>
            <a:pPr algn="ctr"/>
            <a:r>
              <a:rPr lang="en-CA" dirty="0"/>
              <a:t>Intergraph</a:t>
            </a:r>
          </a:p>
          <a:p>
            <a:pPr algn="ctr"/>
            <a:r>
              <a:rPr lang="en-CA" dirty="0"/>
              <a:t>Lockheed Martin</a:t>
            </a:r>
          </a:p>
          <a:p>
            <a:pPr algn="ctr"/>
            <a:r>
              <a:rPr lang="en-CA" dirty="0" err="1"/>
              <a:t>Luciad</a:t>
            </a:r>
            <a:endParaRPr lang="en-CA" dirty="0"/>
          </a:p>
          <a:p>
            <a:pPr algn="ctr"/>
            <a:r>
              <a:rPr lang="en-CA" dirty="0" err="1" smtClean="0"/>
              <a:t>OpenGEO</a:t>
            </a:r>
            <a:endParaRPr lang="en-CA" dirty="0"/>
          </a:p>
          <a:p>
            <a:pPr algn="ctr"/>
            <a:r>
              <a:rPr lang="en-CA" dirty="0" smtClean="0"/>
              <a:t>PIXIA</a:t>
            </a:r>
            <a:endParaRPr lang="en-CA" dirty="0"/>
          </a:p>
          <a:p>
            <a:pPr algn="ctr"/>
            <a:r>
              <a:rPr lang="en-CA" dirty="0"/>
              <a:t>Terra Pixel</a:t>
            </a:r>
          </a:p>
          <a:p>
            <a:pPr algn="ctr"/>
            <a:r>
              <a:rPr lang="en-CA" dirty="0"/>
              <a:t>The Carbon Project</a:t>
            </a:r>
          </a:p>
          <a:p>
            <a:pPr algn="ctr"/>
            <a:r>
              <a:rPr lang="en-CA" dirty="0"/>
              <a:t>T</a:t>
            </a:r>
            <a:r>
              <a:rPr lang="en-CA" dirty="0" smtClean="0"/>
              <a:t>he </a:t>
            </a:r>
            <a:r>
              <a:rPr lang="en-CA" dirty="0"/>
              <a:t>PYXIS innovation</a:t>
            </a:r>
          </a:p>
        </p:txBody>
      </p:sp>
    </p:spTree>
    <p:extLst>
      <p:ext uri="{BB962C8B-B14F-4D97-AF65-F5344CB8AC3E}">
        <p14:creationId xmlns:p14="http://schemas.microsoft.com/office/powerpoint/2010/main" val="161459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Results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2012, Open Geospatial Consortium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908C03-118D-48DC-921D-1790963DC87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9010" y="1448554"/>
            <a:ext cx="80937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u="sng" dirty="0" smtClean="0"/>
              <a:t>Participants</a:t>
            </a:r>
          </a:p>
          <a:p>
            <a:endParaRPr lang="en-CA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CA" dirty="0" smtClean="0"/>
              <a:t>210  individuals registered for the event, 152 attended (72%, a great turnout)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CA" dirty="0" smtClean="0"/>
              <a:t>Approximately 108 agencies and organizations were represented</a:t>
            </a:r>
          </a:p>
          <a:p>
            <a:pPr marL="342900" indent="-342900">
              <a:buAutoNum type="arabicPlain" startAt="210"/>
            </a:pPr>
            <a:endParaRPr lang="en-CA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79011" y="3261376"/>
            <a:ext cx="80937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u="sng" dirty="0" smtClean="0"/>
              <a:t>Outcome</a:t>
            </a:r>
          </a:p>
          <a:p>
            <a:endParaRPr lang="en-CA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CA" dirty="0" smtClean="0"/>
              <a:t>Packed  and vibrant event, at one point there were over 100 individuals  actively interacting with the exhibitors; excellent traffic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CA" dirty="0" smtClean="0"/>
              <a:t>Post event feedback from the exhibitors was overwhelmingly positive</a:t>
            </a:r>
          </a:p>
          <a:p>
            <a:pPr marL="342900" indent="-342900">
              <a:buAutoNum type="arabicPlain" startAt="210"/>
            </a:pPr>
            <a:endParaRPr lang="en-CA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79011" y="4895847"/>
            <a:ext cx="82363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u="sng" dirty="0" smtClean="0"/>
              <a:t>Conclusion:</a:t>
            </a:r>
            <a:r>
              <a:rPr lang="en-CA" dirty="0" smtClean="0"/>
              <a:t>  </a:t>
            </a:r>
          </a:p>
          <a:p>
            <a:r>
              <a:rPr lang="en-CA" dirty="0"/>
              <a:t>	</a:t>
            </a:r>
            <a:endParaRPr lang="en-CA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CA" dirty="0"/>
              <a:t>	</a:t>
            </a:r>
            <a:r>
              <a:rPr lang="en-CA" dirty="0" smtClean="0"/>
              <a:t>Schedule as an annual event</a:t>
            </a:r>
          </a:p>
          <a:p>
            <a:endParaRPr lang="en-CA" dirty="0" smtClean="0"/>
          </a:p>
          <a:p>
            <a:pPr marL="342900" indent="-342900">
              <a:buAutoNum type="arabicPlain" startAt="210"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84244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GC_PowerPoint_Template">
  <a:themeElements>
    <a:clrScheme name="">
      <a:dk1>
        <a:srgbClr val="000000"/>
      </a:dk1>
      <a:lt1>
        <a:srgbClr val="FFFFCC"/>
      </a:lt1>
      <a:dk2>
        <a:srgbClr val="092E5C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969696"/>
          </a:solidFill>
          <a:prstDash val="solid"/>
          <a:round/>
          <a:headEnd type="stealth" w="med" len="lg"/>
          <a:tailEnd type="none" w="med" len="med"/>
        </a:ln>
        <a:effectLst/>
      </a:spPr>
      <a:bodyPr vert="horz" wrap="none" lIns="0" tIns="45720" rIns="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G 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969696"/>
          </a:solidFill>
          <a:prstDash val="solid"/>
          <a:round/>
          <a:headEnd type="stealth" w="med" len="lg"/>
          <a:tailEnd type="none" w="med" len="med"/>
        </a:ln>
        <a:effectLst/>
      </a:spPr>
      <a:bodyPr vert="horz" wrap="none" lIns="0" tIns="45720" rIns="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G Times" charset="0"/>
          </a:defRPr>
        </a:defPPr>
      </a:lstStyle>
    </a:ln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oposal for Unique Establishment I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簡報內頁">
  <a:themeElements>
    <a:clrScheme name="簡報內頁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簡報內頁">
      <a:majorFont>
        <a:latin typeface="Arial"/>
        <a:ea typeface="標楷體"/>
        <a:cs typeface="標楷體"/>
      </a:majorFont>
      <a:minorFont>
        <a:latin typeface="Arial"/>
        <a:ea typeface="標楷體"/>
        <a:cs typeface="標楷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新細明體" pitchFamily="-107" charset="-120"/>
            <a:cs typeface="新細明體" pitchFamily="-107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新細明體" pitchFamily="-107" charset="-120"/>
            <a:cs typeface="新細明體" pitchFamily="-107" charset="-120"/>
          </a:defRPr>
        </a:defPPr>
      </a:lstStyle>
    </a:lnDef>
  </a:objectDefaults>
  <a:extraClrSchemeLst>
    <a:extraClrScheme>
      <a:clrScheme name="簡報內頁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簡報內頁">
  <a:themeElements>
    <a:clrScheme name="簡報內頁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簡報內頁">
      <a:majorFont>
        <a:latin typeface="Arial"/>
        <a:ea typeface="標楷體"/>
        <a:cs typeface="標楷體"/>
      </a:majorFont>
      <a:minorFont>
        <a:latin typeface="Arial"/>
        <a:ea typeface="標楷體"/>
        <a:cs typeface="標楷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新細明體" pitchFamily="-107" charset="-120"/>
            <a:cs typeface="新細明體" pitchFamily="-107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7" charset="0"/>
            <a:ea typeface="新細明體" pitchFamily="-107" charset="-120"/>
            <a:cs typeface="新細明體" pitchFamily="-107" charset="-120"/>
          </a:defRPr>
        </a:defPPr>
      </a:lstStyle>
    </a:lnDef>
  </a:objectDefaults>
  <a:extraClrSchemeLst>
    <a:extraClrScheme>
      <a:clrScheme name="簡報內頁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簡報內頁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簡報內頁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25191</TotalTime>
  <Words>152</Words>
  <Application>Microsoft Office PowerPoint</Application>
  <PresentationFormat>On-screen Show (4:3)</PresentationFormat>
  <Paragraphs>38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OGC_PowerPoint_Template</vt:lpstr>
      <vt:lpstr>Proposal for Unique Establishment ID</vt:lpstr>
      <vt:lpstr>簡報內頁</vt:lpstr>
      <vt:lpstr>1_簡報內頁</vt:lpstr>
      <vt:lpstr>The North American Standards Exposition: Results</vt:lpstr>
      <vt:lpstr>List of Exhibitors</vt:lpstr>
      <vt:lpstr>Results</vt:lpstr>
    </vt:vector>
  </TitlesOfParts>
  <Company>OGC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SSSC 2011 Open Standards, Policy and Business Value</dc:title>
  <dc:subject>OGC standards and communities</dc:subject>
  <dc:creator>Steven Ramage</dc:creator>
  <cp:keywords>Open, geospatial, interoperability, policy, standards, value</cp:keywords>
  <dc:description>Contents for a 6-hour workshop. Needs reviewed and amended, as at Dec 2011.</dc:description>
  <cp:lastModifiedBy>Maitra, Julie Binder</cp:lastModifiedBy>
  <cp:revision>359</cp:revision>
  <cp:lastPrinted>2012-09-24T14:42:34Z</cp:lastPrinted>
  <dcterms:created xsi:type="dcterms:W3CDTF">2011-12-19T21:12:05Z</dcterms:created>
  <dcterms:modified xsi:type="dcterms:W3CDTF">2012-09-24T14:49:15Z</dcterms:modified>
  <cp:category>Outreach and communications</cp:category>
</cp:coreProperties>
</file>