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49" r:id="rId2"/>
    <p:sldMasterId id="2147483650" r:id="rId3"/>
  </p:sldMasterIdLst>
  <p:notesMasterIdLst>
    <p:notesMasterId r:id="rId18"/>
  </p:notesMasterIdLst>
  <p:handoutMasterIdLst>
    <p:handoutMasterId r:id="rId19"/>
  </p:handoutMasterIdLst>
  <p:sldIdLst>
    <p:sldId id="256" r:id="rId4"/>
    <p:sldId id="302" r:id="rId5"/>
    <p:sldId id="310" r:id="rId6"/>
    <p:sldId id="319" r:id="rId7"/>
    <p:sldId id="311" r:id="rId8"/>
    <p:sldId id="313" r:id="rId9"/>
    <p:sldId id="314" r:id="rId10"/>
    <p:sldId id="315" r:id="rId11"/>
    <p:sldId id="316" r:id="rId12"/>
    <p:sldId id="320" r:id="rId13"/>
    <p:sldId id="321" r:id="rId14"/>
    <p:sldId id="322" r:id="rId15"/>
    <p:sldId id="323" r:id="rId16"/>
    <p:sldId id="258"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00A8"/>
    <a:srgbClr val="B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00" d="100"/>
          <a:sy n="100" d="100"/>
        </p:scale>
        <p:origin x="-2814" y="-822"/>
      </p:cViewPr>
      <p:guideLst>
        <p:guide orient="horz" pos="2160"/>
        <p:guide pos="2880"/>
      </p:guideLst>
    </p:cSldViewPr>
  </p:slideViewPr>
  <p:notesTextViewPr>
    <p:cViewPr>
      <p:scale>
        <a:sx n="75" d="100"/>
        <a:sy n="7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198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198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198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8B6DA88-F548-4E79-92C3-21D8A32B7407}" type="slidenum">
              <a:rPr lang="en-US"/>
              <a:pPr>
                <a:defRPr/>
              </a:pPr>
              <a:t>‹#›</a:t>
            </a:fld>
            <a:endParaRPr lang="en-US"/>
          </a:p>
        </p:txBody>
      </p:sp>
    </p:spTree>
    <p:extLst>
      <p:ext uri="{BB962C8B-B14F-4D97-AF65-F5344CB8AC3E}">
        <p14:creationId xmlns:p14="http://schemas.microsoft.com/office/powerpoint/2010/main" val="370966131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17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17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17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17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CE0D1D0F-8DF6-4DAC-9FC7-56D1213A166B}" type="slidenum">
              <a:rPr lang="en-US"/>
              <a:pPr>
                <a:defRPr/>
              </a:pPr>
              <a:t>‹#›</a:t>
            </a:fld>
            <a:endParaRPr lang="en-US"/>
          </a:p>
        </p:txBody>
      </p:sp>
    </p:spTree>
    <p:extLst>
      <p:ext uri="{BB962C8B-B14F-4D97-AF65-F5344CB8AC3E}">
        <p14:creationId xmlns:p14="http://schemas.microsoft.com/office/powerpoint/2010/main" val="141782385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p:spPr>
        <p:txBody>
          <a:bodyPr/>
          <a:lstStyle/>
          <a:p>
            <a:endParaRPr lang="en-US" dirty="0" smtClean="0"/>
          </a:p>
        </p:txBody>
      </p:sp>
      <p:sp>
        <p:nvSpPr>
          <p:cNvPr id="10244" name="Slide Number Placeholder 3"/>
          <p:cNvSpPr>
            <a:spLocks noGrp="1"/>
          </p:cNvSpPr>
          <p:nvPr>
            <p:ph type="sldNum" sz="quarter" idx="5"/>
          </p:nvPr>
        </p:nvSpPr>
        <p:spPr>
          <a:noFill/>
        </p:spPr>
        <p:txBody>
          <a:bodyPr/>
          <a:lstStyle/>
          <a:p>
            <a:fld id="{CA88D768-0EB7-4EED-9B37-43C0FE75C60A}" type="slidenum">
              <a:rPr lang="en-US" smtClean="0"/>
              <a:pPr/>
              <a:t>1</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2ADCD0FB-9AA9-40F6-A2B3-22C141C41C7F}" type="slidenum">
              <a:rPr lang="en-US" smtClean="0"/>
              <a:pPr/>
              <a:t>4</a:t>
            </a:fld>
            <a:endParaRPr lang="en-US" smtClean="0"/>
          </a:p>
        </p:txBody>
      </p:sp>
      <p:sp>
        <p:nvSpPr>
          <p:cNvPr id="36867" name="Rectangle 2"/>
          <p:cNvSpPr>
            <a:spLocks noGrp="1" noRot="1" noChangeAspect="1" noChangeArrowheads="1" noTextEdit="1"/>
          </p:cNvSpPr>
          <p:nvPr>
            <p:ph type="sldImg"/>
          </p:nvPr>
        </p:nvSpPr>
        <p:spPr>
          <a:xfrm>
            <a:off x="1145074" y="676405"/>
            <a:ext cx="4580298" cy="3457184"/>
          </a:xfr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pPr>
              <a:buClr>
                <a:srgbClr val="0000FF"/>
              </a:buClr>
            </a:pPr>
            <a:fld id="{1273096F-2F53-49F9-A3D3-48D51C618EF7}" type="slidenum">
              <a:rPr lang="en-US" smtClean="0">
                <a:solidFill>
                  <a:srgbClr val="000000"/>
                </a:solidFill>
              </a:rPr>
              <a:pPr>
                <a:buClr>
                  <a:srgbClr val="0000FF"/>
                </a:buClr>
              </a:pPr>
              <a:t>5</a:t>
            </a:fld>
            <a:endParaRPr lang="en-US" smtClean="0">
              <a:solidFill>
                <a:srgbClr val="000000"/>
              </a:solidFill>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xfrm>
            <a:off x="516528" y="4335572"/>
            <a:ext cx="5824944" cy="276886"/>
          </a:xfrm>
          <a:noFill/>
          <a:ln/>
        </p:spPr>
        <p:txBody>
          <a:bodyPr lIns="91328" tIns="45664" rIns="91328" bIns="45664">
            <a:spAutoFit/>
          </a:bodyPr>
          <a:lstStyle/>
          <a:p>
            <a:pPr>
              <a:spcBef>
                <a:spcPct val="2000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F712F398-E5E9-486F-8C7A-753B79989619}" type="slidenum">
              <a:rPr lang="en-US" smtClean="0"/>
              <a:pPr/>
              <a:t>6</a:t>
            </a:fld>
            <a:endParaRPr lang="en-US" smtClean="0"/>
          </a:p>
        </p:txBody>
      </p:sp>
      <p:sp>
        <p:nvSpPr>
          <p:cNvPr id="32771" name="Rectangle 2"/>
          <p:cNvSpPr>
            <a:spLocks noGrp="1" noRot="1" noChangeAspect="1" noChangeArrowheads="1" noTextEdit="1"/>
          </p:cNvSpPr>
          <p:nvPr>
            <p:ph type="sldImg"/>
          </p:nvPr>
        </p:nvSpPr>
        <p:spPr>
          <a:xfrm>
            <a:off x="1130300" y="676275"/>
            <a:ext cx="4610100" cy="3457575"/>
          </a:xfr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3D0D2806-B8B0-4323-BEBD-F5B144F71160}" type="slidenum">
              <a:rPr lang="en-US" smtClean="0"/>
              <a:pPr/>
              <a:t>7</a:t>
            </a:fld>
            <a:endParaRPr lang="en-US" smtClean="0"/>
          </a:p>
        </p:txBody>
      </p:sp>
      <p:sp>
        <p:nvSpPr>
          <p:cNvPr id="33795" name="Rectangle 2"/>
          <p:cNvSpPr>
            <a:spLocks noGrp="1" noRot="1" noChangeAspect="1" noChangeArrowheads="1" noTextEdit="1"/>
          </p:cNvSpPr>
          <p:nvPr>
            <p:ph type="sldImg"/>
          </p:nvPr>
        </p:nvSpPr>
        <p:spPr>
          <a:xfrm>
            <a:off x="1145074" y="676405"/>
            <a:ext cx="4580298" cy="3457184"/>
          </a:xfr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4F8DD76F-6CB0-4AAB-9FEC-37CFFDFA35CF}" type="slidenum">
              <a:rPr lang="en-US" smtClean="0"/>
              <a:pPr/>
              <a:t>8</a:t>
            </a:fld>
            <a:endParaRPr lang="en-US" smtClean="0"/>
          </a:p>
        </p:txBody>
      </p:sp>
      <p:sp>
        <p:nvSpPr>
          <p:cNvPr id="34819" name="Rectangle 2"/>
          <p:cNvSpPr>
            <a:spLocks noGrp="1" noRot="1" noChangeAspect="1" noChangeArrowheads="1" noTextEdit="1"/>
          </p:cNvSpPr>
          <p:nvPr>
            <p:ph type="sldImg"/>
          </p:nvPr>
        </p:nvSpPr>
        <p:spPr>
          <a:xfrm>
            <a:off x="1130300" y="676275"/>
            <a:ext cx="4610100" cy="3457575"/>
          </a:xfr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BD6D0563-3244-4F06-AD42-65971461332C}" type="slidenum">
              <a:rPr lang="en-US" smtClean="0"/>
              <a:pPr/>
              <a:t>9</a:t>
            </a:fld>
            <a:endParaRPr lang="en-US" smtClean="0"/>
          </a:p>
        </p:txBody>
      </p:sp>
      <p:sp>
        <p:nvSpPr>
          <p:cNvPr id="35843" name="Rectangle 2"/>
          <p:cNvSpPr>
            <a:spLocks noGrp="1" noRot="1" noChangeAspect="1" noChangeArrowheads="1" noTextEdit="1"/>
          </p:cNvSpPr>
          <p:nvPr>
            <p:ph type="sldImg"/>
          </p:nvPr>
        </p:nvSpPr>
        <p:spPr>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594DD17-043A-4D90-B00B-CA1177E9682A}"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DD192BB-13E2-406E-B615-2512666D3268}"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26FCAE-D8D2-44F3-B49B-3B7D61EBD9E0}"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B4D0C2B-6532-487B-9009-6CB7734EDE5B}"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B222C5E-734F-4D68-AD6C-4DF33235C4AD}"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7FC29CA-8B4B-4C6B-BC7F-1EACD7C4A8DF}"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46BCE21-7FB1-47C0-AD9B-3B041F42B0F3}"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B4E0393-ADE7-4DFF-86CC-D3317CE0370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937A9DB-8A62-447E-82BC-1C9FF719660B}"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E6B5E51-ADE4-4805-A7C1-83E9EF62BB39}"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684554F-C2C5-4817-89F3-305EAF9AD030}"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pic>
        <p:nvPicPr>
          <p:cNvPr id="1028" name="Picture 8" descr="cover_highres3"/>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8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638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639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7ABB851-5242-437F-BE12-A5474F0A92D9}" type="slidenum">
              <a:rPr lang="en-US"/>
              <a:pPr>
                <a:defRPr/>
              </a:pPr>
              <a:t>‹#›</a:t>
            </a:fld>
            <a:endParaRPr lang="en-US"/>
          </a:p>
        </p:txBody>
      </p:sp>
      <p:pic>
        <p:nvPicPr>
          <p:cNvPr id="2055" name="Picture 8" descr="inner_highres4"/>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441" name="Picture 9" descr="end"/>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8437" name="Text Box 5"/>
          <p:cNvSpPr txBox="1">
            <a:spLocks noChangeArrowheads="1"/>
          </p:cNvSpPr>
          <p:nvPr userDrawn="1"/>
        </p:nvSpPr>
        <p:spPr bwMode="auto">
          <a:xfrm>
            <a:off x="1190625" y="6096000"/>
            <a:ext cx="2085975" cy="519113"/>
          </a:xfrm>
          <a:prstGeom prst="rect">
            <a:avLst/>
          </a:prstGeom>
          <a:noFill/>
          <a:ln w="9525">
            <a:noFill/>
            <a:miter lim="800000"/>
            <a:headEnd/>
            <a:tailEnd/>
          </a:ln>
          <a:effectLst/>
        </p:spPr>
        <p:txBody>
          <a:bodyPr wrap="none">
            <a:spAutoFit/>
          </a:bodyPr>
          <a:lstStyle/>
          <a:p>
            <a:pPr>
              <a:defRPr/>
            </a:pPr>
            <a:r>
              <a:rPr lang="en-US" sz="2800"/>
              <a:t>gwg.nga.mil</a:t>
            </a:r>
          </a:p>
        </p:txBody>
      </p:sp>
      <p:sp>
        <p:nvSpPr>
          <p:cNvPr id="18435" name="Text Box 3"/>
          <p:cNvSpPr txBox="1">
            <a:spLocks noChangeArrowheads="1"/>
          </p:cNvSpPr>
          <p:nvPr userDrawn="1"/>
        </p:nvSpPr>
        <p:spPr bwMode="auto">
          <a:xfrm>
            <a:off x="304800" y="6096000"/>
            <a:ext cx="1054100" cy="519113"/>
          </a:xfrm>
          <a:prstGeom prst="rect">
            <a:avLst/>
          </a:prstGeom>
          <a:noFill/>
          <a:ln w="9525">
            <a:noFill/>
            <a:miter lim="800000"/>
            <a:headEnd/>
            <a:tailEnd/>
          </a:ln>
          <a:effectLst/>
        </p:spPr>
        <p:txBody>
          <a:bodyPr wrap="none">
            <a:spAutoFit/>
          </a:bodyPr>
          <a:lstStyle/>
          <a:p>
            <a:pPr>
              <a:defRPr/>
            </a:pPr>
            <a:r>
              <a:rPr lang="en-US" sz="2800"/>
              <a:t>www.</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441"/>
                                        </p:tgtEl>
                                        <p:attrNameLst>
                                          <p:attrName>style.visibility</p:attrName>
                                        </p:attrNameLst>
                                      </p:cBhvr>
                                      <p:to>
                                        <p:strVal val="visible"/>
                                      </p:to>
                                    </p:set>
                                    <p:animEffect transition="in" filter="fade">
                                      <p:cBhvr>
                                        <p:cTn id="7" dur="2000"/>
                                        <p:tgtEl>
                                          <p:spTgt spid="18441"/>
                                        </p:tgtEl>
                                      </p:cBhvr>
                                    </p:animEffect>
                                  </p:childTnLst>
                                </p:cTn>
                              </p:par>
                            </p:childTnLst>
                          </p:cTn>
                        </p:par>
                        <p:par>
                          <p:cTn id="8" fill="hold">
                            <p:stCondLst>
                              <p:cond delay="2000"/>
                            </p:stCondLst>
                            <p:childTnLst>
                              <p:par>
                                <p:cTn id="9" presetID="27" presetClass="entr" presetSubtype="0" fill="hold" grpId="0" nodeType="afterEffect">
                                  <p:stCondLst>
                                    <p:cond delay="1000"/>
                                  </p:stCondLst>
                                  <p:iterate type="lt">
                                    <p:tmPct val="50000"/>
                                  </p:iterate>
                                  <p:childTnLst>
                                    <p:set>
                                      <p:cBhvr>
                                        <p:cTn id="10" dur="1" fill="hold">
                                          <p:stCondLst>
                                            <p:cond delay="0"/>
                                          </p:stCondLst>
                                        </p:cTn>
                                        <p:tgtEl>
                                          <p:spTgt spid="18435"/>
                                        </p:tgtEl>
                                        <p:attrNameLst>
                                          <p:attrName>style.visibility</p:attrName>
                                        </p:attrNameLst>
                                      </p:cBhvr>
                                      <p:to>
                                        <p:strVal val="visible"/>
                                      </p:to>
                                    </p:set>
                                    <p:anim calcmode="discrete" valueType="clr">
                                      <p:cBhvr override="childStyle">
                                        <p:cTn id="11" dur="80"/>
                                        <p:tgtEl>
                                          <p:spTgt spid="18435"/>
                                        </p:tgtEl>
                                        <p:attrNameLst>
                                          <p:attrName>style.color</p:attrName>
                                        </p:attrNameLst>
                                      </p:cBhvr>
                                      <p:tavLst>
                                        <p:tav tm="0">
                                          <p:val>
                                            <p:clrVal>
                                              <a:schemeClr val="tx1"/>
                                            </p:clrVal>
                                          </p:val>
                                        </p:tav>
                                        <p:tav tm="50000">
                                          <p:val>
                                            <p:clrVal>
                                              <a:schemeClr val="tx1"/>
                                            </p:clrVal>
                                          </p:val>
                                        </p:tav>
                                      </p:tavLst>
                                    </p:anim>
                                    <p:anim calcmode="discrete" valueType="clr">
                                      <p:cBhvr>
                                        <p:cTn id="12" dur="80"/>
                                        <p:tgtEl>
                                          <p:spTgt spid="18435"/>
                                        </p:tgtEl>
                                        <p:attrNameLst>
                                          <p:attrName>fillcolor</p:attrName>
                                        </p:attrNameLst>
                                      </p:cBhvr>
                                      <p:tavLst>
                                        <p:tav tm="0">
                                          <p:val>
                                            <p:clrVal>
                                              <a:schemeClr val="accent2"/>
                                            </p:clrVal>
                                          </p:val>
                                        </p:tav>
                                        <p:tav tm="50000">
                                          <p:val>
                                            <p:clrVal>
                                              <a:schemeClr val="hlink"/>
                                            </p:clrVal>
                                          </p:val>
                                        </p:tav>
                                      </p:tavLst>
                                    </p:anim>
                                    <p:set>
                                      <p:cBhvr>
                                        <p:cTn id="13" dur="80"/>
                                        <p:tgtEl>
                                          <p:spTgt spid="18435"/>
                                        </p:tgtEl>
                                        <p:attrNameLst>
                                          <p:attrName>fill.type</p:attrName>
                                        </p:attrNameLst>
                                      </p:cBhvr>
                                      <p:to>
                                        <p:strVal val="solid"/>
                                      </p:to>
                                    </p:set>
                                  </p:childTnLst>
                                </p:cTn>
                              </p:par>
                            </p:childTnLst>
                          </p:cTn>
                        </p:par>
                        <p:par>
                          <p:cTn id="14" fill="hold">
                            <p:stCondLst>
                              <p:cond delay="3200"/>
                            </p:stCondLst>
                            <p:childTnLst>
                              <p:par>
                                <p:cTn id="15" presetID="27" presetClass="entr" presetSubtype="0" fill="hold" grpId="0" nodeType="afterEffect">
                                  <p:stCondLst>
                                    <p:cond delay="0"/>
                                  </p:stCondLst>
                                  <p:iterate type="lt">
                                    <p:tmPct val="50000"/>
                                  </p:iterate>
                                  <p:childTnLst>
                                    <p:set>
                                      <p:cBhvr>
                                        <p:cTn id="16" dur="1" fill="hold">
                                          <p:stCondLst>
                                            <p:cond delay="0"/>
                                          </p:stCondLst>
                                        </p:cTn>
                                        <p:tgtEl>
                                          <p:spTgt spid="18437"/>
                                        </p:tgtEl>
                                        <p:attrNameLst>
                                          <p:attrName>style.visibility</p:attrName>
                                        </p:attrNameLst>
                                      </p:cBhvr>
                                      <p:to>
                                        <p:strVal val="visible"/>
                                      </p:to>
                                    </p:set>
                                    <p:anim calcmode="discrete" valueType="clr">
                                      <p:cBhvr override="childStyle">
                                        <p:cTn id="17" dur="80"/>
                                        <p:tgtEl>
                                          <p:spTgt spid="18437"/>
                                        </p:tgtEl>
                                        <p:attrNameLst>
                                          <p:attrName>style.color</p:attrName>
                                        </p:attrNameLst>
                                      </p:cBhvr>
                                      <p:tavLst>
                                        <p:tav tm="0">
                                          <p:val>
                                            <p:clrVal>
                                              <a:schemeClr val="tx1"/>
                                            </p:clrVal>
                                          </p:val>
                                        </p:tav>
                                        <p:tav tm="50000">
                                          <p:val>
                                            <p:clrVal>
                                              <a:schemeClr val="tx1"/>
                                            </p:clrVal>
                                          </p:val>
                                        </p:tav>
                                      </p:tavLst>
                                    </p:anim>
                                    <p:anim calcmode="discrete" valueType="clr">
                                      <p:cBhvr>
                                        <p:cTn id="18" dur="80"/>
                                        <p:tgtEl>
                                          <p:spTgt spid="18437"/>
                                        </p:tgtEl>
                                        <p:attrNameLst>
                                          <p:attrName>fillcolor</p:attrName>
                                        </p:attrNameLst>
                                      </p:cBhvr>
                                      <p:tavLst>
                                        <p:tav tm="0">
                                          <p:val>
                                            <p:clrVal>
                                              <a:schemeClr val="accent2"/>
                                            </p:clrVal>
                                          </p:val>
                                        </p:tav>
                                        <p:tav tm="50000">
                                          <p:val>
                                            <p:clrVal>
                                              <a:schemeClr val="hlink"/>
                                            </p:clrVal>
                                          </p:val>
                                        </p:tav>
                                      </p:tavLst>
                                    </p:anim>
                                    <p:set>
                                      <p:cBhvr>
                                        <p:cTn id="19" dur="80"/>
                                        <p:tgtEl>
                                          <p:spTgt spid="1843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35" grpId="0"/>
    </p:bld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3.png"/><Relationship Id="rId18" Type="http://schemas.openxmlformats.org/officeDocument/2006/relationships/image" Target="../media/image17.png"/><Relationship Id="rId3" Type="http://schemas.openxmlformats.org/officeDocument/2006/relationships/image" Target="../media/image5.jpeg"/><Relationship Id="rId7" Type="http://schemas.openxmlformats.org/officeDocument/2006/relationships/hyperlink" Target="http://www.opengeospatial.org/" TargetMode="External"/><Relationship Id="rId12" Type="http://schemas.openxmlformats.org/officeDocument/2006/relationships/image" Target="../media/image12.jpeg"/><Relationship Id="rId17" Type="http://schemas.openxmlformats.org/officeDocument/2006/relationships/image" Target="../media/image16.png"/><Relationship Id="rId2" Type="http://schemas.openxmlformats.org/officeDocument/2006/relationships/notesSlide" Target="../notesSlides/notesSlide7.xml"/><Relationship Id="rId16" Type="http://schemas.openxmlformats.org/officeDocument/2006/relationships/image" Target="../media/image15.png"/><Relationship Id="rId1" Type="http://schemas.openxmlformats.org/officeDocument/2006/relationships/slideLayout" Target="../slideLayouts/slideLayout13.xml"/><Relationship Id="rId6" Type="http://schemas.openxmlformats.org/officeDocument/2006/relationships/image" Target="../media/image8.jpeg"/><Relationship Id="rId11" Type="http://schemas.openxmlformats.org/officeDocument/2006/relationships/image" Target="../media/image11.png"/><Relationship Id="rId5" Type="http://schemas.openxmlformats.org/officeDocument/2006/relationships/image" Target="../media/image7.png"/><Relationship Id="rId15" Type="http://schemas.openxmlformats.org/officeDocument/2006/relationships/image" Target="../media/image14.png"/><Relationship Id="rId10" Type="http://schemas.openxmlformats.org/officeDocument/2006/relationships/image" Target="../media/image10.png"/><Relationship Id="rId19" Type="http://schemas.openxmlformats.org/officeDocument/2006/relationships/image" Target="../media/image18.png"/><Relationship Id="rId4" Type="http://schemas.openxmlformats.org/officeDocument/2006/relationships/image" Target="../media/image6.jpeg"/><Relationship Id="rId9" Type="http://schemas.openxmlformats.org/officeDocument/2006/relationships/hyperlink" Target="http://www.iso.org/iso/en/ISOOnline.frontpage" TargetMode="External"/><Relationship Id="rId14" Type="http://schemas.openxmlformats.org/officeDocument/2006/relationships/hyperlink" Target="http://en.wikipedia.org/wiki/File:The_Office_of_the_Director_of_National_Intelligence.sv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ctrTitle"/>
          </p:nvPr>
        </p:nvSpPr>
        <p:spPr bwMode="auto">
          <a:xfrm>
            <a:off x="685800" y="2130425"/>
            <a:ext cx="7772400" cy="2136775"/>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2800" b="1" dirty="0" smtClean="0"/>
              <a:t>Geospatial Web Services </a:t>
            </a:r>
            <a:br>
              <a:rPr lang="en-US" sz="2800" b="1" dirty="0" smtClean="0"/>
            </a:br>
            <a:r>
              <a:rPr lang="en-US" sz="2800" b="1" dirty="0" smtClean="0"/>
              <a:t>Focus Group</a:t>
            </a:r>
            <a:r>
              <a:rPr lang="en-US" sz="2400" b="1" dirty="0" smtClean="0"/>
              <a:t/>
            </a:r>
            <a:br>
              <a:rPr lang="en-US" sz="2400" b="1" dirty="0" smtClean="0"/>
            </a:br>
            <a:r>
              <a:rPr lang="en-US" sz="2400" dirty="0" smtClean="0"/>
              <a:t/>
            </a:r>
            <a:br>
              <a:rPr lang="en-US" sz="2400" dirty="0" smtClean="0"/>
            </a:br>
            <a:r>
              <a:rPr lang="en-US" sz="2400" dirty="0" smtClean="0"/>
              <a:t>25 Sept 2012</a:t>
            </a:r>
            <a:endParaRPr lang="en-US" sz="1600" dirty="0" smtClean="0"/>
          </a:p>
        </p:txBody>
      </p:sp>
      <p:sp>
        <p:nvSpPr>
          <p:cNvPr id="3" name="Rectangle 8"/>
          <p:cNvSpPr>
            <a:spLocks noChangeArrowheads="1"/>
          </p:cNvSpPr>
          <p:nvPr/>
        </p:nvSpPr>
        <p:spPr bwMode="auto">
          <a:xfrm>
            <a:off x="3200400" y="4562475"/>
            <a:ext cx="2590800" cy="1066800"/>
          </a:xfrm>
          <a:prstGeom prst="rect">
            <a:avLst/>
          </a:prstGeom>
          <a:noFill/>
          <a:ln w="9525">
            <a:noFill/>
            <a:miter lim="800000"/>
            <a:headEnd/>
            <a:tailEnd/>
          </a:ln>
          <a:effectLst>
            <a:outerShdw dist="17961" dir="2700000" algn="ctr" rotWithShape="0">
              <a:schemeClr val="bg2"/>
            </a:outerShdw>
          </a:effectLst>
        </p:spPr>
        <p:txBody>
          <a:bodyPr lIns="0" tIns="0" rIns="0" bIns="0"/>
          <a:lstStyle/>
          <a:p>
            <a:pPr marL="342900" indent="-342900" algn="ctr" fontAlgn="auto">
              <a:lnSpc>
                <a:spcPct val="90000"/>
              </a:lnSpc>
              <a:spcBef>
                <a:spcPct val="20000"/>
              </a:spcBef>
              <a:spcAft>
                <a:spcPts val="0"/>
              </a:spcAft>
              <a:defRPr/>
            </a:pPr>
            <a:r>
              <a:rPr lang="en-US" sz="2400" i="1" dirty="0" smtClean="0">
                <a:latin typeface="+mn-lt"/>
                <a:cs typeface="+mn-cs"/>
              </a:rPr>
              <a:t>Terry Idol</a:t>
            </a:r>
            <a:endParaRPr lang="en-US" sz="2000" i="1" dirty="0">
              <a:latin typeface="+mn-lt"/>
              <a:cs typeface="+mn-cs"/>
            </a:endParaRPr>
          </a:p>
          <a:p>
            <a:pPr marL="342900" indent="-342900" algn="ctr">
              <a:lnSpc>
                <a:spcPct val="70000"/>
              </a:lnSpc>
              <a:spcBef>
                <a:spcPct val="20000"/>
              </a:spcBef>
            </a:pPr>
            <a:r>
              <a:rPr lang="en-US" sz="2000" i="1" dirty="0" smtClean="0"/>
              <a:t>GWSChair@nga.mil</a:t>
            </a:r>
          </a:p>
          <a:p>
            <a:pPr marL="342900" indent="-342900" algn="ctr" fontAlgn="auto">
              <a:lnSpc>
                <a:spcPct val="70000"/>
              </a:lnSpc>
              <a:spcBef>
                <a:spcPct val="20000"/>
              </a:spcBef>
              <a:spcAft>
                <a:spcPts val="0"/>
              </a:spcAft>
              <a:defRPr/>
            </a:pPr>
            <a:r>
              <a:rPr lang="en-US" sz="2000" i="1" dirty="0" smtClean="0">
                <a:latin typeface="+mn-lt"/>
                <a:cs typeface="+mn-cs"/>
              </a:rPr>
              <a:t>571-557-8646</a:t>
            </a:r>
          </a:p>
          <a:p>
            <a:pPr marL="342900" indent="-342900" algn="ctr" fontAlgn="auto">
              <a:lnSpc>
                <a:spcPct val="70000"/>
              </a:lnSpc>
              <a:spcBef>
                <a:spcPct val="20000"/>
              </a:spcBef>
              <a:spcAft>
                <a:spcPts val="0"/>
              </a:spcAft>
              <a:defRPr/>
            </a:pPr>
            <a:endParaRPr lang="en-US" sz="2000" i="1" dirty="0" smtClean="0">
              <a:latin typeface="+mn-lt"/>
              <a:cs typeface="+mn-cs"/>
            </a:endParaRPr>
          </a:p>
          <a:p>
            <a:pPr marL="342900" indent="-342900" algn="ctr" fontAlgn="auto">
              <a:lnSpc>
                <a:spcPct val="70000"/>
              </a:lnSpc>
              <a:spcBef>
                <a:spcPct val="20000"/>
              </a:spcBef>
              <a:spcAft>
                <a:spcPts val="0"/>
              </a:spcAft>
              <a:defRPr/>
            </a:pPr>
            <a:endParaRPr lang="en-US" sz="2000" i="1" dirty="0">
              <a:latin typeface="+mn-l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we working on?</a:t>
            </a:r>
            <a:br>
              <a:rPr lang="en-US" dirty="0"/>
            </a:br>
            <a:endParaRPr lang="en-US" dirty="0"/>
          </a:p>
        </p:txBody>
      </p:sp>
      <p:sp>
        <p:nvSpPr>
          <p:cNvPr id="3" name="Content Placeholder 2"/>
          <p:cNvSpPr>
            <a:spLocks noGrp="1"/>
          </p:cNvSpPr>
          <p:nvPr>
            <p:ph idx="1"/>
          </p:nvPr>
        </p:nvSpPr>
        <p:spPr>
          <a:xfrm>
            <a:off x="457200" y="1219200"/>
            <a:ext cx="8229600" cy="4525963"/>
          </a:xfrm>
        </p:spPr>
        <p:txBody>
          <a:bodyPr/>
          <a:lstStyle/>
          <a:p>
            <a:r>
              <a:rPr lang="en-US" dirty="0" err="1" smtClean="0"/>
              <a:t>GeoServices</a:t>
            </a:r>
            <a:r>
              <a:rPr lang="en-US" dirty="0" smtClean="0"/>
              <a:t> REST Specification 1.0</a:t>
            </a:r>
          </a:p>
          <a:p>
            <a:r>
              <a:rPr lang="en-US" dirty="0" smtClean="0"/>
              <a:t>Retiring and replacing mandated versions </a:t>
            </a:r>
          </a:p>
          <a:p>
            <a:pPr lvl="1"/>
            <a:r>
              <a:rPr lang="en-US" dirty="0" smtClean="0"/>
              <a:t>WFS 2.0?</a:t>
            </a:r>
          </a:p>
          <a:p>
            <a:r>
              <a:rPr lang="en-US" dirty="0" smtClean="0"/>
              <a:t>OGC Best Practices PDF Geo-registration Encoding Practice 2.2</a:t>
            </a:r>
          </a:p>
          <a:p>
            <a:r>
              <a:rPr lang="en-US" dirty="0" smtClean="0"/>
              <a:t>OGC North American Forum </a:t>
            </a:r>
          </a:p>
          <a:p>
            <a:r>
              <a:rPr lang="en-US" dirty="0" smtClean="0"/>
              <a:t>ODNI Web Security</a:t>
            </a:r>
          </a:p>
          <a:p>
            <a:r>
              <a:rPr lang="en-US" dirty="0" smtClean="0"/>
              <a:t>GML and XLINK</a:t>
            </a:r>
            <a:endParaRPr lang="en-US" dirty="0"/>
          </a:p>
        </p:txBody>
      </p:sp>
      <p:sp>
        <p:nvSpPr>
          <p:cNvPr id="4" name="Slide Number Placeholder 3"/>
          <p:cNvSpPr>
            <a:spLocks noGrp="1"/>
          </p:cNvSpPr>
          <p:nvPr>
            <p:ph type="sldNum" sz="quarter" idx="12"/>
          </p:nvPr>
        </p:nvSpPr>
        <p:spPr/>
        <p:txBody>
          <a:bodyPr/>
          <a:lstStyle/>
          <a:p>
            <a:pPr>
              <a:defRPr/>
            </a:pPr>
            <a:fld id="{6DD192BB-13E2-406E-B615-2512666D3268}" type="slidenum">
              <a:rPr lang="en-US" smtClean="0"/>
              <a:pPr>
                <a:defRPr/>
              </a:pPr>
              <a:t>10</a:t>
            </a:fld>
            <a:endParaRPr lang="en-US"/>
          </a:p>
        </p:txBody>
      </p:sp>
    </p:spTree>
    <p:extLst>
      <p:ext uri="{BB962C8B-B14F-4D97-AF65-F5344CB8AC3E}">
        <p14:creationId xmlns:p14="http://schemas.microsoft.com/office/powerpoint/2010/main" val="11618612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we working on?</a:t>
            </a:r>
            <a:br>
              <a:rPr lang="en-US" dirty="0"/>
            </a:br>
            <a:endParaRPr lang="en-US" dirty="0"/>
          </a:p>
        </p:txBody>
      </p:sp>
      <p:sp>
        <p:nvSpPr>
          <p:cNvPr id="3" name="Content Placeholder 2"/>
          <p:cNvSpPr>
            <a:spLocks noGrp="1"/>
          </p:cNvSpPr>
          <p:nvPr>
            <p:ph idx="1"/>
          </p:nvPr>
        </p:nvSpPr>
        <p:spPr>
          <a:xfrm>
            <a:off x="457200" y="1295400"/>
            <a:ext cx="8229600" cy="4525963"/>
          </a:xfrm>
        </p:spPr>
        <p:txBody>
          <a:bodyPr/>
          <a:lstStyle/>
          <a:p>
            <a:r>
              <a:rPr lang="en-US" dirty="0" err="1" smtClean="0"/>
              <a:t>GeoXACML</a:t>
            </a:r>
            <a:r>
              <a:rPr lang="en-US" dirty="0" smtClean="0"/>
              <a:t> – added to mandated</a:t>
            </a:r>
          </a:p>
          <a:p>
            <a:pPr lvl="1"/>
            <a:r>
              <a:rPr lang="en-US" dirty="0" smtClean="0"/>
              <a:t>Web security</a:t>
            </a:r>
          </a:p>
          <a:p>
            <a:r>
              <a:rPr lang="en-US" dirty="0" smtClean="0"/>
              <a:t>OGC </a:t>
            </a:r>
            <a:r>
              <a:rPr lang="en-US" dirty="0" err="1" smtClean="0"/>
              <a:t>Testbed</a:t>
            </a:r>
            <a:r>
              <a:rPr lang="en-US" dirty="0" smtClean="0"/>
              <a:t> activities</a:t>
            </a:r>
          </a:p>
          <a:p>
            <a:r>
              <a:rPr lang="en-US" smtClean="0"/>
              <a:t>WMS </a:t>
            </a:r>
            <a:r>
              <a:rPr lang="en-US" dirty="0" smtClean="0"/>
              <a:t>1.3 Profile</a:t>
            </a:r>
          </a:p>
          <a:p>
            <a:r>
              <a:rPr lang="en-US" dirty="0" smtClean="0"/>
              <a:t>OGC Exposition</a:t>
            </a:r>
          </a:p>
          <a:p>
            <a:r>
              <a:rPr lang="en-US" dirty="0" smtClean="0"/>
              <a:t>De-conflict other </a:t>
            </a:r>
            <a:r>
              <a:rPr lang="en-US" dirty="0" err="1" smtClean="0"/>
              <a:t>DoD</a:t>
            </a:r>
            <a:r>
              <a:rPr lang="en-US" dirty="0" smtClean="0"/>
              <a:t> specifications with OGC standards</a:t>
            </a:r>
          </a:p>
          <a:p>
            <a:pPr lvl="1"/>
            <a:r>
              <a:rPr lang="en-US" dirty="0" smtClean="0"/>
              <a:t>Content Discovery and Retrieval</a:t>
            </a:r>
          </a:p>
          <a:p>
            <a:pPr lvl="1"/>
            <a:r>
              <a:rPr lang="en-US" dirty="0" smtClean="0"/>
              <a:t>NIEM</a:t>
            </a:r>
            <a:endParaRPr lang="en-US" dirty="0"/>
          </a:p>
        </p:txBody>
      </p:sp>
      <p:sp>
        <p:nvSpPr>
          <p:cNvPr id="4" name="Slide Number Placeholder 3"/>
          <p:cNvSpPr>
            <a:spLocks noGrp="1"/>
          </p:cNvSpPr>
          <p:nvPr>
            <p:ph type="sldNum" sz="quarter" idx="12"/>
          </p:nvPr>
        </p:nvSpPr>
        <p:spPr/>
        <p:txBody>
          <a:bodyPr/>
          <a:lstStyle/>
          <a:p>
            <a:pPr>
              <a:defRPr/>
            </a:pPr>
            <a:fld id="{6DD192BB-13E2-406E-B615-2512666D3268}" type="slidenum">
              <a:rPr lang="en-US" smtClean="0"/>
              <a:pPr>
                <a:defRPr/>
              </a:pPr>
              <a:t>11</a:t>
            </a:fld>
            <a:endParaRPr lang="en-US"/>
          </a:p>
        </p:txBody>
      </p:sp>
    </p:spTree>
    <p:extLst>
      <p:ext uri="{BB962C8B-B14F-4D97-AF65-F5344CB8AC3E}">
        <p14:creationId xmlns:p14="http://schemas.microsoft.com/office/powerpoint/2010/main" val="2404688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issues to be worked</a:t>
            </a:r>
            <a:endParaRPr lang="en-US" dirty="0"/>
          </a:p>
        </p:txBody>
      </p:sp>
      <p:sp>
        <p:nvSpPr>
          <p:cNvPr id="3" name="Content Placeholder 2"/>
          <p:cNvSpPr>
            <a:spLocks noGrp="1"/>
          </p:cNvSpPr>
          <p:nvPr>
            <p:ph idx="1"/>
          </p:nvPr>
        </p:nvSpPr>
        <p:spPr>
          <a:xfrm>
            <a:off x="457200" y="1295400"/>
            <a:ext cx="8229600" cy="4525963"/>
          </a:xfrm>
        </p:spPr>
        <p:txBody>
          <a:bodyPr/>
          <a:lstStyle/>
          <a:p>
            <a:r>
              <a:rPr lang="en-US" sz="2800" dirty="0" smtClean="0"/>
              <a:t>Are the proper standards being mandated for use?</a:t>
            </a:r>
          </a:p>
          <a:p>
            <a:r>
              <a:rPr lang="en-US" sz="2800" dirty="0" smtClean="0"/>
              <a:t>Baseline collection of standards in use</a:t>
            </a:r>
          </a:p>
          <a:p>
            <a:pPr lvl="1"/>
            <a:r>
              <a:rPr lang="en-US" dirty="0" smtClean="0"/>
              <a:t>Too many standards to track?</a:t>
            </a:r>
          </a:p>
          <a:p>
            <a:r>
              <a:rPr lang="en-US" sz="2800" dirty="0" smtClean="0"/>
              <a:t>Fragmented U.S. view</a:t>
            </a:r>
          </a:p>
          <a:p>
            <a:r>
              <a:rPr lang="en-US" sz="2800" dirty="0" smtClean="0"/>
              <a:t>Overlapping standards</a:t>
            </a:r>
          </a:p>
          <a:p>
            <a:r>
              <a:rPr lang="en-US" sz="2800" dirty="0" smtClean="0"/>
              <a:t>Are standards issues being addressed?</a:t>
            </a:r>
          </a:p>
          <a:p>
            <a:r>
              <a:rPr lang="en-US" sz="2800" dirty="0" smtClean="0"/>
              <a:t>Is interoperability being addressed?</a:t>
            </a:r>
          </a:p>
          <a:p>
            <a:pPr lvl="1"/>
            <a:r>
              <a:rPr lang="en-US" dirty="0" smtClean="0"/>
              <a:t>Profiles?</a:t>
            </a:r>
          </a:p>
          <a:p>
            <a:r>
              <a:rPr lang="en-US" sz="2800" dirty="0" smtClean="0"/>
              <a:t>Haphazard release of standards?</a:t>
            </a:r>
          </a:p>
          <a:p>
            <a:endParaRPr lang="en-US" dirty="0"/>
          </a:p>
        </p:txBody>
      </p:sp>
      <p:sp>
        <p:nvSpPr>
          <p:cNvPr id="4" name="Slide Number Placeholder 3"/>
          <p:cNvSpPr>
            <a:spLocks noGrp="1"/>
          </p:cNvSpPr>
          <p:nvPr>
            <p:ph type="sldNum" sz="quarter" idx="12"/>
          </p:nvPr>
        </p:nvSpPr>
        <p:spPr/>
        <p:txBody>
          <a:bodyPr/>
          <a:lstStyle/>
          <a:p>
            <a:pPr>
              <a:defRPr/>
            </a:pPr>
            <a:fld id="{6DD192BB-13E2-406E-B615-2512666D3268}" type="slidenum">
              <a:rPr lang="en-US" smtClean="0"/>
              <a:pPr>
                <a:defRPr/>
              </a:pPr>
              <a:t>12</a:t>
            </a:fld>
            <a:endParaRPr lang="en-US"/>
          </a:p>
        </p:txBody>
      </p:sp>
    </p:spTree>
    <p:extLst>
      <p:ext uri="{BB962C8B-B14F-4D97-AF65-F5344CB8AC3E}">
        <p14:creationId xmlns:p14="http://schemas.microsoft.com/office/powerpoint/2010/main" val="32275665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Questions?</a:t>
            </a:r>
            <a:endParaRPr lang="en-US" dirty="0"/>
          </a:p>
        </p:txBody>
      </p:sp>
      <p:sp>
        <p:nvSpPr>
          <p:cNvPr id="5" name="Subtitle 4"/>
          <p:cNvSpPr>
            <a:spLocks noGrp="1"/>
          </p:cNvSpPr>
          <p:nvPr>
            <p:ph type="subTitle"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6DD192BB-13E2-406E-B615-2512666D3268}" type="slidenum">
              <a:rPr lang="en-US" smtClean="0"/>
              <a:pPr>
                <a:defRPr/>
              </a:pPr>
              <a:t>13</a:t>
            </a:fld>
            <a:endParaRPr lang="en-US"/>
          </a:p>
        </p:txBody>
      </p:sp>
    </p:spTree>
    <p:extLst>
      <p:ext uri="{BB962C8B-B14F-4D97-AF65-F5344CB8AC3E}">
        <p14:creationId xmlns:p14="http://schemas.microsoft.com/office/powerpoint/2010/main" val="14957708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US" dirty="0" smtClean="0"/>
              <a:t>Agenda</a:t>
            </a:r>
          </a:p>
        </p:txBody>
      </p:sp>
      <p:sp>
        <p:nvSpPr>
          <p:cNvPr id="3075" name="Content Placeholder 2"/>
          <p:cNvSpPr>
            <a:spLocks noGrp="1"/>
          </p:cNvSpPr>
          <p:nvPr>
            <p:ph idx="1"/>
          </p:nvPr>
        </p:nvSpPr>
        <p:spPr>
          <a:xfrm>
            <a:off x="381000" y="1219200"/>
            <a:ext cx="8229600" cy="4724400"/>
          </a:xfrm>
        </p:spPr>
        <p:txBody>
          <a:bodyPr/>
          <a:lstStyle/>
          <a:p>
            <a:pPr eaLnBrk="1" hangingPunct="1">
              <a:spcBef>
                <a:spcPts val="0"/>
              </a:spcBef>
              <a:spcAft>
                <a:spcPts val="1200"/>
              </a:spcAft>
            </a:pPr>
            <a:r>
              <a:rPr lang="en-US" sz="2800" dirty="0" smtClean="0"/>
              <a:t>Where does the Geospatial Web Services Focus Group fit in the scheme of standards?</a:t>
            </a:r>
          </a:p>
          <a:p>
            <a:pPr eaLnBrk="1" hangingPunct="1">
              <a:spcBef>
                <a:spcPts val="0"/>
              </a:spcBef>
              <a:spcAft>
                <a:spcPts val="1200"/>
              </a:spcAft>
            </a:pPr>
            <a:r>
              <a:rPr lang="en-US" sz="2800" dirty="0" smtClean="0"/>
              <a:t>What are we working on?</a:t>
            </a:r>
          </a:p>
          <a:p>
            <a:pPr eaLnBrk="1" hangingPunct="1">
              <a:spcBef>
                <a:spcPts val="0"/>
              </a:spcBef>
              <a:spcAft>
                <a:spcPts val="1200"/>
              </a:spcAft>
            </a:pPr>
            <a:r>
              <a:rPr lang="en-US" sz="2800" dirty="0" smtClean="0"/>
              <a:t>What are some of the major issues?</a:t>
            </a:r>
            <a:endParaRPr lang="en-US" sz="2800" dirty="0" smtClean="0"/>
          </a:p>
          <a:p>
            <a:pPr eaLnBrk="1" hangingPunct="1">
              <a:spcBef>
                <a:spcPts val="0"/>
              </a:spcBef>
              <a:spcAft>
                <a:spcPts val="1200"/>
              </a:spcAft>
              <a:buNone/>
            </a:pPr>
            <a:endParaRPr lang="en-US" sz="2800" dirty="0" smtClean="0"/>
          </a:p>
          <a:p>
            <a:pPr eaLnBrk="1" hangingPunct="1"/>
            <a:endParaRPr lang="en-US" sz="2800" dirty="0" smtClean="0"/>
          </a:p>
          <a:p>
            <a:pPr eaLnBrk="1" hangingPunct="1"/>
            <a:endParaRPr lang="en-US"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spcBef>
                <a:spcPts val="0"/>
              </a:spcBef>
              <a:spcAft>
                <a:spcPts val="1200"/>
              </a:spcAft>
            </a:pPr>
            <a:r>
              <a:rPr lang="en-US" sz="3200" dirty="0"/>
              <a:t>Where does the Geospatial Web Services Focus Group fit in the scheme of standards?</a:t>
            </a:r>
          </a:p>
        </p:txBody>
      </p:sp>
      <p:sp>
        <p:nvSpPr>
          <p:cNvPr id="3075" name="Content Placeholder 2"/>
          <p:cNvSpPr>
            <a:spLocks noGrp="1"/>
          </p:cNvSpPr>
          <p:nvPr>
            <p:ph type="subTitle" idx="1"/>
          </p:nvPr>
        </p:nvSpPr>
        <p:spPr/>
        <p:txBody>
          <a:bodyPr/>
          <a:lstStyle/>
          <a:p>
            <a:pPr eaLnBrk="1" hangingPunct="1">
              <a:spcBef>
                <a:spcPts val="0"/>
              </a:spcBef>
              <a:spcAft>
                <a:spcPts val="1200"/>
              </a:spcAft>
            </a:pPr>
            <a:endParaRPr lang="en-US" sz="2800" dirty="0" smtClean="0"/>
          </a:p>
          <a:p>
            <a:pPr eaLnBrk="1" hangingPunct="1"/>
            <a:endParaRPr lang="en-US" sz="2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533400" y="0"/>
            <a:ext cx="8229600" cy="1143000"/>
          </a:xfrm>
        </p:spPr>
        <p:txBody>
          <a:bodyPr/>
          <a:lstStyle/>
          <a:p>
            <a:pPr eaLnBrk="1" hangingPunct="1"/>
            <a:r>
              <a:rPr lang="en-US" sz="3600" dirty="0" smtClean="0"/>
              <a:t>Standards Governance – </a:t>
            </a:r>
            <a:r>
              <a:rPr lang="en-US" sz="3600" dirty="0" smtClean="0">
                <a:solidFill>
                  <a:schemeClr val="tx1"/>
                </a:solidFill>
              </a:rPr>
              <a:t>DISR/ICSR</a:t>
            </a:r>
          </a:p>
        </p:txBody>
      </p:sp>
      <p:sp>
        <p:nvSpPr>
          <p:cNvPr id="11267" name="Rectangle 3"/>
          <p:cNvSpPr>
            <a:spLocks noGrp="1" noChangeArrowheads="1"/>
          </p:cNvSpPr>
          <p:nvPr>
            <p:ph type="body" idx="1"/>
          </p:nvPr>
        </p:nvSpPr>
        <p:spPr>
          <a:xfrm>
            <a:off x="381000" y="1143000"/>
            <a:ext cx="8382000" cy="1646238"/>
          </a:xfrm>
        </p:spPr>
        <p:txBody>
          <a:bodyPr/>
          <a:lstStyle/>
          <a:p>
            <a:pPr eaLnBrk="1" hangingPunct="1">
              <a:lnSpc>
                <a:spcPct val="80000"/>
              </a:lnSpc>
              <a:buFontTx/>
              <a:buNone/>
            </a:pPr>
            <a:r>
              <a:rPr lang="en-US" sz="1600" b="1" i="1" dirty="0" err="1" smtClean="0"/>
              <a:t>DoD</a:t>
            </a:r>
            <a:r>
              <a:rPr lang="en-US" sz="1600" b="1" i="1" dirty="0" smtClean="0"/>
              <a:t> IT Standards Registry (DISR)</a:t>
            </a:r>
          </a:p>
          <a:p>
            <a:pPr eaLnBrk="1" hangingPunct="1">
              <a:lnSpc>
                <a:spcPct val="80000"/>
              </a:lnSpc>
            </a:pPr>
            <a:r>
              <a:rPr lang="en-US" sz="1800" dirty="0" smtClean="0"/>
              <a:t>A single, unifying </a:t>
            </a:r>
            <a:r>
              <a:rPr lang="en-US" sz="1800" dirty="0" err="1" smtClean="0"/>
              <a:t>DoD</a:t>
            </a:r>
            <a:r>
              <a:rPr lang="en-US" sz="1800" dirty="0" smtClean="0"/>
              <a:t> registry for approved standards citations and a registry for approved </a:t>
            </a:r>
            <a:r>
              <a:rPr lang="en-US" sz="1800" dirty="0" err="1" smtClean="0"/>
              <a:t>DoD</a:t>
            </a:r>
            <a:r>
              <a:rPr lang="en-US" sz="1800" dirty="0" smtClean="0"/>
              <a:t> IT standards profiles</a:t>
            </a:r>
          </a:p>
          <a:p>
            <a:pPr eaLnBrk="1" hangingPunct="1">
              <a:lnSpc>
                <a:spcPct val="80000"/>
              </a:lnSpc>
            </a:pPr>
            <a:r>
              <a:rPr lang="en-US" sz="1800" dirty="0" smtClean="0"/>
              <a:t>DISR Mandated Standards – the minimum set of essential standards for the </a:t>
            </a:r>
            <a:r>
              <a:rPr lang="en-US" sz="1800" u="sng" dirty="0" smtClean="0"/>
              <a:t>acquisition</a:t>
            </a:r>
            <a:r>
              <a:rPr lang="en-US" sz="1800" dirty="0" smtClean="0"/>
              <a:t> of all </a:t>
            </a:r>
            <a:r>
              <a:rPr lang="en-US" sz="1800" dirty="0" err="1" smtClean="0"/>
              <a:t>DoD</a:t>
            </a:r>
            <a:r>
              <a:rPr lang="en-US" sz="1800" dirty="0" smtClean="0"/>
              <a:t> systems that produce, use or exchange information and, when implemented, facilitate the flow of information in support of the </a:t>
            </a:r>
            <a:r>
              <a:rPr lang="en-US" sz="1800" dirty="0" err="1" smtClean="0"/>
              <a:t>warfighter</a:t>
            </a:r>
            <a:endParaRPr lang="en-US" sz="1800" dirty="0" smtClean="0"/>
          </a:p>
          <a:p>
            <a:pPr eaLnBrk="1" hangingPunct="1">
              <a:lnSpc>
                <a:spcPct val="80000"/>
              </a:lnSpc>
            </a:pPr>
            <a:r>
              <a:rPr lang="en-US" sz="1800" dirty="0" smtClean="0"/>
              <a:t>New/modified systems throughout the </a:t>
            </a:r>
            <a:r>
              <a:rPr lang="en-US" sz="1800" dirty="0" err="1" smtClean="0"/>
              <a:t>DoD</a:t>
            </a:r>
            <a:r>
              <a:rPr lang="en-US" sz="1800" dirty="0" smtClean="0"/>
              <a:t> are required to include all applicable DISR mandated standards in baseline (StdV-1 / Standards Profile)</a:t>
            </a:r>
          </a:p>
          <a:p>
            <a:pPr eaLnBrk="1" hangingPunct="1">
              <a:lnSpc>
                <a:spcPct val="80000"/>
              </a:lnSpc>
              <a:buFontTx/>
              <a:buNone/>
            </a:pPr>
            <a:endParaRPr lang="en-US" sz="1800" dirty="0" smtClean="0"/>
          </a:p>
          <a:p>
            <a:pPr eaLnBrk="1" hangingPunct="1">
              <a:lnSpc>
                <a:spcPct val="80000"/>
              </a:lnSpc>
              <a:buFontTx/>
              <a:buNone/>
            </a:pPr>
            <a:endParaRPr lang="en-US" sz="1800" b="1" i="1" dirty="0" smtClean="0"/>
          </a:p>
          <a:p>
            <a:pPr eaLnBrk="1" hangingPunct="1">
              <a:lnSpc>
                <a:spcPct val="80000"/>
              </a:lnSpc>
              <a:buFontTx/>
              <a:buNone/>
            </a:pPr>
            <a:r>
              <a:rPr lang="en-US" sz="1600" b="1" i="1" dirty="0" smtClean="0"/>
              <a:t>IC Standards Registry (ICSR) &amp; ICS-500-20: IC Enterprise Standards Compliance</a:t>
            </a:r>
          </a:p>
          <a:p>
            <a:pPr eaLnBrk="1" hangingPunct="1">
              <a:lnSpc>
                <a:spcPct val="80000"/>
              </a:lnSpc>
            </a:pPr>
            <a:r>
              <a:rPr lang="en-US" sz="1800" dirty="0" smtClean="0"/>
              <a:t>Signed 12/16/10 500-20-</a:t>
            </a:r>
            <a:r>
              <a:rPr lang="en-US" sz="1800" b="1" dirty="0" smtClean="0"/>
              <a:t> </a:t>
            </a:r>
            <a:r>
              <a:rPr lang="en-US" sz="1800" dirty="0" smtClean="0"/>
              <a:t>Defines the IC framework for:</a:t>
            </a:r>
          </a:p>
          <a:p>
            <a:pPr lvl="1" eaLnBrk="1" hangingPunct="1">
              <a:lnSpc>
                <a:spcPct val="80000"/>
              </a:lnSpc>
            </a:pPr>
            <a:r>
              <a:rPr lang="en-US" sz="1800" dirty="0" smtClean="0"/>
              <a:t>Adoption of IC enterprise standards best-suited for achieving the DNI’s goals of interoperability and information sharing</a:t>
            </a:r>
          </a:p>
          <a:p>
            <a:pPr lvl="1" eaLnBrk="1" hangingPunct="1">
              <a:lnSpc>
                <a:spcPct val="80000"/>
              </a:lnSpc>
            </a:pPr>
            <a:r>
              <a:rPr lang="en-US" sz="1800" dirty="0" smtClean="0"/>
              <a:t>Management of an IC Enterprise Standards Baseline (ICSR) consisting of a minimal, focused, coordinated set of such standards</a:t>
            </a:r>
          </a:p>
          <a:p>
            <a:pPr lvl="1" eaLnBrk="1" hangingPunct="1">
              <a:lnSpc>
                <a:spcPct val="80000"/>
              </a:lnSpc>
            </a:pPr>
            <a:r>
              <a:rPr lang="en-US" sz="1800" dirty="0" smtClean="0"/>
              <a:t>Compliance and compliance certification of those portions of IC systems and EA-related information technology items funded through the NIP</a:t>
            </a:r>
          </a:p>
        </p:txBody>
      </p:sp>
      <p:sp>
        <p:nvSpPr>
          <p:cNvPr id="11268" name="Line 4"/>
          <p:cNvSpPr>
            <a:spLocks noChangeShapeType="1"/>
          </p:cNvSpPr>
          <p:nvPr/>
        </p:nvSpPr>
        <p:spPr bwMode="auto">
          <a:xfrm>
            <a:off x="381000" y="3581400"/>
            <a:ext cx="8001000" cy="0"/>
          </a:xfrm>
          <a:prstGeom prst="line">
            <a:avLst/>
          </a:prstGeom>
          <a:noFill/>
          <a:ln w="22225">
            <a:solidFill>
              <a:srgbClr val="FF6600"/>
            </a:solidFill>
            <a:round/>
            <a:headEnd/>
            <a:tailEnd/>
          </a:ln>
        </p:spPr>
        <p:txBody>
          <a:bodyPr/>
          <a:lstStyle/>
          <a:p>
            <a:endParaRPr lang="en-US"/>
          </a:p>
        </p:txBody>
      </p:sp>
    </p:spTree>
    <p:extLst>
      <p:ext uri="{BB962C8B-B14F-4D97-AF65-F5344CB8AC3E}">
        <p14:creationId xmlns:p14="http://schemas.microsoft.com/office/powerpoint/2010/main" val="426113807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4"/>
          <p:cNvSpPr>
            <a:spLocks noChangeArrowheads="1"/>
          </p:cNvSpPr>
          <p:nvPr/>
        </p:nvSpPr>
        <p:spPr bwMode="auto">
          <a:xfrm>
            <a:off x="660400" y="5029200"/>
            <a:ext cx="8305800" cy="1200150"/>
          </a:xfrm>
          <a:prstGeom prst="rect">
            <a:avLst/>
          </a:prstGeom>
          <a:noFill/>
          <a:ln w="9525">
            <a:noFill/>
            <a:miter lim="800000"/>
            <a:headEnd/>
            <a:tailEnd/>
          </a:ln>
        </p:spPr>
        <p:txBody>
          <a:bodyPr>
            <a:spAutoFit/>
          </a:bodyPr>
          <a:lstStyle/>
          <a:p>
            <a:pPr>
              <a:spcBef>
                <a:spcPct val="20000"/>
              </a:spcBef>
              <a:buClr>
                <a:srgbClr val="009999"/>
              </a:buClr>
              <a:buSzPct val="110000"/>
              <a:buFont typeface="Wingdings" pitchFamily="2" charset="2"/>
              <a:buNone/>
            </a:pPr>
            <a:r>
              <a:rPr lang="en-US" b="1" dirty="0">
                <a:solidFill>
                  <a:srgbClr val="000000"/>
                </a:solidFill>
              </a:rPr>
              <a:t>National System for Geospatial Intelligence (NSG): </a:t>
            </a:r>
            <a:r>
              <a:rPr lang="en-US" dirty="0">
                <a:solidFill>
                  <a:srgbClr val="000000"/>
                </a:solidFill>
              </a:rPr>
              <a:t>A unified community of geospatial intelligence (GEOINT) experts, producers and users organized around the goal of integrating technology, policies, capabilities and doctrine to produce GEOINT in a multi-intelligence environment</a:t>
            </a:r>
          </a:p>
        </p:txBody>
      </p:sp>
      <p:sp>
        <p:nvSpPr>
          <p:cNvPr id="50218" name="Rectangle 42"/>
          <p:cNvSpPr>
            <a:spLocks noChangeArrowheads="1"/>
          </p:cNvSpPr>
          <p:nvPr/>
        </p:nvSpPr>
        <p:spPr bwMode="auto">
          <a:xfrm>
            <a:off x="3962400" y="1512887"/>
            <a:ext cx="2252662" cy="2754313"/>
          </a:xfrm>
          <a:prstGeom prst="rect">
            <a:avLst/>
          </a:prstGeom>
          <a:solidFill>
            <a:srgbClr val="292929"/>
          </a:solidFill>
          <a:ln w="9525">
            <a:solidFill>
              <a:schemeClr val="bg1"/>
            </a:solidFill>
            <a:miter lim="800000"/>
            <a:headEnd/>
            <a:tailEnd/>
          </a:ln>
          <a:effectLst>
            <a:outerShdw dist="89803" dir="2700000" algn="ctr" rotWithShape="0">
              <a:schemeClr val="tx1"/>
            </a:outerShdw>
          </a:effectLst>
        </p:spPr>
        <p:txBody>
          <a:bodyPr tIns="91440" bIns="91440">
            <a:spAutoFit/>
          </a:bodyPr>
          <a:lstStyle/>
          <a:p>
            <a:pPr>
              <a:spcBef>
                <a:spcPct val="20000"/>
              </a:spcBef>
              <a:buClr>
                <a:srgbClr val="009999"/>
              </a:buClr>
              <a:buSzPct val="110000"/>
              <a:buFont typeface="Wingdings" pitchFamily="2" charset="2"/>
              <a:buNone/>
              <a:defRPr/>
            </a:pPr>
            <a:r>
              <a:rPr lang="en-US" sz="3600" dirty="0">
                <a:solidFill>
                  <a:srgbClr val="FFFF66"/>
                </a:solidFill>
                <a:effectLst>
                  <a:outerShdw blurRad="38100" dist="38100" dir="2700000" algn="tl">
                    <a:srgbClr val="000000"/>
                  </a:outerShdw>
                </a:effectLst>
                <a:latin typeface="Arial Black" pitchFamily="34" charset="0"/>
                <a:cs typeface="Arial"/>
              </a:rPr>
              <a:t>NGA Mission</a:t>
            </a:r>
            <a:r>
              <a:rPr lang="en-US" sz="3800" b="1" dirty="0">
                <a:solidFill>
                  <a:srgbClr val="FFFF00"/>
                </a:solidFill>
                <a:effectLst>
                  <a:outerShdw blurRad="38100" dist="38100" dir="2700000" algn="tl">
                    <a:srgbClr val="000000"/>
                  </a:outerShdw>
                </a:effectLst>
                <a:latin typeface="Tahoma" pitchFamily="34" charset="0"/>
                <a:cs typeface="Arial"/>
              </a:rPr>
              <a:t/>
            </a:r>
            <a:br>
              <a:rPr lang="en-US" sz="3800" b="1" dirty="0">
                <a:solidFill>
                  <a:srgbClr val="FFFF00"/>
                </a:solidFill>
                <a:effectLst>
                  <a:outerShdw blurRad="38100" dist="38100" dir="2700000" algn="tl">
                    <a:srgbClr val="000000"/>
                  </a:outerShdw>
                </a:effectLst>
                <a:latin typeface="Tahoma" pitchFamily="34" charset="0"/>
                <a:cs typeface="Arial"/>
              </a:rPr>
            </a:br>
            <a:r>
              <a:rPr lang="en-US" sz="1000" b="1" dirty="0">
                <a:solidFill>
                  <a:srgbClr val="FFFF00"/>
                </a:solidFill>
                <a:effectLst>
                  <a:outerShdw blurRad="38100" dist="38100" dir="2700000" algn="tl">
                    <a:srgbClr val="000000"/>
                  </a:outerShdw>
                </a:effectLst>
                <a:latin typeface="Tahoma" pitchFamily="34" charset="0"/>
                <a:cs typeface="Arial"/>
              </a:rPr>
              <a:t/>
            </a:r>
            <a:br>
              <a:rPr lang="en-US" sz="1000" b="1" dirty="0">
                <a:solidFill>
                  <a:srgbClr val="FFFF00"/>
                </a:solidFill>
                <a:effectLst>
                  <a:outerShdw blurRad="38100" dist="38100" dir="2700000" algn="tl">
                    <a:srgbClr val="000000"/>
                  </a:outerShdw>
                </a:effectLst>
                <a:latin typeface="Tahoma" pitchFamily="34" charset="0"/>
                <a:cs typeface="Arial"/>
              </a:rPr>
            </a:br>
            <a:r>
              <a:rPr lang="en-US" sz="1700" b="1" i="1" dirty="0">
                <a:solidFill>
                  <a:srgbClr val="FFFFFF"/>
                </a:solidFill>
                <a:effectLst>
                  <a:outerShdw blurRad="38100" dist="38100" dir="2700000" algn="tl">
                    <a:srgbClr val="000000"/>
                  </a:outerShdw>
                </a:effectLst>
                <a:latin typeface="Arial" pitchFamily="34" charset="0"/>
                <a:cs typeface="Arial" pitchFamily="34" charset="0"/>
              </a:rPr>
              <a:t>To Provide Timely, Relevant, and Accurate GEOINT in support of National Security</a:t>
            </a:r>
          </a:p>
        </p:txBody>
      </p:sp>
      <p:sp>
        <p:nvSpPr>
          <p:cNvPr id="50233" name="Text Box 57"/>
          <p:cNvSpPr txBox="1">
            <a:spLocks noChangeArrowheads="1"/>
          </p:cNvSpPr>
          <p:nvPr/>
        </p:nvSpPr>
        <p:spPr bwMode="auto">
          <a:xfrm>
            <a:off x="685800" y="1595439"/>
            <a:ext cx="2703513" cy="2747961"/>
          </a:xfrm>
          <a:prstGeom prst="rect">
            <a:avLst/>
          </a:prstGeom>
          <a:solidFill>
            <a:srgbClr val="4D4D4D"/>
          </a:solidFill>
          <a:ln w="9525">
            <a:solidFill>
              <a:schemeClr val="bg1"/>
            </a:solidFill>
            <a:miter lim="800000"/>
            <a:headEnd/>
            <a:tailEnd/>
          </a:ln>
          <a:effectLst>
            <a:outerShdw dist="107763" dir="2700000" algn="ctr" rotWithShape="0">
              <a:schemeClr val="tx2"/>
            </a:outerShdw>
          </a:effectLst>
        </p:spPr>
        <p:txBody>
          <a:bodyPr tIns="91440" bIns="91440">
            <a:spAutoFit/>
          </a:bodyPr>
          <a:lstStyle/>
          <a:p>
            <a:pPr eaLnBrk="0" hangingPunct="0">
              <a:lnSpc>
                <a:spcPct val="95000"/>
              </a:lnSpc>
              <a:spcBef>
                <a:spcPct val="50000"/>
              </a:spcBef>
              <a:buClr>
                <a:srgbClr val="009999"/>
              </a:buClr>
              <a:buSzPct val="110000"/>
              <a:buFont typeface="Wingdings" pitchFamily="2" charset="2"/>
              <a:buNone/>
              <a:defRPr/>
            </a:pPr>
            <a:r>
              <a:rPr lang="en-US" sz="1400" b="1" u="sng" dirty="0">
                <a:solidFill>
                  <a:srgbClr val="FFFF99"/>
                </a:solidFill>
                <a:effectLst>
                  <a:outerShdw blurRad="38100" dist="38100" dir="2700000" algn="tl">
                    <a:srgbClr val="000000"/>
                  </a:outerShdw>
                </a:effectLst>
                <a:latin typeface="Arial" pitchFamily="34" charset="0"/>
                <a:cs typeface="Arial" pitchFamily="34" charset="0"/>
              </a:rPr>
              <a:t>Definition of GEOINT:</a:t>
            </a:r>
          </a:p>
          <a:p>
            <a:pPr eaLnBrk="0" hangingPunct="0">
              <a:lnSpc>
                <a:spcPct val="95000"/>
              </a:lnSpc>
              <a:spcBef>
                <a:spcPct val="50000"/>
              </a:spcBef>
              <a:buClr>
                <a:srgbClr val="009999"/>
              </a:buClr>
              <a:buSzPct val="110000"/>
              <a:buFont typeface="Wingdings" pitchFamily="2" charset="2"/>
              <a:buNone/>
              <a:defRPr/>
            </a:pPr>
            <a:r>
              <a:rPr lang="en-US" sz="1400" b="1" i="1" dirty="0">
                <a:solidFill>
                  <a:srgbClr val="FFFF99"/>
                </a:solidFill>
                <a:effectLst>
                  <a:outerShdw blurRad="38100" dist="38100" dir="2700000" algn="tl">
                    <a:srgbClr val="000000"/>
                  </a:outerShdw>
                </a:effectLst>
                <a:latin typeface="Arial" pitchFamily="34" charset="0"/>
                <a:cs typeface="Arial" pitchFamily="34" charset="0"/>
              </a:rPr>
              <a:t>“The exploitation and analysis of imagery and geospatial information to describe, assess, and visually depict physical features and geographically referenced activities on the Earth. GEOINT consists of imagery, imagery intelligence, and geospatial information.”</a:t>
            </a:r>
          </a:p>
        </p:txBody>
      </p:sp>
      <p:sp>
        <p:nvSpPr>
          <p:cNvPr id="50236" name="Text Box 60"/>
          <p:cNvSpPr txBox="1">
            <a:spLocks noChangeArrowheads="1"/>
          </p:cNvSpPr>
          <p:nvPr/>
        </p:nvSpPr>
        <p:spPr bwMode="auto">
          <a:xfrm>
            <a:off x="6781800" y="2362200"/>
            <a:ext cx="2184400" cy="2030412"/>
          </a:xfrm>
          <a:prstGeom prst="rect">
            <a:avLst/>
          </a:prstGeom>
          <a:solidFill>
            <a:srgbClr val="4B516D"/>
          </a:solidFill>
          <a:ln w="9525">
            <a:solidFill>
              <a:schemeClr val="bg1"/>
            </a:solidFill>
            <a:miter lim="800000"/>
            <a:headEnd/>
            <a:tailEnd/>
          </a:ln>
          <a:effectLst>
            <a:outerShdw dist="107763" dir="2700000" algn="ctr" rotWithShape="0">
              <a:schemeClr val="tx2"/>
            </a:outerShdw>
          </a:effectLst>
        </p:spPr>
        <p:txBody>
          <a:bodyPr tIns="91440" bIns="91440">
            <a:spAutoFit/>
          </a:bodyPr>
          <a:lstStyle/>
          <a:p>
            <a:pPr eaLnBrk="0" hangingPunct="0">
              <a:lnSpc>
                <a:spcPct val="90000"/>
              </a:lnSpc>
              <a:spcBef>
                <a:spcPct val="50000"/>
              </a:spcBef>
              <a:buClr>
                <a:srgbClr val="009999"/>
              </a:buClr>
              <a:buSzPct val="110000"/>
              <a:buFont typeface="Wingdings" pitchFamily="2" charset="2"/>
              <a:buNone/>
              <a:defRPr/>
            </a:pPr>
            <a:r>
              <a:rPr lang="en-US" sz="2400" b="1" dirty="0">
                <a:solidFill>
                  <a:srgbClr val="FFFF99"/>
                </a:solidFill>
                <a:effectLst>
                  <a:outerShdw blurRad="38100" dist="38100" dir="2700000" algn="tl">
                    <a:srgbClr val="000000"/>
                  </a:outerShdw>
                </a:effectLst>
                <a:latin typeface="Arial" pitchFamily="34" charset="0"/>
                <a:cs typeface="Arial" pitchFamily="34" charset="0"/>
              </a:rPr>
              <a:t>Intelligence Agency </a:t>
            </a:r>
          </a:p>
          <a:p>
            <a:pPr eaLnBrk="0" hangingPunct="0">
              <a:lnSpc>
                <a:spcPct val="90000"/>
              </a:lnSpc>
              <a:spcBef>
                <a:spcPct val="50000"/>
              </a:spcBef>
              <a:buClr>
                <a:srgbClr val="009999"/>
              </a:buClr>
              <a:buSzPct val="110000"/>
              <a:buFont typeface="Wingdings" pitchFamily="2" charset="2"/>
              <a:buNone/>
              <a:defRPr/>
            </a:pPr>
            <a:r>
              <a:rPr lang="en-US" sz="2400" b="1" dirty="0">
                <a:solidFill>
                  <a:srgbClr val="FFFF99"/>
                </a:solidFill>
                <a:effectLst>
                  <a:outerShdw blurRad="38100" dist="38100" dir="2700000" algn="tl">
                    <a:srgbClr val="000000"/>
                  </a:outerShdw>
                </a:effectLst>
                <a:latin typeface="Arial" pitchFamily="34" charset="0"/>
                <a:cs typeface="Arial" pitchFamily="34" charset="0"/>
              </a:rPr>
              <a:t>Combat Support Agency</a:t>
            </a:r>
          </a:p>
        </p:txBody>
      </p:sp>
      <p:sp>
        <p:nvSpPr>
          <p:cNvPr id="66" name="Rectangle 2"/>
          <p:cNvSpPr txBox="1">
            <a:spLocks noChangeArrowheads="1"/>
          </p:cNvSpPr>
          <p:nvPr/>
        </p:nvSpPr>
        <p:spPr>
          <a:xfrm>
            <a:off x="439738" y="138113"/>
            <a:ext cx="8229600" cy="1143000"/>
          </a:xfrm>
          <a:prstGeom prst="rect">
            <a:avLst/>
          </a:prstGeom>
        </p:spPr>
        <p:txBody>
          <a:bodyPr/>
          <a:lstStyle/>
          <a:p>
            <a:pPr algn="ctr">
              <a:defRPr/>
            </a:pPr>
            <a:r>
              <a:rPr lang="en-US" sz="3600" b="1" kern="0" dirty="0">
                <a:solidFill>
                  <a:srgbClr val="000000"/>
                </a:solidFill>
                <a:latin typeface="Arial"/>
                <a:cs typeface="Arial"/>
              </a:rPr>
              <a:t>NGA Serves as Functional Manager for the NSG</a:t>
            </a:r>
          </a:p>
        </p:txBody>
      </p:sp>
    </p:spTree>
    <p:extLst>
      <p:ext uri="{BB962C8B-B14F-4D97-AF65-F5344CB8AC3E}">
        <p14:creationId xmlns:p14="http://schemas.microsoft.com/office/powerpoint/2010/main" val="98989991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838200" y="381000"/>
            <a:ext cx="8001000" cy="838200"/>
          </a:xfrm>
        </p:spPr>
        <p:txBody>
          <a:bodyPr/>
          <a:lstStyle/>
          <a:p>
            <a:pPr eaLnBrk="1" hangingPunct="1"/>
            <a:r>
              <a:rPr lang="en-US" sz="2800" b="1" dirty="0"/>
              <a:t>GWG</a:t>
            </a:r>
            <a:br>
              <a:rPr lang="en-US" sz="2800" b="1" dirty="0"/>
            </a:br>
            <a:r>
              <a:rPr lang="en-US" sz="2800" b="1" dirty="0"/>
              <a:t>Inaugurated January </a:t>
            </a:r>
            <a:r>
              <a:rPr lang="en-US" sz="2800" b="1" dirty="0" smtClean="0"/>
              <a:t>2005 - 26 </a:t>
            </a:r>
            <a:r>
              <a:rPr lang="en-US" sz="2800" b="1" dirty="0" smtClean="0"/>
              <a:t>Core Members</a:t>
            </a:r>
          </a:p>
        </p:txBody>
      </p:sp>
      <p:sp>
        <p:nvSpPr>
          <p:cNvPr id="7171" name="Rectangle 3"/>
          <p:cNvSpPr>
            <a:spLocks noGrp="1" noChangeArrowheads="1"/>
          </p:cNvSpPr>
          <p:nvPr>
            <p:ph type="body" idx="1"/>
          </p:nvPr>
        </p:nvSpPr>
        <p:spPr>
          <a:xfrm>
            <a:off x="1854200" y="1600200"/>
            <a:ext cx="5029200" cy="4114800"/>
          </a:xfrm>
        </p:spPr>
        <p:txBody>
          <a:bodyPr/>
          <a:lstStyle/>
          <a:p>
            <a:pPr lvl="1" eaLnBrk="1" hangingPunct="1">
              <a:lnSpc>
                <a:spcPct val="90000"/>
              </a:lnSpc>
              <a:spcAft>
                <a:spcPct val="15000"/>
              </a:spcAft>
            </a:pPr>
            <a:r>
              <a:rPr lang="en-US" sz="2000" b="1" dirty="0" smtClean="0"/>
              <a:t>NGA (NASB)</a:t>
            </a:r>
          </a:p>
          <a:p>
            <a:pPr lvl="1" eaLnBrk="1" hangingPunct="1">
              <a:lnSpc>
                <a:spcPct val="90000"/>
              </a:lnSpc>
              <a:spcAft>
                <a:spcPct val="15000"/>
              </a:spcAft>
            </a:pPr>
            <a:r>
              <a:rPr lang="en-US" sz="2000" b="1" dirty="0" smtClean="0"/>
              <a:t>CIA		</a:t>
            </a:r>
          </a:p>
          <a:p>
            <a:pPr lvl="1" eaLnBrk="1" hangingPunct="1">
              <a:lnSpc>
                <a:spcPct val="90000"/>
              </a:lnSpc>
              <a:spcAft>
                <a:spcPct val="15000"/>
              </a:spcAft>
            </a:pPr>
            <a:r>
              <a:rPr lang="en-US" sz="2000" b="1" dirty="0" smtClean="0"/>
              <a:t>NRO		</a:t>
            </a:r>
          </a:p>
          <a:p>
            <a:pPr lvl="1" eaLnBrk="1" hangingPunct="1">
              <a:lnSpc>
                <a:spcPct val="90000"/>
              </a:lnSpc>
              <a:spcAft>
                <a:spcPct val="15000"/>
              </a:spcAft>
            </a:pPr>
            <a:r>
              <a:rPr lang="en-US" sz="2000" b="1" dirty="0" smtClean="0"/>
              <a:t>NSA		</a:t>
            </a:r>
          </a:p>
          <a:p>
            <a:pPr lvl="1" eaLnBrk="1" hangingPunct="1">
              <a:lnSpc>
                <a:spcPct val="90000"/>
              </a:lnSpc>
              <a:spcAft>
                <a:spcPct val="15000"/>
              </a:spcAft>
            </a:pPr>
            <a:r>
              <a:rPr lang="en-US" sz="2000" b="1" dirty="0" smtClean="0"/>
              <a:t>Army		</a:t>
            </a:r>
          </a:p>
          <a:p>
            <a:pPr lvl="1" eaLnBrk="1" hangingPunct="1">
              <a:lnSpc>
                <a:spcPct val="90000"/>
              </a:lnSpc>
              <a:spcAft>
                <a:spcPct val="15000"/>
              </a:spcAft>
            </a:pPr>
            <a:r>
              <a:rPr lang="en-US" sz="2000" b="1" dirty="0" smtClean="0"/>
              <a:t>Navy		</a:t>
            </a:r>
          </a:p>
          <a:p>
            <a:pPr lvl="1" eaLnBrk="1" hangingPunct="1">
              <a:lnSpc>
                <a:spcPct val="90000"/>
              </a:lnSpc>
              <a:spcAft>
                <a:spcPct val="15000"/>
              </a:spcAft>
            </a:pPr>
            <a:r>
              <a:rPr lang="en-US" sz="2000" b="1" dirty="0" smtClean="0"/>
              <a:t>Air Force	</a:t>
            </a:r>
          </a:p>
          <a:p>
            <a:pPr lvl="1" eaLnBrk="1" hangingPunct="1">
              <a:lnSpc>
                <a:spcPct val="90000"/>
              </a:lnSpc>
              <a:spcAft>
                <a:spcPct val="15000"/>
              </a:spcAft>
            </a:pPr>
            <a:r>
              <a:rPr lang="en-US" sz="2000" b="1" dirty="0" smtClean="0"/>
              <a:t>Marine Corps</a:t>
            </a:r>
          </a:p>
          <a:p>
            <a:pPr lvl="1" eaLnBrk="1" hangingPunct="1">
              <a:lnSpc>
                <a:spcPct val="90000"/>
              </a:lnSpc>
              <a:spcAft>
                <a:spcPct val="15000"/>
              </a:spcAft>
            </a:pPr>
            <a:r>
              <a:rPr lang="en-US" sz="2000" b="1" dirty="0" smtClean="0"/>
              <a:t>ODNI</a:t>
            </a:r>
          </a:p>
          <a:p>
            <a:pPr lvl="1" eaLnBrk="1" hangingPunct="1">
              <a:lnSpc>
                <a:spcPct val="90000"/>
              </a:lnSpc>
              <a:spcAft>
                <a:spcPct val="15000"/>
              </a:spcAft>
            </a:pPr>
            <a:r>
              <a:rPr lang="en-US" sz="2000" b="1" dirty="0" smtClean="0"/>
              <a:t>OSD (NII/AT&amp;L)</a:t>
            </a:r>
          </a:p>
          <a:p>
            <a:pPr lvl="1" eaLnBrk="1" hangingPunct="1">
              <a:lnSpc>
                <a:spcPct val="90000"/>
              </a:lnSpc>
              <a:spcAft>
                <a:spcPct val="15000"/>
              </a:spcAft>
            </a:pPr>
            <a:r>
              <a:rPr lang="en-US" sz="2000" b="1" dirty="0" smtClean="0"/>
              <a:t>STRATCOM</a:t>
            </a:r>
          </a:p>
          <a:p>
            <a:pPr lvl="1" eaLnBrk="1" hangingPunct="1">
              <a:lnSpc>
                <a:spcPct val="90000"/>
              </a:lnSpc>
              <a:spcAft>
                <a:spcPct val="15000"/>
              </a:spcAft>
            </a:pPr>
            <a:r>
              <a:rPr lang="en-US" sz="2000" b="1" dirty="0" smtClean="0"/>
              <a:t>CENTCOM</a:t>
            </a:r>
          </a:p>
          <a:p>
            <a:pPr lvl="1" eaLnBrk="1" hangingPunct="1">
              <a:lnSpc>
                <a:spcPct val="90000"/>
              </a:lnSpc>
              <a:spcAft>
                <a:spcPct val="15000"/>
              </a:spcAft>
            </a:pPr>
            <a:r>
              <a:rPr lang="en-US" sz="2000" b="1" dirty="0" smtClean="0"/>
              <a:t>PACOM</a:t>
            </a:r>
          </a:p>
          <a:p>
            <a:pPr lvl="1" eaLnBrk="1" hangingPunct="1">
              <a:lnSpc>
                <a:spcPct val="90000"/>
              </a:lnSpc>
              <a:spcAft>
                <a:spcPct val="15000"/>
              </a:spcAft>
              <a:buFontTx/>
              <a:buNone/>
            </a:pPr>
            <a:endParaRPr lang="en-US" sz="2200" b="1" dirty="0" smtClean="0">
              <a:solidFill>
                <a:srgbClr val="FF3300"/>
              </a:solidFill>
            </a:endParaRPr>
          </a:p>
        </p:txBody>
      </p:sp>
      <p:sp>
        <p:nvSpPr>
          <p:cNvPr id="7172" name="Rectangle 4"/>
          <p:cNvSpPr>
            <a:spLocks noChangeArrowheads="1"/>
          </p:cNvSpPr>
          <p:nvPr/>
        </p:nvSpPr>
        <p:spPr bwMode="auto">
          <a:xfrm>
            <a:off x="5029200" y="1600200"/>
            <a:ext cx="3962400" cy="5050613"/>
          </a:xfrm>
          <a:prstGeom prst="rect">
            <a:avLst/>
          </a:prstGeom>
          <a:noFill/>
          <a:ln w="9525">
            <a:noFill/>
            <a:miter lim="800000"/>
            <a:headEnd/>
            <a:tailEnd/>
          </a:ln>
        </p:spPr>
        <p:txBody>
          <a:bodyPr wrap="square">
            <a:spAutoFit/>
          </a:bodyPr>
          <a:lstStyle/>
          <a:p>
            <a:pPr lvl="1" indent="-114300">
              <a:lnSpc>
                <a:spcPct val="90000"/>
              </a:lnSpc>
              <a:spcBef>
                <a:spcPct val="20000"/>
              </a:spcBef>
              <a:spcAft>
                <a:spcPct val="15000"/>
              </a:spcAft>
              <a:buFont typeface="Arial" charset="0"/>
              <a:buChar char="–"/>
            </a:pPr>
            <a:r>
              <a:rPr lang="en-US" sz="2400" dirty="0">
                <a:solidFill>
                  <a:schemeClr val="tx2"/>
                </a:solidFill>
              </a:rPr>
              <a:t> </a:t>
            </a:r>
            <a:r>
              <a:rPr lang="en-US" sz="2000" b="1" dirty="0">
                <a:solidFill>
                  <a:schemeClr val="tx2"/>
                </a:solidFill>
              </a:rPr>
              <a:t>SOCOM</a:t>
            </a:r>
          </a:p>
          <a:p>
            <a:pPr lvl="1" indent="-114300">
              <a:lnSpc>
                <a:spcPct val="90000"/>
              </a:lnSpc>
              <a:spcBef>
                <a:spcPct val="20000"/>
              </a:spcBef>
              <a:spcAft>
                <a:spcPct val="15000"/>
              </a:spcAft>
              <a:buFont typeface="Arial" charset="0"/>
              <a:buChar char="–"/>
            </a:pPr>
            <a:r>
              <a:rPr lang="en-US" sz="2000" b="1" dirty="0">
                <a:solidFill>
                  <a:schemeClr val="tx2"/>
                </a:solidFill>
              </a:rPr>
              <a:t> </a:t>
            </a:r>
            <a:r>
              <a:rPr lang="en-US" sz="2000" b="1" dirty="0" smtClean="0">
                <a:solidFill>
                  <a:schemeClr val="tx2"/>
                </a:solidFill>
              </a:rPr>
              <a:t>Joint Staff, J8 </a:t>
            </a:r>
            <a:r>
              <a:rPr lang="en-US" sz="1400" i="1" dirty="0" smtClean="0">
                <a:solidFill>
                  <a:schemeClr val="tx2"/>
                </a:solidFill>
              </a:rPr>
              <a:t>(formerly JFCOM)</a:t>
            </a:r>
          </a:p>
          <a:p>
            <a:pPr lvl="1" indent="-114300">
              <a:lnSpc>
                <a:spcPct val="90000"/>
              </a:lnSpc>
              <a:spcBef>
                <a:spcPct val="20000"/>
              </a:spcBef>
              <a:spcAft>
                <a:spcPct val="15000"/>
              </a:spcAft>
              <a:buFont typeface="Arial" charset="0"/>
              <a:buChar char="–"/>
            </a:pPr>
            <a:r>
              <a:rPr lang="en-US" sz="2000" b="1" dirty="0" smtClean="0">
                <a:solidFill>
                  <a:schemeClr val="tx2"/>
                </a:solidFill>
              </a:rPr>
              <a:t>Joint Staff, J2</a:t>
            </a:r>
            <a:endParaRPr lang="en-US" sz="2000" b="1" dirty="0">
              <a:solidFill>
                <a:schemeClr val="tx2"/>
              </a:solidFill>
            </a:endParaRPr>
          </a:p>
          <a:p>
            <a:pPr lvl="1" indent="-114300">
              <a:lnSpc>
                <a:spcPct val="90000"/>
              </a:lnSpc>
              <a:spcBef>
                <a:spcPct val="20000"/>
              </a:spcBef>
              <a:spcAft>
                <a:spcPct val="15000"/>
              </a:spcAft>
              <a:buFont typeface="Arial" charset="0"/>
              <a:buChar char="–"/>
            </a:pPr>
            <a:r>
              <a:rPr lang="en-US" sz="2000" b="1" dirty="0">
                <a:solidFill>
                  <a:schemeClr val="tx2"/>
                </a:solidFill>
              </a:rPr>
              <a:t> EUCOM</a:t>
            </a:r>
          </a:p>
          <a:p>
            <a:pPr lvl="1" indent="-114300">
              <a:lnSpc>
                <a:spcPct val="90000"/>
              </a:lnSpc>
              <a:spcBef>
                <a:spcPct val="20000"/>
              </a:spcBef>
              <a:spcAft>
                <a:spcPct val="15000"/>
              </a:spcAft>
              <a:buFont typeface="Arial" charset="0"/>
              <a:buChar char="–"/>
            </a:pPr>
            <a:r>
              <a:rPr lang="en-US" sz="2000" b="1" dirty="0">
                <a:solidFill>
                  <a:schemeClr val="tx2"/>
                </a:solidFill>
              </a:rPr>
              <a:t> NORTHCOM</a:t>
            </a:r>
          </a:p>
          <a:p>
            <a:pPr lvl="1" indent="-114300">
              <a:lnSpc>
                <a:spcPct val="90000"/>
              </a:lnSpc>
              <a:spcBef>
                <a:spcPct val="20000"/>
              </a:spcBef>
              <a:spcAft>
                <a:spcPct val="15000"/>
              </a:spcAft>
              <a:buFont typeface="Arial" charset="0"/>
              <a:buChar char="–"/>
            </a:pPr>
            <a:r>
              <a:rPr lang="en-US" sz="2000" b="1" dirty="0" smtClean="0">
                <a:solidFill>
                  <a:schemeClr val="tx2"/>
                </a:solidFill>
              </a:rPr>
              <a:t> </a:t>
            </a:r>
            <a:r>
              <a:rPr lang="en-US" sz="2000" b="1" dirty="0">
                <a:solidFill>
                  <a:schemeClr val="tx2"/>
                </a:solidFill>
              </a:rPr>
              <a:t>DHS </a:t>
            </a:r>
          </a:p>
          <a:p>
            <a:pPr lvl="1" indent="-114300">
              <a:lnSpc>
                <a:spcPct val="90000"/>
              </a:lnSpc>
              <a:spcBef>
                <a:spcPct val="20000"/>
              </a:spcBef>
              <a:spcAft>
                <a:spcPct val="15000"/>
              </a:spcAft>
              <a:buFontTx/>
              <a:buChar char="–"/>
            </a:pPr>
            <a:r>
              <a:rPr lang="en-US" sz="2000" b="1" dirty="0">
                <a:solidFill>
                  <a:schemeClr val="tx2"/>
                </a:solidFill>
              </a:rPr>
              <a:t> DISA</a:t>
            </a:r>
          </a:p>
          <a:p>
            <a:pPr lvl="1" indent="-114300">
              <a:lnSpc>
                <a:spcPct val="90000"/>
              </a:lnSpc>
              <a:spcBef>
                <a:spcPct val="20000"/>
              </a:spcBef>
              <a:spcAft>
                <a:spcPct val="15000"/>
              </a:spcAft>
              <a:buFontTx/>
              <a:buChar char="–"/>
            </a:pPr>
            <a:r>
              <a:rPr lang="en-US" sz="2000" b="1" dirty="0">
                <a:solidFill>
                  <a:schemeClr val="tx2"/>
                </a:solidFill>
              </a:rPr>
              <a:t> DIA</a:t>
            </a:r>
          </a:p>
          <a:p>
            <a:pPr lvl="1" indent="-114300">
              <a:lnSpc>
                <a:spcPct val="90000"/>
              </a:lnSpc>
              <a:spcBef>
                <a:spcPct val="20000"/>
              </a:spcBef>
              <a:spcAft>
                <a:spcPct val="15000"/>
              </a:spcAft>
              <a:buFontTx/>
              <a:buChar char="–"/>
            </a:pPr>
            <a:r>
              <a:rPr lang="en-US" sz="2000" b="1" dirty="0">
                <a:solidFill>
                  <a:schemeClr val="tx2"/>
                </a:solidFill>
              </a:rPr>
              <a:t> DLA</a:t>
            </a:r>
          </a:p>
          <a:p>
            <a:pPr lvl="1" indent="-114300">
              <a:lnSpc>
                <a:spcPct val="90000"/>
              </a:lnSpc>
              <a:spcBef>
                <a:spcPct val="20000"/>
              </a:spcBef>
              <a:spcAft>
                <a:spcPct val="15000"/>
              </a:spcAft>
              <a:buFontTx/>
              <a:buChar char="–"/>
            </a:pPr>
            <a:r>
              <a:rPr lang="en-US" sz="2000" b="1" dirty="0">
                <a:solidFill>
                  <a:schemeClr val="tx2"/>
                </a:solidFill>
              </a:rPr>
              <a:t> DARPA</a:t>
            </a:r>
          </a:p>
          <a:p>
            <a:pPr lvl="1" indent="-114300">
              <a:lnSpc>
                <a:spcPct val="90000"/>
              </a:lnSpc>
              <a:spcBef>
                <a:spcPct val="20000"/>
              </a:spcBef>
              <a:spcAft>
                <a:spcPct val="15000"/>
              </a:spcAft>
              <a:buFontTx/>
              <a:buChar char="–"/>
            </a:pPr>
            <a:r>
              <a:rPr lang="en-US" sz="2000" b="1" dirty="0">
                <a:solidFill>
                  <a:schemeClr val="tx2"/>
                </a:solidFill>
              </a:rPr>
              <a:t> FGDC</a:t>
            </a:r>
          </a:p>
          <a:p>
            <a:pPr lvl="1" indent="-114300">
              <a:lnSpc>
                <a:spcPct val="90000"/>
              </a:lnSpc>
              <a:spcBef>
                <a:spcPct val="20000"/>
              </a:spcBef>
              <a:spcAft>
                <a:spcPct val="15000"/>
              </a:spcAft>
              <a:buFontTx/>
              <a:buChar char="–"/>
            </a:pPr>
            <a:r>
              <a:rPr lang="en-US" sz="2000" b="1" dirty="0"/>
              <a:t> FBI</a:t>
            </a:r>
          </a:p>
          <a:p>
            <a:pPr lvl="1" indent="-114300">
              <a:lnSpc>
                <a:spcPct val="90000"/>
              </a:lnSpc>
              <a:spcBef>
                <a:spcPct val="20000"/>
              </a:spcBef>
              <a:spcAft>
                <a:spcPct val="15000"/>
              </a:spcAft>
              <a:buFontTx/>
              <a:buChar char="–"/>
            </a:pPr>
            <a:r>
              <a:rPr lang="en-US" sz="2000" b="1" dirty="0"/>
              <a:t> DOE</a:t>
            </a:r>
            <a:endParaRPr lang="en-US" sz="2400" dirty="0"/>
          </a:p>
        </p:txBody>
      </p:sp>
      <p:sp>
        <p:nvSpPr>
          <p:cNvPr id="7173" name="AutoShape 5"/>
          <p:cNvSpPr>
            <a:spLocks noChangeArrowheads="1"/>
          </p:cNvSpPr>
          <p:nvPr/>
        </p:nvSpPr>
        <p:spPr bwMode="auto">
          <a:xfrm>
            <a:off x="76200" y="1600200"/>
            <a:ext cx="2438400" cy="2743200"/>
          </a:xfrm>
          <a:prstGeom prst="irregularSeal2">
            <a:avLst/>
          </a:prstGeom>
          <a:solidFill>
            <a:srgbClr val="FFCC00"/>
          </a:solidFill>
          <a:ln w="9525">
            <a:solidFill>
              <a:schemeClr val="accent1"/>
            </a:solidFill>
            <a:miter lim="800000"/>
            <a:headEnd/>
            <a:tailEnd/>
          </a:ln>
        </p:spPr>
        <p:txBody>
          <a:bodyPr wrap="none" anchor="ctr"/>
          <a:lstStyle/>
          <a:p>
            <a:endParaRPr lang="en-US"/>
          </a:p>
        </p:txBody>
      </p:sp>
      <p:sp>
        <p:nvSpPr>
          <p:cNvPr id="7174" name="Text Box 6"/>
          <p:cNvSpPr txBox="1">
            <a:spLocks noChangeArrowheads="1"/>
          </p:cNvSpPr>
          <p:nvPr/>
        </p:nvSpPr>
        <p:spPr bwMode="auto">
          <a:xfrm>
            <a:off x="609600" y="2590800"/>
            <a:ext cx="1676400" cy="701675"/>
          </a:xfrm>
          <a:prstGeom prst="rect">
            <a:avLst/>
          </a:prstGeom>
          <a:noFill/>
          <a:ln w="9525">
            <a:noFill/>
            <a:miter lim="800000"/>
            <a:headEnd/>
            <a:tailEnd/>
          </a:ln>
        </p:spPr>
        <p:txBody>
          <a:bodyPr>
            <a:spAutoFit/>
          </a:bodyPr>
          <a:lstStyle/>
          <a:p>
            <a:pPr>
              <a:spcBef>
                <a:spcPct val="50000"/>
              </a:spcBef>
            </a:pPr>
            <a:r>
              <a:rPr lang="en-US" sz="2000" b="1"/>
              <a:t>U.S. Govt. Agencies</a:t>
            </a:r>
          </a:p>
        </p:txBody>
      </p:sp>
      <p:sp>
        <p:nvSpPr>
          <p:cNvPr id="2" name="Left Arrow 1"/>
          <p:cNvSpPr/>
          <p:nvPr/>
        </p:nvSpPr>
        <p:spPr>
          <a:xfrm>
            <a:off x="6629400" y="54102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136394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ChangeArrowheads="1"/>
          </p:cNvSpPr>
          <p:nvPr/>
        </p:nvSpPr>
        <p:spPr bwMode="auto">
          <a:xfrm>
            <a:off x="76200" y="1981200"/>
            <a:ext cx="1981200" cy="2438400"/>
          </a:xfrm>
          <a:prstGeom prst="irregularSeal2">
            <a:avLst/>
          </a:prstGeom>
          <a:solidFill>
            <a:srgbClr val="FFCC00"/>
          </a:solidFill>
          <a:ln w="9525">
            <a:solidFill>
              <a:schemeClr val="accent1"/>
            </a:solidFill>
            <a:miter lim="800000"/>
            <a:headEnd/>
            <a:tailEnd/>
          </a:ln>
        </p:spPr>
        <p:txBody>
          <a:bodyPr wrap="none" anchor="ctr"/>
          <a:lstStyle/>
          <a:p>
            <a:endParaRPr lang="en-US"/>
          </a:p>
        </p:txBody>
      </p:sp>
      <p:sp>
        <p:nvSpPr>
          <p:cNvPr id="8195" name="Rectangle 3"/>
          <p:cNvSpPr>
            <a:spLocks noGrp="1" noChangeArrowheads="1"/>
          </p:cNvSpPr>
          <p:nvPr>
            <p:ph type="title"/>
          </p:nvPr>
        </p:nvSpPr>
        <p:spPr>
          <a:xfrm>
            <a:off x="1447800" y="381000"/>
            <a:ext cx="7315200" cy="609600"/>
          </a:xfrm>
        </p:spPr>
        <p:txBody>
          <a:bodyPr/>
          <a:lstStyle/>
          <a:p>
            <a:pPr eaLnBrk="1" hangingPunct="1"/>
            <a:r>
              <a:rPr lang="en-US" sz="3600" b="1" dirty="0" smtClean="0"/>
              <a:t>Associate Members</a:t>
            </a:r>
          </a:p>
        </p:txBody>
      </p:sp>
      <p:sp>
        <p:nvSpPr>
          <p:cNvPr id="8196" name="Rectangle 4"/>
          <p:cNvSpPr>
            <a:spLocks noGrp="1" noChangeArrowheads="1"/>
          </p:cNvSpPr>
          <p:nvPr>
            <p:ph type="body" idx="1"/>
          </p:nvPr>
        </p:nvSpPr>
        <p:spPr>
          <a:xfrm>
            <a:off x="2057400" y="1600200"/>
            <a:ext cx="7086600" cy="5029200"/>
          </a:xfrm>
        </p:spPr>
        <p:txBody>
          <a:bodyPr/>
          <a:lstStyle/>
          <a:p>
            <a:pPr eaLnBrk="1" hangingPunct="1">
              <a:lnSpc>
                <a:spcPct val="80000"/>
              </a:lnSpc>
              <a:spcAft>
                <a:spcPct val="40000"/>
              </a:spcAft>
              <a:buFontTx/>
              <a:buChar char="–"/>
            </a:pPr>
            <a:r>
              <a:rPr lang="en-US" sz="2000" b="1" dirty="0" smtClean="0"/>
              <a:t>Australia, United Kingdom, Canada </a:t>
            </a:r>
          </a:p>
          <a:p>
            <a:pPr eaLnBrk="1" hangingPunct="1">
              <a:lnSpc>
                <a:spcPct val="80000"/>
              </a:lnSpc>
              <a:spcAft>
                <a:spcPct val="40000"/>
              </a:spcAft>
              <a:buFontTx/>
              <a:buChar char="–"/>
            </a:pPr>
            <a:r>
              <a:rPr lang="en-US" sz="2000" b="1" dirty="0" err="1" smtClean="0"/>
              <a:t>Defence</a:t>
            </a:r>
            <a:r>
              <a:rPr lang="en-US" sz="2000" b="1" dirty="0" smtClean="0"/>
              <a:t> Geospatial Information Working Group (DGIWG)</a:t>
            </a:r>
          </a:p>
          <a:p>
            <a:pPr eaLnBrk="1" hangingPunct="1">
              <a:lnSpc>
                <a:spcPct val="80000"/>
              </a:lnSpc>
              <a:spcAft>
                <a:spcPct val="40000"/>
              </a:spcAft>
              <a:buFontTx/>
              <a:buChar char="–"/>
            </a:pPr>
            <a:r>
              <a:rPr lang="en-US" sz="2000" b="1" dirty="0" smtClean="0"/>
              <a:t>International Committee for Information Technology Standards, Geographic Standards Subcommittee (INCITS/L1) [ANSI Accredited]</a:t>
            </a:r>
          </a:p>
          <a:p>
            <a:pPr eaLnBrk="1" hangingPunct="1">
              <a:lnSpc>
                <a:spcPct val="80000"/>
              </a:lnSpc>
              <a:spcAft>
                <a:spcPct val="40000"/>
              </a:spcAft>
              <a:buFontTx/>
              <a:buChar char="–"/>
            </a:pPr>
            <a:r>
              <a:rPr lang="en-US" sz="2000" b="1" dirty="0" smtClean="0"/>
              <a:t>International Organization for Standardization (ISO) / Chair, TC 211</a:t>
            </a:r>
          </a:p>
          <a:p>
            <a:pPr eaLnBrk="1" hangingPunct="1">
              <a:lnSpc>
                <a:spcPct val="80000"/>
              </a:lnSpc>
              <a:spcAft>
                <a:spcPct val="40000"/>
              </a:spcAft>
              <a:buFontTx/>
              <a:buChar char="–"/>
            </a:pPr>
            <a:r>
              <a:rPr lang="en-US" sz="2000" b="1" dirty="0" smtClean="0"/>
              <a:t>Open Geospatial Consortium (OGC)</a:t>
            </a:r>
          </a:p>
          <a:p>
            <a:pPr eaLnBrk="1" hangingPunct="1">
              <a:lnSpc>
                <a:spcPct val="80000"/>
              </a:lnSpc>
              <a:spcAft>
                <a:spcPct val="40000"/>
              </a:spcAft>
              <a:buFontTx/>
              <a:buChar char="–"/>
            </a:pPr>
            <a:r>
              <a:rPr lang="en-US" sz="2000" b="1" dirty="0" smtClean="0"/>
              <a:t>US Geospatial Intelligence Foundation (USGIF)</a:t>
            </a:r>
          </a:p>
          <a:p>
            <a:pPr eaLnBrk="1" hangingPunct="1">
              <a:lnSpc>
                <a:spcPct val="80000"/>
              </a:lnSpc>
              <a:spcAft>
                <a:spcPct val="40000"/>
              </a:spcAft>
              <a:buFontTx/>
              <a:buChar char="–"/>
            </a:pPr>
            <a:r>
              <a:rPr lang="en-US" sz="2000" b="1" dirty="0" smtClean="0"/>
              <a:t>NATO Joint Capability Group on Intelligence Surveillance &amp; Reconnaissance (JCGISR)</a:t>
            </a:r>
          </a:p>
          <a:p>
            <a:pPr eaLnBrk="1" hangingPunct="1">
              <a:lnSpc>
                <a:spcPct val="80000"/>
              </a:lnSpc>
              <a:spcAft>
                <a:spcPct val="40000"/>
              </a:spcAft>
              <a:buFontTx/>
              <a:buChar char="–"/>
            </a:pPr>
            <a:r>
              <a:rPr lang="en-US" sz="2000" b="1" dirty="0" smtClean="0"/>
              <a:t>American Society for </a:t>
            </a:r>
            <a:r>
              <a:rPr lang="en-US" sz="2000" b="1" dirty="0" err="1" smtClean="0"/>
              <a:t>Photogrammetry</a:t>
            </a:r>
            <a:r>
              <a:rPr lang="en-US" sz="2000" b="1" dirty="0" smtClean="0"/>
              <a:t> &amp; Remote      Sensing (ASPRS) </a:t>
            </a:r>
          </a:p>
          <a:p>
            <a:pPr eaLnBrk="1" hangingPunct="1">
              <a:lnSpc>
                <a:spcPct val="80000"/>
              </a:lnSpc>
              <a:spcAft>
                <a:spcPct val="30000"/>
              </a:spcAft>
              <a:buFontTx/>
              <a:buNone/>
            </a:pPr>
            <a:endParaRPr lang="en-US" sz="2000" b="1" dirty="0" smtClean="0"/>
          </a:p>
        </p:txBody>
      </p:sp>
      <p:pic>
        <p:nvPicPr>
          <p:cNvPr id="8197" name="Picture 5" descr="NSG Seal"/>
          <p:cNvPicPr>
            <a:picLocks noChangeAspect="1" noChangeArrowheads="1"/>
          </p:cNvPicPr>
          <p:nvPr/>
        </p:nvPicPr>
        <p:blipFill>
          <a:blip r:embed="rId3" cstate="print"/>
          <a:srcRect/>
          <a:stretch>
            <a:fillRect/>
          </a:stretch>
        </p:blipFill>
        <p:spPr bwMode="auto">
          <a:xfrm>
            <a:off x="52388" y="165100"/>
            <a:ext cx="1462087" cy="1425575"/>
          </a:xfrm>
          <a:prstGeom prst="rect">
            <a:avLst/>
          </a:prstGeom>
          <a:noFill/>
          <a:ln w="9525">
            <a:noFill/>
            <a:miter lim="800000"/>
            <a:headEnd/>
            <a:tailEnd/>
          </a:ln>
        </p:spPr>
      </p:pic>
      <p:sp>
        <p:nvSpPr>
          <p:cNvPr id="8198" name="Text Box 6"/>
          <p:cNvSpPr txBox="1">
            <a:spLocks noChangeArrowheads="1"/>
          </p:cNvSpPr>
          <p:nvPr/>
        </p:nvSpPr>
        <p:spPr bwMode="auto">
          <a:xfrm>
            <a:off x="200025" y="2727325"/>
            <a:ext cx="1676400" cy="1006475"/>
          </a:xfrm>
          <a:prstGeom prst="rect">
            <a:avLst/>
          </a:prstGeom>
          <a:noFill/>
          <a:ln w="9525">
            <a:noFill/>
            <a:miter lim="800000"/>
            <a:headEnd/>
            <a:tailEnd/>
          </a:ln>
        </p:spPr>
        <p:txBody>
          <a:bodyPr>
            <a:spAutoFit/>
          </a:bodyPr>
          <a:lstStyle/>
          <a:p>
            <a:pPr algn="ctr">
              <a:spcBef>
                <a:spcPct val="50000"/>
              </a:spcBef>
            </a:pPr>
            <a:r>
              <a:rPr lang="en-US" sz="2000" b="1"/>
              <a:t>Non-US Govt. Partners</a:t>
            </a:r>
          </a:p>
        </p:txBody>
      </p:sp>
    </p:spTree>
    <p:extLst>
      <p:ext uri="{BB962C8B-B14F-4D97-AF65-F5344CB8AC3E}">
        <p14:creationId xmlns:p14="http://schemas.microsoft.com/office/powerpoint/2010/main" val="114632132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381000"/>
            <a:ext cx="7772400" cy="1143000"/>
          </a:xfrm>
        </p:spPr>
        <p:txBody>
          <a:bodyPr/>
          <a:lstStyle/>
          <a:p>
            <a:pPr eaLnBrk="1" hangingPunct="1"/>
            <a:r>
              <a:rPr lang="en-US" sz="3600" b="1" dirty="0" smtClean="0"/>
              <a:t>Three Levels of Activities</a:t>
            </a:r>
          </a:p>
        </p:txBody>
      </p:sp>
      <p:sp>
        <p:nvSpPr>
          <p:cNvPr id="9219" name="Rectangle 3"/>
          <p:cNvSpPr>
            <a:spLocks noGrp="1" noChangeArrowheads="1"/>
          </p:cNvSpPr>
          <p:nvPr>
            <p:ph type="body" idx="1"/>
          </p:nvPr>
        </p:nvSpPr>
        <p:spPr>
          <a:xfrm>
            <a:off x="762000" y="1981200"/>
            <a:ext cx="8001000" cy="4267200"/>
          </a:xfrm>
        </p:spPr>
        <p:txBody>
          <a:bodyPr/>
          <a:lstStyle/>
          <a:p>
            <a:pPr marL="231775" indent="-231775" eaLnBrk="1" hangingPunct="1">
              <a:lnSpc>
                <a:spcPct val="80000"/>
              </a:lnSpc>
            </a:pPr>
            <a:r>
              <a:rPr lang="en-US" sz="2000" b="1" dirty="0" smtClean="0"/>
              <a:t>GWG Plenary Sessions</a:t>
            </a:r>
            <a:r>
              <a:rPr lang="en-US" sz="2000" dirty="0" smtClean="0"/>
              <a:t> </a:t>
            </a:r>
          </a:p>
          <a:p>
            <a:pPr marL="1146175" lvl="1" indent="-347663" eaLnBrk="1" hangingPunct="1">
              <a:lnSpc>
                <a:spcPct val="80000"/>
              </a:lnSpc>
            </a:pPr>
            <a:r>
              <a:rPr lang="en-US" sz="1800" dirty="0" smtClean="0"/>
              <a:t>May &amp; October  - Typically in Reston, VA</a:t>
            </a:r>
            <a:r>
              <a:rPr lang="en-US" sz="1800" dirty="0" smtClean="0"/>
              <a:t>:</a:t>
            </a:r>
            <a:endParaRPr lang="en-US" sz="1800" b="1" dirty="0" smtClean="0">
              <a:solidFill>
                <a:srgbClr val="1909E9"/>
              </a:solidFill>
            </a:endParaRPr>
          </a:p>
          <a:p>
            <a:pPr marL="1146175" lvl="1" indent="-347663" eaLnBrk="1" hangingPunct="1">
              <a:lnSpc>
                <a:spcPct val="80000"/>
              </a:lnSpc>
            </a:pPr>
            <a:r>
              <a:rPr lang="en-US" sz="1800" dirty="0" smtClean="0"/>
              <a:t>Networking, information sharing, educational forum</a:t>
            </a:r>
          </a:p>
          <a:p>
            <a:pPr marL="231775" indent="-231775" eaLnBrk="1" hangingPunct="1">
              <a:lnSpc>
                <a:spcPct val="80000"/>
              </a:lnSpc>
              <a:spcBef>
                <a:spcPct val="50000"/>
              </a:spcBef>
            </a:pPr>
            <a:r>
              <a:rPr lang="en-US" sz="2000" b="1" dirty="0" smtClean="0"/>
              <a:t>GWG Voting Meetings</a:t>
            </a:r>
            <a:r>
              <a:rPr lang="en-US" sz="2000" dirty="0" smtClean="0"/>
              <a:t> </a:t>
            </a:r>
          </a:p>
          <a:p>
            <a:pPr marL="1146175" lvl="1" indent="-347663" eaLnBrk="1" hangingPunct="1">
              <a:lnSpc>
                <a:spcPct val="80000"/>
              </a:lnSpc>
              <a:spcBef>
                <a:spcPct val="50000"/>
              </a:spcBef>
            </a:pPr>
            <a:r>
              <a:rPr lang="en-US" sz="1800" dirty="0" smtClean="0"/>
              <a:t>Three times each year</a:t>
            </a:r>
            <a:endParaRPr lang="en-US" sz="1800" b="1" i="1" dirty="0" smtClean="0">
              <a:solidFill>
                <a:srgbClr val="0070C0"/>
              </a:solidFill>
            </a:endParaRPr>
          </a:p>
          <a:p>
            <a:pPr marL="1146175" lvl="1" indent="-347663" eaLnBrk="1" hangingPunct="1">
              <a:lnSpc>
                <a:spcPct val="80000"/>
              </a:lnSpc>
              <a:spcBef>
                <a:spcPct val="50000"/>
              </a:spcBef>
            </a:pPr>
            <a:r>
              <a:rPr lang="en-US" sz="1800" dirty="0" smtClean="0"/>
              <a:t>Consensus for GEOINT standards for the </a:t>
            </a:r>
            <a:r>
              <a:rPr lang="en-US" sz="1800" dirty="0" err="1" smtClean="0"/>
              <a:t>DoD</a:t>
            </a:r>
            <a:r>
              <a:rPr lang="en-US" sz="1800" dirty="0" smtClean="0"/>
              <a:t> and IC Standards Registries (DISR/ICSR)</a:t>
            </a:r>
          </a:p>
          <a:p>
            <a:pPr marL="1146175" lvl="1" indent="-347663" eaLnBrk="1" hangingPunct="1">
              <a:lnSpc>
                <a:spcPct val="80000"/>
              </a:lnSpc>
              <a:spcBef>
                <a:spcPct val="50000"/>
              </a:spcBef>
            </a:pPr>
            <a:r>
              <a:rPr lang="en-US" sz="1800" dirty="0" smtClean="0"/>
              <a:t>Only open to Core (U.S. federal agencies) Representatives</a:t>
            </a:r>
          </a:p>
          <a:p>
            <a:pPr marL="231775" indent="-231775" eaLnBrk="1" hangingPunct="1">
              <a:lnSpc>
                <a:spcPct val="80000"/>
              </a:lnSpc>
            </a:pPr>
            <a:r>
              <a:rPr lang="en-US" sz="2000" b="1" dirty="0" smtClean="0"/>
              <a:t>GWG Focus Groups</a:t>
            </a:r>
            <a:r>
              <a:rPr lang="en-US" sz="2000" dirty="0" smtClean="0"/>
              <a:t> </a:t>
            </a:r>
          </a:p>
          <a:p>
            <a:pPr marL="1146175" lvl="1" indent="-347663" eaLnBrk="1" hangingPunct="1">
              <a:lnSpc>
                <a:spcPct val="80000"/>
              </a:lnSpc>
            </a:pPr>
            <a:r>
              <a:rPr lang="en-US" sz="1800" dirty="0" smtClean="0"/>
              <a:t>SMEs meet as needed throughout the year</a:t>
            </a:r>
          </a:p>
          <a:p>
            <a:pPr marL="1146175" lvl="1" indent="-347663" eaLnBrk="1" hangingPunct="1">
              <a:lnSpc>
                <a:spcPct val="80000"/>
              </a:lnSpc>
            </a:pPr>
            <a:r>
              <a:rPr lang="en-US" sz="1800" dirty="0" smtClean="0"/>
              <a:t>Many Focus Groups opt to meet in conjunction with the Plenary meetings </a:t>
            </a:r>
          </a:p>
        </p:txBody>
      </p:sp>
    </p:spTree>
    <p:extLst>
      <p:ext uri="{BB962C8B-B14F-4D97-AF65-F5344CB8AC3E}">
        <p14:creationId xmlns:p14="http://schemas.microsoft.com/office/powerpoint/2010/main" val="130306756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Straight Connector 19"/>
          <p:cNvCxnSpPr>
            <a:stCxn id="42" idx="3"/>
          </p:cNvCxnSpPr>
          <p:nvPr/>
        </p:nvCxnSpPr>
        <p:spPr>
          <a:xfrm>
            <a:off x="2209800" y="3810000"/>
            <a:ext cx="31242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026" idx="2"/>
            <a:endCxn id="42" idx="0"/>
          </p:cNvCxnSpPr>
          <p:nvPr/>
        </p:nvCxnSpPr>
        <p:spPr>
          <a:xfrm rot="5400000">
            <a:off x="904875" y="3248025"/>
            <a:ext cx="55245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036" name="Picture 12" descr="http://www.nsf.gov/pubs/2001/nsf0119/dodlogo.jpg"/>
          <p:cNvPicPr>
            <a:picLocks noChangeAspect="1" noChangeArrowheads="1"/>
          </p:cNvPicPr>
          <p:nvPr/>
        </p:nvPicPr>
        <p:blipFill>
          <a:blip r:embed="rId3" cstate="print"/>
          <a:srcRect/>
          <a:stretch>
            <a:fillRect/>
          </a:stretch>
        </p:blipFill>
        <p:spPr bwMode="auto">
          <a:xfrm>
            <a:off x="5610225" y="752475"/>
            <a:ext cx="847725" cy="847725"/>
          </a:xfrm>
          <a:prstGeom prst="rect">
            <a:avLst/>
          </a:prstGeom>
          <a:noFill/>
        </p:spPr>
      </p:pic>
      <p:pic>
        <p:nvPicPr>
          <p:cNvPr id="1038" name="Picture 14" descr="http://1.bp.blogspot.com/_qLZCK7dYhVA/TQ6XT1WtncI/AAAAAAAABEc/id3tiTyV0nA/s1600/600px-United_States_Intelligence_Community_Seal_2008.jpg"/>
          <p:cNvPicPr>
            <a:picLocks noChangeAspect="1" noChangeArrowheads="1"/>
          </p:cNvPicPr>
          <p:nvPr/>
        </p:nvPicPr>
        <p:blipFill>
          <a:blip r:embed="rId4" cstate="print"/>
          <a:srcRect/>
          <a:stretch>
            <a:fillRect/>
          </a:stretch>
        </p:blipFill>
        <p:spPr bwMode="auto">
          <a:xfrm>
            <a:off x="7667625" y="685800"/>
            <a:ext cx="825500" cy="825500"/>
          </a:xfrm>
          <a:prstGeom prst="rect">
            <a:avLst/>
          </a:prstGeom>
          <a:noFill/>
        </p:spPr>
      </p:pic>
      <p:sp>
        <p:nvSpPr>
          <p:cNvPr id="10242" name="Rectangle 2"/>
          <p:cNvSpPr>
            <a:spLocks noGrp="1" noChangeArrowheads="1"/>
          </p:cNvSpPr>
          <p:nvPr>
            <p:ph type="title"/>
          </p:nvPr>
        </p:nvSpPr>
        <p:spPr>
          <a:xfrm>
            <a:off x="381000" y="76200"/>
            <a:ext cx="8229600" cy="762000"/>
          </a:xfrm>
        </p:spPr>
        <p:txBody>
          <a:bodyPr/>
          <a:lstStyle/>
          <a:p>
            <a:pPr eaLnBrk="1" hangingPunct="1"/>
            <a:r>
              <a:rPr lang="en-US" sz="3600" dirty="0" smtClean="0"/>
              <a:t>Community Governance</a:t>
            </a:r>
          </a:p>
        </p:txBody>
      </p:sp>
      <p:pic>
        <p:nvPicPr>
          <p:cNvPr id="1029" name="Picture 5"/>
          <p:cNvPicPr>
            <a:picLocks noChangeAspect="1" noChangeArrowheads="1"/>
          </p:cNvPicPr>
          <p:nvPr/>
        </p:nvPicPr>
        <p:blipFill>
          <a:blip r:embed="rId5" cstate="print"/>
          <a:srcRect/>
          <a:stretch>
            <a:fillRect/>
          </a:stretch>
        </p:blipFill>
        <p:spPr bwMode="auto">
          <a:xfrm>
            <a:off x="4419600" y="2972299"/>
            <a:ext cx="2119451" cy="1904501"/>
          </a:xfrm>
          <a:prstGeom prst="rect">
            <a:avLst/>
          </a:prstGeom>
          <a:noFill/>
          <a:ln w="9525">
            <a:noFill/>
            <a:miter lim="800000"/>
            <a:headEnd/>
            <a:tailEnd/>
          </a:ln>
        </p:spPr>
      </p:pic>
      <p:cxnSp>
        <p:nvCxnSpPr>
          <p:cNvPr id="15" name="Straight Connector 14"/>
          <p:cNvCxnSpPr/>
          <p:nvPr/>
        </p:nvCxnSpPr>
        <p:spPr>
          <a:xfrm rot="5400000">
            <a:off x="5372100" y="2781300"/>
            <a:ext cx="11430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6096000" y="3581400"/>
            <a:ext cx="17526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2668524" y="4610100"/>
            <a:ext cx="5334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553200" y="4572000"/>
            <a:ext cx="4572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a:off x="7200900" y="2933700"/>
            <a:ext cx="12954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935224" y="4343400"/>
            <a:ext cx="1941576"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1447800" y="4876800"/>
            <a:ext cx="2715768" cy="3048"/>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5400000">
            <a:off x="1333500" y="4991100"/>
            <a:ext cx="2286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58" name="Group 57"/>
          <p:cNvGrpSpPr/>
          <p:nvPr/>
        </p:nvGrpSpPr>
        <p:grpSpPr>
          <a:xfrm>
            <a:off x="3305908" y="5181600"/>
            <a:ext cx="1494692" cy="1143000"/>
            <a:chOff x="3305908" y="5181600"/>
            <a:chExt cx="1494692" cy="1143000"/>
          </a:xfrm>
        </p:grpSpPr>
        <p:pic>
          <p:nvPicPr>
            <p:cNvPr id="54" name="Picture 46" descr="Header"/>
            <p:cNvPicPr>
              <a:picLocks noChangeAspect="1" noChangeArrowheads="1"/>
            </p:cNvPicPr>
            <p:nvPr/>
          </p:nvPicPr>
          <p:blipFill>
            <a:blip r:embed="rId6" cstate="print"/>
            <a:srcRect r="76393"/>
            <a:stretch>
              <a:fillRect/>
            </a:stretch>
          </p:blipFill>
          <p:spPr bwMode="auto">
            <a:xfrm>
              <a:off x="3938840" y="5753100"/>
              <a:ext cx="828458" cy="421384"/>
            </a:xfrm>
            <a:prstGeom prst="rect">
              <a:avLst/>
            </a:prstGeom>
            <a:noFill/>
          </p:spPr>
        </p:pic>
        <p:pic>
          <p:nvPicPr>
            <p:cNvPr id="56" name="Picture 38" descr="ogc_header_top_left">
              <a:hlinkClick r:id="rId7"/>
            </p:cNvPr>
            <p:cNvPicPr>
              <a:picLocks noChangeAspect="1" noChangeArrowheads="1"/>
            </p:cNvPicPr>
            <p:nvPr/>
          </p:nvPicPr>
          <p:blipFill>
            <a:blip r:embed="rId8" cstate="print"/>
            <a:srcRect/>
            <a:stretch>
              <a:fillRect/>
            </a:stretch>
          </p:blipFill>
          <p:spPr bwMode="auto">
            <a:xfrm>
              <a:off x="4002133" y="5181600"/>
              <a:ext cx="798467" cy="325438"/>
            </a:xfrm>
            <a:prstGeom prst="rect">
              <a:avLst/>
            </a:prstGeom>
            <a:noFill/>
          </p:spPr>
        </p:pic>
        <p:pic>
          <p:nvPicPr>
            <p:cNvPr id="57" name="Picture 40" descr="openerLogo_en">
              <a:hlinkClick r:id="rId9"/>
            </p:cNvPr>
            <p:cNvPicPr>
              <a:picLocks noChangeAspect="1" noChangeArrowheads="1"/>
            </p:cNvPicPr>
            <p:nvPr/>
          </p:nvPicPr>
          <p:blipFill>
            <a:blip r:embed="rId10" cstate="print"/>
            <a:srcRect/>
            <a:stretch>
              <a:fillRect/>
            </a:stretch>
          </p:blipFill>
          <p:spPr bwMode="auto">
            <a:xfrm>
              <a:off x="3495787" y="5435600"/>
              <a:ext cx="969177" cy="394171"/>
            </a:xfrm>
            <a:prstGeom prst="rect">
              <a:avLst/>
            </a:prstGeom>
            <a:noFill/>
          </p:spPr>
        </p:pic>
        <p:pic>
          <p:nvPicPr>
            <p:cNvPr id="1032" name="Picture 8"/>
            <p:cNvPicPr>
              <a:picLocks noChangeAspect="1" noChangeArrowheads="1"/>
            </p:cNvPicPr>
            <p:nvPr/>
          </p:nvPicPr>
          <p:blipFill>
            <a:blip r:embed="rId11" cstate="print"/>
            <a:srcRect/>
            <a:stretch>
              <a:fillRect/>
            </a:stretch>
          </p:blipFill>
          <p:spPr bwMode="auto">
            <a:xfrm>
              <a:off x="3305908" y="5885815"/>
              <a:ext cx="662660" cy="438785"/>
            </a:xfrm>
            <a:prstGeom prst="rect">
              <a:avLst/>
            </a:prstGeom>
            <a:noFill/>
            <a:ln w="9525">
              <a:noFill/>
              <a:miter lim="800000"/>
              <a:headEnd/>
              <a:tailEnd/>
            </a:ln>
          </p:spPr>
        </p:pic>
      </p:grpSp>
      <p:pic>
        <p:nvPicPr>
          <p:cNvPr id="1034" name="Picture 10" descr="http://prophetictrends.com/wp-content/uploads/2010/07/intel_emblems.jpg"/>
          <p:cNvPicPr>
            <a:picLocks noChangeAspect="1" noChangeArrowheads="1"/>
          </p:cNvPicPr>
          <p:nvPr/>
        </p:nvPicPr>
        <p:blipFill>
          <a:blip r:embed="rId12" cstate="print"/>
          <a:srcRect/>
          <a:stretch>
            <a:fillRect/>
          </a:stretch>
        </p:blipFill>
        <p:spPr bwMode="auto">
          <a:xfrm>
            <a:off x="890016" y="5068824"/>
            <a:ext cx="1091184" cy="1091184"/>
          </a:xfrm>
          <a:prstGeom prst="rect">
            <a:avLst/>
          </a:prstGeom>
          <a:noFill/>
        </p:spPr>
      </p:pic>
      <p:cxnSp>
        <p:nvCxnSpPr>
          <p:cNvPr id="64" name="Straight Connector 63"/>
          <p:cNvCxnSpPr/>
          <p:nvPr/>
        </p:nvCxnSpPr>
        <p:spPr>
          <a:xfrm rot="10800000">
            <a:off x="5943600" y="4343400"/>
            <a:ext cx="8382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2476500" y="5143500"/>
            <a:ext cx="5334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7" name="Rectangle 66"/>
          <p:cNvSpPr/>
          <p:nvPr/>
        </p:nvSpPr>
        <p:spPr>
          <a:xfrm>
            <a:off x="573024" y="6106180"/>
            <a:ext cx="1831871" cy="52322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Core</a:t>
            </a:r>
            <a:br>
              <a:rPr lang="en-US" sz="1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US" sz="1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(Voting)</a:t>
            </a:r>
            <a:endParaRPr lang="en-US" sz="1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cxnSp>
        <p:nvCxnSpPr>
          <p:cNvPr id="71" name="Straight Connector 70"/>
          <p:cNvCxnSpPr/>
          <p:nvPr/>
        </p:nvCxnSpPr>
        <p:spPr>
          <a:xfrm rot="5400000">
            <a:off x="4014216" y="5029200"/>
            <a:ext cx="304800"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a:xfrm>
            <a:off x="3124200" y="6321623"/>
            <a:ext cx="1831871" cy="30777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Associate</a:t>
            </a:r>
            <a:endParaRPr lang="en-US" sz="1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4" name="Rectangle 73"/>
          <p:cNvSpPr/>
          <p:nvPr/>
        </p:nvSpPr>
        <p:spPr>
          <a:xfrm>
            <a:off x="1828800" y="5334000"/>
            <a:ext cx="1831871" cy="52322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Guest</a:t>
            </a:r>
          </a:p>
          <a:p>
            <a:pPr algn="ctr"/>
            <a:r>
              <a:rPr lang="en-US" sz="1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Participants</a:t>
            </a:r>
            <a:endParaRPr lang="en-US" sz="1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75" name="Rectangle 74"/>
          <p:cNvSpPr/>
          <p:nvPr/>
        </p:nvSpPr>
        <p:spPr>
          <a:xfrm>
            <a:off x="4340329" y="2252990"/>
            <a:ext cx="1831871" cy="26161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100" b="1" dirty="0" smtClean="0">
                <a:ln w="11430"/>
                <a:solidFill>
                  <a:srgbClr val="C00000"/>
                </a:solidFill>
                <a:effectLst>
                  <a:outerShdw blurRad="50800" dist="39000" dir="5460000" algn="tl">
                    <a:srgbClr val="000000">
                      <a:alpha val="38000"/>
                    </a:srgbClr>
                  </a:outerShdw>
                </a:effectLst>
              </a:rPr>
              <a:t>DISR Process</a:t>
            </a:r>
            <a:endParaRPr lang="en-US" sz="1100" b="1" cap="none" spc="0" dirty="0">
              <a:ln w="11430"/>
              <a:solidFill>
                <a:srgbClr val="C00000"/>
              </a:solidFill>
              <a:effectLst>
                <a:outerShdw blurRad="50800" dist="39000" dir="5460000" algn="tl">
                  <a:srgbClr val="000000">
                    <a:alpha val="38000"/>
                  </a:srgbClr>
                </a:outerShdw>
              </a:effectLst>
            </a:endParaRPr>
          </a:p>
        </p:txBody>
      </p:sp>
      <p:sp>
        <p:nvSpPr>
          <p:cNvPr id="76" name="Rectangle 75"/>
          <p:cNvSpPr/>
          <p:nvPr/>
        </p:nvSpPr>
        <p:spPr>
          <a:xfrm>
            <a:off x="7772400" y="2252990"/>
            <a:ext cx="1295400" cy="26161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100" b="1" dirty="0" smtClean="0">
                <a:ln w="11430"/>
                <a:solidFill>
                  <a:srgbClr val="C00000"/>
                </a:solidFill>
                <a:effectLst>
                  <a:outerShdw blurRad="50800" dist="39000" dir="5460000" algn="tl">
                    <a:srgbClr val="000000">
                      <a:alpha val="38000"/>
                    </a:srgbClr>
                  </a:outerShdw>
                </a:effectLst>
              </a:rPr>
              <a:t>ICSR Process</a:t>
            </a:r>
            <a:endParaRPr lang="en-US" sz="1100" b="1" cap="none" spc="0" dirty="0">
              <a:ln w="11430"/>
              <a:solidFill>
                <a:srgbClr val="C00000"/>
              </a:solidFill>
              <a:effectLst>
                <a:outerShdw blurRad="50800" dist="39000" dir="5460000" algn="tl">
                  <a:srgbClr val="000000">
                    <a:alpha val="38000"/>
                  </a:srgbClr>
                </a:outerShdw>
              </a:effectLst>
            </a:endParaRPr>
          </a:p>
        </p:txBody>
      </p:sp>
      <p:sp>
        <p:nvSpPr>
          <p:cNvPr id="77" name="Rectangle 76"/>
          <p:cNvSpPr/>
          <p:nvPr/>
        </p:nvSpPr>
        <p:spPr>
          <a:xfrm>
            <a:off x="2130529" y="3581400"/>
            <a:ext cx="1831871" cy="26161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100" b="1" dirty="0" smtClean="0">
                <a:ln w="11430"/>
                <a:solidFill>
                  <a:srgbClr val="FFC000"/>
                </a:solidFill>
                <a:effectLst>
                  <a:outerShdw blurRad="50800" dist="39000" dir="5460000" algn="tl">
                    <a:srgbClr val="000000">
                      <a:alpha val="38000"/>
                    </a:srgbClr>
                  </a:outerShdw>
                </a:effectLst>
              </a:rPr>
              <a:t>Leadership SME’s</a:t>
            </a:r>
            <a:endParaRPr lang="en-US" sz="1100" b="1" cap="none" spc="0" dirty="0">
              <a:ln w="11430"/>
              <a:solidFill>
                <a:srgbClr val="FFC000"/>
              </a:solidFill>
              <a:effectLst>
                <a:outerShdw blurRad="50800" dist="39000" dir="5460000" algn="tl">
                  <a:srgbClr val="000000">
                    <a:alpha val="38000"/>
                  </a:srgbClr>
                </a:outerShdw>
              </a:effectLst>
            </a:endParaRPr>
          </a:p>
        </p:txBody>
      </p:sp>
      <p:sp>
        <p:nvSpPr>
          <p:cNvPr id="78" name="Rectangle 77"/>
          <p:cNvSpPr/>
          <p:nvPr/>
        </p:nvSpPr>
        <p:spPr>
          <a:xfrm>
            <a:off x="2130529" y="3810000"/>
            <a:ext cx="1831871" cy="26161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100" b="1" dirty="0" smtClean="0">
                <a:ln w="11430"/>
                <a:solidFill>
                  <a:srgbClr val="FFC000"/>
                </a:solidFill>
                <a:effectLst>
                  <a:outerShdw blurRad="50800" dist="39000" dir="5460000" algn="tl">
                    <a:srgbClr val="000000">
                      <a:alpha val="38000"/>
                    </a:srgbClr>
                  </a:outerShdw>
                </a:effectLst>
              </a:rPr>
              <a:t>Support</a:t>
            </a:r>
            <a:endParaRPr lang="en-US" sz="1100" b="1" cap="none" spc="0" dirty="0">
              <a:ln w="11430"/>
              <a:solidFill>
                <a:srgbClr val="FFC000"/>
              </a:solidFill>
              <a:effectLst>
                <a:outerShdw blurRad="50800" dist="39000" dir="5460000" algn="tl">
                  <a:srgbClr val="000000">
                    <a:alpha val="38000"/>
                  </a:srgbClr>
                </a:outerShdw>
              </a:effectLst>
            </a:endParaRPr>
          </a:p>
        </p:txBody>
      </p:sp>
      <p:sp>
        <p:nvSpPr>
          <p:cNvPr id="79" name="Rectangle 78"/>
          <p:cNvSpPr/>
          <p:nvPr/>
        </p:nvSpPr>
        <p:spPr>
          <a:xfrm>
            <a:off x="3176016" y="4343400"/>
            <a:ext cx="1831871" cy="26161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100" b="1" dirty="0" smtClean="0">
                <a:ln w="11430"/>
                <a:solidFill>
                  <a:srgbClr val="FFC000"/>
                </a:solidFill>
                <a:effectLst>
                  <a:outerShdw blurRad="50800" dist="39000" dir="5460000" algn="tl">
                    <a:srgbClr val="000000">
                      <a:alpha val="38000"/>
                    </a:srgbClr>
                  </a:outerShdw>
                </a:effectLst>
              </a:rPr>
              <a:t>Members SME’s</a:t>
            </a:r>
            <a:endParaRPr lang="en-US" sz="1100" b="1" cap="none" spc="0" dirty="0">
              <a:ln w="11430"/>
              <a:solidFill>
                <a:srgbClr val="FFC000"/>
              </a:solidFill>
              <a:effectLst>
                <a:outerShdw blurRad="50800" dist="39000" dir="5460000" algn="tl">
                  <a:srgbClr val="000000">
                    <a:alpha val="38000"/>
                  </a:srgbClr>
                </a:outerShdw>
              </a:effectLst>
            </a:endParaRPr>
          </a:p>
        </p:txBody>
      </p:sp>
      <p:sp>
        <p:nvSpPr>
          <p:cNvPr id="80" name="Rectangle 79"/>
          <p:cNvSpPr/>
          <p:nvPr/>
        </p:nvSpPr>
        <p:spPr>
          <a:xfrm>
            <a:off x="6638544" y="4114800"/>
            <a:ext cx="2057400" cy="52322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400" b="1" dirty="0" smtClean="0">
                <a:ln w="11430"/>
                <a:solidFill>
                  <a:srgbClr val="00B050"/>
                </a:solidFill>
                <a:effectLst>
                  <a:outerShdw blurRad="50800" dist="39000" dir="5460000" algn="tl">
                    <a:srgbClr val="000000">
                      <a:alpha val="38000"/>
                    </a:srgbClr>
                  </a:outerShdw>
                </a:effectLst>
              </a:rPr>
              <a:t>Work Items </a:t>
            </a:r>
          </a:p>
          <a:p>
            <a:pPr algn="ctr"/>
            <a:r>
              <a:rPr lang="en-US" sz="1400" b="1" cap="none" spc="0" dirty="0" smtClean="0">
                <a:ln w="11430"/>
                <a:solidFill>
                  <a:srgbClr val="00B050"/>
                </a:solidFill>
                <a:effectLst>
                  <a:outerShdw blurRad="50800" dist="39000" dir="5460000" algn="tl">
                    <a:srgbClr val="000000">
                      <a:alpha val="38000"/>
                    </a:srgbClr>
                  </a:outerShdw>
                </a:effectLst>
              </a:rPr>
              <a:t>(Requirements)</a:t>
            </a:r>
            <a:endParaRPr lang="en-US" sz="1400" b="1" cap="none" spc="0" dirty="0">
              <a:ln w="11430"/>
              <a:solidFill>
                <a:srgbClr val="00B050"/>
              </a:solidFill>
              <a:effectLst>
                <a:outerShdw blurRad="50800" dist="39000" dir="5460000" algn="tl">
                  <a:srgbClr val="000000">
                    <a:alpha val="38000"/>
                  </a:srgbClr>
                </a:outerShdw>
              </a:effectLst>
            </a:endParaRPr>
          </a:p>
        </p:txBody>
      </p:sp>
      <p:pic>
        <p:nvPicPr>
          <p:cNvPr id="13" name="Picture 6" descr="Disa3"/>
          <p:cNvPicPr>
            <a:picLocks noChangeAspect="1" noChangeArrowheads="1"/>
          </p:cNvPicPr>
          <p:nvPr/>
        </p:nvPicPr>
        <p:blipFill>
          <a:blip r:embed="rId13" cstate="print"/>
          <a:srcRect/>
          <a:stretch>
            <a:fillRect/>
          </a:stretch>
        </p:blipFill>
        <p:spPr bwMode="auto">
          <a:xfrm>
            <a:off x="6172200" y="2362200"/>
            <a:ext cx="849660" cy="840051"/>
          </a:xfrm>
          <a:prstGeom prst="rect">
            <a:avLst/>
          </a:prstGeom>
          <a:noFill/>
        </p:spPr>
      </p:pic>
      <p:pic>
        <p:nvPicPr>
          <p:cNvPr id="1031" name="Picture 7" descr="The Office of the Director of National Intelligence.svg">
            <a:hlinkClick r:id="rId14"/>
          </p:cNvPr>
          <p:cNvPicPr>
            <a:picLocks noChangeAspect="1" noChangeArrowheads="1"/>
          </p:cNvPicPr>
          <p:nvPr/>
        </p:nvPicPr>
        <p:blipFill>
          <a:blip r:embed="rId15" cstate="print"/>
          <a:srcRect/>
          <a:stretch>
            <a:fillRect/>
          </a:stretch>
        </p:blipFill>
        <p:spPr bwMode="auto">
          <a:xfrm>
            <a:off x="8077200" y="2514600"/>
            <a:ext cx="853439" cy="853440"/>
          </a:xfrm>
          <a:prstGeom prst="rect">
            <a:avLst/>
          </a:prstGeom>
          <a:noFill/>
        </p:spPr>
      </p:pic>
      <p:sp>
        <p:nvSpPr>
          <p:cNvPr id="106" name="Rectangle 105"/>
          <p:cNvSpPr/>
          <p:nvPr/>
        </p:nvSpPr>
        <p:spPr>
          <a:xfrm>
            <a:off x="7372514" y="5181600"/>
            <a:ext cx="732893" cy="30777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400" b="1" cap="none" spc="0" dirty="0" smtClean="0">
                <a:ln w="11430"/>
                <a:solidFill>
                  <a:srgbClr val="FF0000"/>
                </a:solidFill>
                <a:effectLst>
                  <a:outerShdw blurRad="50800" dist="39000" dir="5460000" algn="tl">
                    <a:srgbClr val="000000">
                      <a:alpha val="38000"/>
                    </a:srgbClr>
                  </a:outerShdw>
                </a:effectLst>
              </a:rPr>
              <a:t>LIDAR</a:t>
            </a:r>
            <a:endParaRPr lang="en-US" sz="1400" b="1" cap="none" spc="0" dirty="0">
              <a:ln w="11430"/>
              <a:solidFill>
                <a:srgbClr val="FF0000"/>
              </a:solidFill>
              <a:effectLst>
                <a:outerShdw blurRad="50800" dist="39000" dir="5460000" algn="tl">
                  <a:srgbClr val="000000">
                    <a:alpha val="38000"/>
                  </a:srgbClr>
                </a:outerShdw>
              </a:effectLst>
            </a:endParaRPr>
          </a:p>
        </p:txBody>
      </p:sp>
      <p:sp>
        <p:nvSpPr>
          <p:cNvPr id="107" name="Rectangle 106"/>
          <p:cNvSpPr/>
          <p:nvPr/>
        </p:nvSpPr>
        <p:spPr>
          <a:xfrm>
            <a:off x="7162800" y="5410200"/>
            <a:ext cx="1905000" cy="30777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400" b="1" cap="none" spc="0" dirty="0" smtClean="0">
                <a:ln w="11430"/>
                <a:solidFill>
                  <a:srgbClr val="FF0000"/>
                </a:solidFill>
                <a:effectLst>
                  <a:outerShdw blurRad="50800" dist="39000" dir="5460000" algn="tl">
                    <a:srgbClr val="000000">
                      <a:alpha val="38000"/>
                    </a:srgbClr>
                  </a:outerShdw>
                </a:effectLst>
              </a:rPr>
              <a:t>Human Geography</a:t>
            </a:r>
            <a:endParaRPr lang="en-US" sz="1400" b="1" cap="none" spc="0" dirty="0">
              <a:ln w="11430"/>
              <a:solidFill>
                <a:srgbClr val="FF0000"/>
              </a:solidFill>
              <a:effectLst>
                <a:outerShdw blurRad="50800" dist="39000" dir="5460000" algn="tl">
                  <a:srgbClr val="000000">
                    <a:alpha val="38000"/>
                  </a:srgbClr>
                </a:outerShdw>
              </a:effectLst>
            </a:endParaRPr>
          </a:p>
        </p:txBody>
      </p:sp>
      <p:pic>
        <p:nvPicPr>
          <p:cNvPr id="2" name="Picture 2"/>
          <p:cNvPicPr>
            <a:picLocks noChangeAspect="1" noChangeArrowheads="1"/>
          </p:cNvPicPr>
          <p:nvPr/>
        </p:nvPicPr>
        <p:blipFill>
          <a:blip r:embed="rId16" cstate="print"/>
          <a:srcRect/>
          <a:stretch>
            <a:fillRect/>
          </a:stretch>
        </p:blipFill>
        <p:spPr bwMode="auto">
          <a:xfrm>
            <a:off x="7134225" y="1524000"/>
            <a:ext cx="1876425" cy="704532"/>
          </a:xfrm>
          <a:prstGeom prst="rect">
            <a:avLst/>
          </a:prstGeom>
          <a:noFill/>
          <a:ln w="9525">
            <a:noFill/>
            <a:miter lim="800000"/>
            <a:headEnd/>
            <a:tailEnd/>
          </a:ln>
        </p:spPr>
      </p:pic>
      <p:pic>
        <p:nvPicPr>
          <p:cNvPr id="1027" name="Picture 3"/>
          <p:cNvPicPr>
            <a:picLocks noChangeAspect="1" noChangeArrowheads="1"/>
          </p:cNvPicPr>
          <p:nvPr/>
        </p:nvPicPr>
        <p:blipFill>
          <a:blip r:embed="rId17" cstate="print"/>
          <a:srcRect/>
          <a:stretch>
            <a:fillRect/>
          </a:stretch>
        </p:blipFill>
        <p:spPr bwMode="auto">
          <a:xfrm>
            <a:off x="5105400" y="1600200"/>
            <a:ext cx="1876425" cy="704531"/>
          </a:xfrm>
          <a:prstGeom prst="rect">
            <a:avLst/>
          </a:prstGeom>
          <a:noFill/>
          <a:ln w="9525">
            <a:noFill/>
            <a:miter lim="800000"/>
            <a:headEnd/>
            <a:tailEnd/>
          </a:ln>
        </p:spPr>
      </p:pic>
      <p:pic>
        <p:nvPicPr>
          <p:cNvPr id="1026" name="Picture 2"/>
          <p:cNvPicPr>
            <a:picLocks noChangeAspect="1" noChangeArrowheads="1"/>
          </p:cNvPicPr>
          <p:nvPr/>
        </p:nvPicPr>
        <p:blipFill>
          <a:blip r:embed="rId18" cstate="print"/>
          <a:srcRect/>
          <a:stretch>
            <a:fillRect/>
          </a:stretch>
        </p:blipFill>
        <p:spPr bwMode="auto">
          <a:xfrm>
            <a:off x="533400" y="1676400"/>
            <a:ext cx="1295400" cy="1295400"/>
          </a:xfrm>
          <a:prstGeom prst="rect">
            <a:avLst/>
          </a:prstGeom>
          <a:noFill/>
          <a:ln w="9525">
            <a:noFill/>
            <a:miter lim="800000"/>
            <a:headEnd/>
            <a:tailEnd/>
          </a:ln>
        </p:spPr>
      </p:pic>
      <p:sp>
        <p:nvSpPr>
          <p:cNvPr id="42" name="Horizontal Scroll 41"/>
          <p:cNvSpPr/>
          <p:nvPr/>
        </p:nvSpPr>
        <p:spPr>
          <a:xfrm>
            <a:off x="152400" y="3429000"/>
            <a:ext cx="2057400" cy="762000"/>
          </a:xfrm>
          <a:prstGeom prst="horizontalScroll">
            <a:avLst/>
          </a:prstGeom>
          <a:solidFill>
            <a:srgbClr val="FFC000">
              <a:alpha val="29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chemeClr val="tx1"/>
                </a:solidFill>
              </a:rPr>
              <a:t>NGA</a:t>
            </a:r>
            <a:endParaRPr lang="en-US" sz="1400" b="1" dirty="0">
              <a:solidFill>
                <a:schemeClr val="tx1"/>
              </a:solidFill>
            </a:endParaRPr>
          </a:p>
        </p:txBody>
      </p:sp>
      <p:pic>
        <p:nvPicPr>
          <p:cNvPr id="1028" name="Picture 4"/>
          <p:cNvPicPr>
            <a:picLocks noChangeAspect="1" noChangeArrowheads="1"/>
          </p:cNvPicPr>
          <p:nvPr/>
        </p:nvPicPr>
        <p:blipFill>
          <a:blip r:embed="rId19" cstate="print"/>
          <a:srcRect/>
          <a:stretch>
            <a:fillRect/>
          </a:stretch>
        </p:blipFill>
        <p:spPr bwMode="auto">
          <a:xfrm>
            <a:off x="5439161" y="4800600"/>
            <a:ext cx="1876039" cy="1322161"/>
          </a:xfrm>
          <a:prstGeom prst="rect">
            <a:avLst/>
          </a:prstGeom>
          <a:noFill/>
          <a:ln w="9525">
            <a:noFill/>
            <a:miter lim="800000"/>
            <a:headEnd/>
            <a:tailEnd/>
          </a:ln>
        </p:spPr>
      </p:pic>
      <p:sp>
        <p:nvSpPr>
          <p:cNvPr id="69" name="Rectangle 68"/>
          <p:cNvSpPr/>
          <p:nvPr/>
        </p:nvSpPr>
        <p:spPr>
          <a:xfrm>
            <a:off x="6934200" y="5638800"/>
            <a:ext cx="1905000" cy="30777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400" b="1" cap="none" spc="0" dirty="0" smtClean="0">
                <a:ln w="11430"/>
                <a:solidFill>
                  <a:srgbClr val="FF0000"/>
                </a:solidFill>
                <a:effectLst>
                  <a:outerShdw blurRad="50800" dist="39000" dir="5460000" algn="tl">
                    <a:srgbClr val="000000">
                      <a:alpha val="38000"/>
                    </a:srgbClr>
                  </a:outerShdw>
                </a:effectLst>
              </a:rPr>
              <a:t>Motion Imagery</a:t>
            </a:r>
            <a:endParaRPr lang="en-US" sz="1400" b="1" cap="none" spc="0" dirty="0">
              <a:ln w="11430"/>
              <a:solidFill>
                <a:srgbClr val="FF0000"/>
              </a:solidFill>
              <a:effectLst>
                <a:outerShdw blurRad="50800" dist="39000" dir="5460000" algn="tl">
                  <a:srgbClr val="000000">
                    <a:alpha val="38000"/>
                  </a:srgbClr>
                </a:outerShdw>
              </a:effectLst>
            </a:endParaRPr>
          </a:p>
        </p:txBody>
      </p:sp>
      <p:sp>
        <p:nvSpPr>
          <p:cNvPr id="70" name="Rectangle 69"/>
          <p:cNvSpPr/>
          <p:nvPr/>
        </p:nvSpPr>
        <p:spPr>
          <a:xfrm>
            <a:off x="6934200" y="5864423"/>
            <a:ext cx="2057400" cy="30777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400" b="1" cap="none" spc="0" dirty="0" smtClean="0">
                <a:ln w="11430"/>
                <a:solidFill>
                  <a:srgbClr val="FF0000"/>
                </a:solidFill>
                <a:effectLst>
                  <a:outerShdw blurRad="50800" dist="39000" dir="5460000" algn="tl">
                    <a:srgbClr val="000000">
                      <a:alpha val="38000"/>
                    </a:srgbClr>
                  </a:outerShdw>
                </a:effectLst>
              </a:rPr>
              <a:t>Discovery/Access/</a:t>
            </a:r>
            <a:r>
              <a:rPr lang="en-US" sz="1400" b="1" cap="none" spc="0" dirty="0" err="1" smtClean="0">
                <a:ln w="11430"/>
                <a:solidFill>
                  <a:srgbClr val="FF0000"/>
                </a:solidFill>
                <a:effectLst>
                  <a:outerShdw blurRad="50800" dist="39000" dir="5460000" algn="tl">
                    <a:srgbClr val="000000">
                      <a:alpha val="38000"/>
                    </a:srgbClr>
                  </a:outerShdw>
                </a:effectLst>
              </a:rPr>
              <a:t>Viz</a:t>
            </a:r>
            <a:endParaRPr lang="en-US" sz="1400" b="1" cap="none" spc="0" dirty="0">
              <a:ln w="11430"/>
              <a:solidFill>
                <a:srgbClr val="FF0000"/>
              </a:solidFill>
              <a:effectLst>
                <a:outerShdw blurRad="50800" dist="39000" dir="5460000" algn="tl">
                  <a:srgbClr val="000000">
                    <a:alpha val="38000"/>
                  </a:srgbClr>
                </a:outerShdw>
              </a:effectLst>
            </a:endParaRPr>
          </a:p>
        </p:txBody>
      </p:sp>
      <p:sp>
        <p:nvSpPr>
          <p:cNvPr id="72" name="Rectangle 71"/>
          <p:cNvSpPr/>
          <p:nvPr/>
        </p:nvSpPr>
        <p:spPr>
          <a:xfrm>
            <a:off x="6248400" y="6093023"/>
            <a:ext cx="2057400" cy="30777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400" b="1" cap="none" spc="0" dirty="0" smtClean="0">
                <a:ln w="11430"/>
                <a:solidFill>
                  <a:srgbClr val="FF0000"/>
                </a:solidFill>
                <a:effectLst>
                  <a:outerShdw blurRad="50800" dist="39000" dir="5460000" algn="tl">
                    <a:srgbClr val="000000">
                      <a:alpha val="38000"/>
                    </a:srgbClr>
                  </a:outerShdw>
                </a:effectLst>
              </a:rPr>
              <a:t>More….</a:t>
            </a:r>
            <a:endParaRPr lang="en-US" sz="1400" b="1" cap="none" spc="0" dirty="0">
              <a:ln w="11430"/>
              <a:solidFill>
                <a:srgbClr val="FF0000"/>
              </a:soli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8938960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afterEffect">
                                  <p:stCondLst>
                                    <p:cond delay="100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0" fill="hold"/>
                                        <p:tgtEl>
                                          <p:spTgt spid="13"/>
                                        </p:tgtEl>
                                        <p:attrNameLst>
                                          <p:attrName>ppt_w</p:attrName>
                                        </p:attrNameLst>
                                      </p:cBhvr>
                                      <p:tavLst>
                                        <p:tav tm="0" fmla="#ppt_w*sin(2.5*pi*$)">
                                          <p:val>
                                            <p:fltVal val="0"/>
                                          </p:val>
                                        </p:tav>
                                        <p:tav tm="100000">
                                          <p:val>
                                            <p:fltVal val="1"/>
                                          </p:val>
                                        </p:tav>
                                      </p:tavLst>
                                    </p:anim>
                                    <p:anim calcmode="lin" valueType="num">
                                      <p:cBhvr>
                                        <p:cTn id="8" dur="50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1966</TotalTime>
  <Words>692</Words>
  <Application>Microsoft Office PowerPoint</Application>
  <PresentationFormat>On-screen Show (4:3)</PresentationFormat>
  <Paragraphs>135</Paragraphs>
  <Slides>14</Slides>
  <Notes>7</Notes>
  <HiddenSlides>0</HiddenSlides>
  <MMClips>0</MMClips>
  <ScaleCrop>false</ScaleCrop>
  <HeadingPairs>
    <vt:vector size="4" baseType="variant">
      <vt:variant>
        <vt:lpstr>Theme</vt:lpstr>
      </vt:variant>
      <vt:variant>
        <vt:i4>3</vt:i4>
      </vt:variant>
      <vt:variant>
        <vt:lpstr>Slide Titles</vt:lpstr>
      </vt:variant>
      <vt:variant>
        <vt:i4>14</vt:i4>
      </vt:variant>
    </vt:vector>
  </HeadingPairs>
  <TitlesOfParts>
    <vt:vector size="17" baseType="lpstr">
      <vt:lpstr>Default Design</vt:lpstr>
      <vt:lpstr>1_Default Design</vt:lpstr>
      <vt:lpstr>2_Default Design</vt:lpstr>
      <vt:lpstr>Geospatial Web Services  Focus Group  25 Sept 2012</vt:lpstr>
      <vt:lpstr>Agenda</vt:lpstr>
      <vt:lpstr>Where does the Geospatial Web Services Focus Group fit in the scheme of standards?</vt:lpstr>
      <vt:lpstr>Standards Governance – DISR/ICSR</vt:lpstr>
      <vt:lpstr>PowerPoint Presentation</vt:lpstr>
      <vt:lpstr>GWG Inaugurated January 2005 - 26 Core Members</vt:lpstr>
      <vt:lpstr>Associate Members</vt:lpstr>
      <vt:lpstr>Three Levels of Activities</vt:lpstr>
      <vt:lpstr>Community Governance</vt:lpstr>
      <vt:lpstr>What are we working on? </vt:lpstr>
      <vt:lpstr>What are we working on? </vt:lpstr>
      <vt:lpstr>Major issues to be worked</vt:lpstr>
      <vt:lpstr>Questions?</vt:lpstr>
      <vt:lpstr>PowerPoint Presentation</vt:lpstr>
    </vt:vector>
  </TitlesOfParts>
  <Company>NGA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NGA</dc:creator>
  <cp:lastModifiedBy>IDOLTA</cp:lastModifiedBy>
  <cp:revision>327</cp:revision>
  <dcterms:created xsi:type="dcterms:W3CDTF">2009-04-17T18:07:04Z</dcterms:created>
  <dcterms:modified xsi:type="dcterms:W3CDTF">2012-09-24T16:46:08Z</dcterms:modified>
</cp:coreProperties>
</file>